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 id="2147483679" r:id="rId5"/>
    <p:sldMasterId id="2147483718" r:id="rId6"/>
  </p:sldMasterIdLst>
  <p:notesMasterIdLst>
    <p:notesMasterId r:id="rId80"/>
  </p:notesMasterIdLst>
  <p:sldIdLst>
    <p:sldId id="256" r:id="rId7"/>
    <p:sldId id="682" r:id="rId8"/>
    <p:sldId id="914" r:id="rId9"/>
    <p:sldId id="644" r:id="rId10"/>
    <p:sldId id="688" r:id="rId11"/>
    <p:sldId id="916" r:id="rId12"/>
    <p:sldId id="919" r:id="rId13"/>
    <p:sldId id="917" r:id="rId14"/>
    <p:sldId id="323" r:id="rId15"/>
    <p:sldId id="918" r:id="rId16"/>
    <p:sldId id="690" r:id="rId17"/>
    <p:sldId id="691" r:id="rId18"/>
    <p:sldId id="637" r:id="rId19"/>
    <p:sldId id="634" r:id="rId20"/>
    <p:sldId id="613" r:id="rId21"/>
    <p:sldId id="614" r:id="rId22"/>
    <p:sldId id="619" r:id="rId23"/>
    <p:sldId id="636" r:id="rId24"/>
    <p:sldId id="629" r:id="rId25"/>
    <p:sldId id="913" r:id="rId26"/>
    <p:sldId id="638" r:id="rId27"/>
    <p:sldId id="603" r:id="rId28"/>
    <p:sldId id="586" r:id="rId29"/>
    <p:sldId id="639" r:id="rId30"/>
    <p:sldId id="615" r:id="rId31"/>
    <p:sldId id="640" r:id="rId32"/>
    <p:sldId id="630" r:id="rId33"/>
    <p:sldId id="885" r:id="rId34"/>
    <p:sldId id="641" r:id="rId35"/>
    <p:sldId id="881" r:id="rId36"/>
    <p:sldId id="925" r:id="rId37"/>
    <p:sldId id="882" r:id="rId38"/>
    <p:sldId id="607" r:id="rId39"/>
    <p:sldId id="883" r:id="rId40"/>
    <p:sldId id="884" r:id="rId41"/>
    <p:sldId id="926" r:id="rId42"/>
    <p:sldId id="922" r:id="rId43"/>
    <p:sldId id="920" r:id="rId44"/>
    <p:sldId id="633" r:id="rId45"/>
    <p:sldId id="595" r:id="rId46"/>
    <p:sldId id="663" r:id="rId47"/>
    <p:sldId id="678" r:id="rId48"/>
    <p:sldId id="671" r:id="rId49"/>
    <p:sldId id="596" r:id="rId50"/>
    <p:sldId id="628" r:id="rId51"/>
    <p:sldId id="924" r:id="rId52"/>
    <p:sldId id="598" r:id="rId53"/>
    <p:sldId id="600" r:id="rId54"/>
    <p:sldId id="927" r:id="rId55"/>
    <p:sldId id="609" r:id="rId56"/>
    <p:sldId id="891" r:id="rId57"/>
    <p:sldId id="892" r:id="rId58"/>
    <p:sldId id="893" r:id="rId59"/>
    <p:sldId id="664" r:id="rId60"/>
    <p:sldId id="928" r:id="rId61"/>
    <p:sldId id="320" r:id="rId62"/>
    <p:sldId id="277" r:id="rId63"/>
    <p:sldId id="886" r:id="rId64"/>
    <p:sldId id="921" r:id="rId65"/>
    <p:sldId id="631" r:id="rId66"/>
    <p:sldId id="929" r:id="rId67"/>
    <p:sldId id="610" r:id="rId68"/>
    <p:sldId id="608" r:id="rId69"/>
    <p:sldId id="931" r:id="rId70"/>
    <p:sldId id="923" r:id="rId71"/>
    <p:sldId id="583" r:id="rId72"/>
    <p:sldId id="656" r:id="rId73"/>
    <p:sldId id="965" r:id="rId74"/>
    <p:sldId id="932" r:id="rId75"/>
    <p:sldId id="905" r:id="rId76"/>
    <p:sldId id="964" r:id="rId77"/>
    <p:sldId id="262" r:id="rId78"/>
    <p:sldId id="915"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D909C4-1424-0EEA-F672-2B4ACBE93EF0}" name="Ashli Giles-Perkins" initials="AG" userId="S::agiles-perkins@elc-pa.org::7f9e105c-26ce-4e2a-b783-f22ea183b61f" providerId="AD"/>
  <p188:author id="{C41000DB-E7CF-98FA-7834-9C76EC9F5A6D}" name="Zoe Masters" initials="" userId="S::zmasters@elc-pa.org::481f1d46-e6b2-4e69-aeef-4ab1a1939c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ige Joki" initials="PJ" lastIdx="13" clrIdx="0">
    <p:extLst>
      <p:ext uri="{19B8F6BF-5375-455C-9EA6-DF929625EA0E}">
        <p15:presenceInfo xmlns:p15="http://schemas.microsoft.com/office/powerpoint/2012/main" userId="S::pjoki@elc-pa.org::be2086fc-6820-417c-844a-8a894725fa12" providerId="AD"/>
      </p:ext>
    </p:extLst>
  </p:cmAuthor>
  <p:cmAuthor id="2" name="Ashli Giles-Perkins" initials="AG" lastIdx="1" clrIdx="1">
    <p:extLst>
      <p:ext uri="{19B8F6BF-5375-455C-9EA6-DF929625EA0E}">
        <p15:presenceInfo xmlns:p15="http://schemas.microsoft.com/office/powerpoint/2012/main" userId="S::agiles-perkins@elc-pa.org::7f9e105c-26ce-4e2a-b783-f22ea183b61f" providerId="AD"/>
      </p:ext>
    </p:extLst>
  </p:cmAuthor>
  <p:cmAuthor id="3" name="Ashli Giles-Perkins" initials="AGP" lastIdx="1" clrIdx="2">
    <p:extLst>
      <p:ext uri="{19B8F6BF-5375-455C-9EA6-DF929625EA0E}">
        <p15:presenceInfo xmlns:p15="http://schemas.microsoft.com/office/powerpoint/2012/main" userId="Ashli Giles-Perk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7363A-9373-4684-86B9-699A3C276F7A}" v="1813" dt="2025-10-27T17:11:17.183"/>
    <p1510:client id="{DF29F8BB-7814-421A-A081-B23993E0744A}" v="7" dt="2025-10-27T03:45:13.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8741" autoAdjust="0"/>
  </p:normalViewPr>
  <p:slideViewPr>
    <p:cSldViewPr snapToGrid="0">
      <p:cViewPr varScale="1">
        <p:scale>
          <a:sx n="98" d="100"/>
          <a:sy n="98" d="100"/>
        </p:scale>
        <p:origin x="234" y="4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31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microsoft.com/office/2015/10/relationships/revisionInfo" Target="revisionInfo.xml"/><Relationship Id="rId61" Type="http://schemas.openxmlformats.org/officeDocument/2006/relationships/slide" Target="slides/slide55.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 Giles-Perkins" userId="7f9e105c-26ce-4e2a-b783-f22ea183b61f" providerId="ADAL" clId="{04F1F3CE-9F05-48DB-B637-192F4D4086FF}"/>
    <pc:docChg chg="undo custSel addSld modSld sldOrd">
      <pc:chgData name="Ashli Giles-Perkins" userId="7f9e105c-26ce-4e2a-b783-f22ea183b61f" providerId="ADAL" clId="{04F1F3CE-9F05-48DB-B637-192F4D4086FF}" dt="2025-10-27T17:13:25.776" v="3372" actId="20577"/>
      <pc:docMkLst>
        <pc:docMk/>
      </pc:docMkLst>
      <pc:sldChg chg="modNotesTx">
        <pc:chgData name="Ashli Giles-Perkins" userId="7f9e105c-26ce-4e2a-b783-f22ea183b61f" providerId="ADAL" clId="{04F1F3CE-9F05-48DB-B637-192F4D4086FF}" dt="2025-10-27T16:07:59.632" v="192" actId="20577"/>
        <pc:sldMkLst>
          <pc:docMk/>
          <pc:sldMk cId="945386540" sldId="256"/>
        </pc:sldMkLst>
      </pc:sldChg>
      <pc:sldChg chg="ord">
        <pc:chgData name="Ashli Giles-Perkins" userId="7f9e105c-26ce-4e2a-b783-f22ea183b61f" providerId="ADAL" clId="{04F1F3CE-9F05-48DB-B637-192F4D4086FF}" dt="2025-10-27T16:39:07.481" v="1590"/>
        <pc:sldMkLst>
          <pc:docMk/>
          <pc:sldMk cId="148833738" sldId="583"/>
        </pc:sldMkLst>
      </pc:sldChg>
      <pc:sldChg chg="ord">
        <pc:chgData name="Ashli Giles-Perkins" userId="7f9e105c-26ce-4e2a-b783-f22ea183b61f" providerId="ADAL" clId="{04F1F3CE-9F05-48DB-B637-192F4D4086FF}" dt="2025-10-27T16:50:17.169" v="1882"/>
        <pc:sldMkLst>
          <pc:docMk/>
          <pc:sldMk cId="3212545271" sldId="598"/>
        </pc:sldMkLst>
      </pc:sldChg>
      <pc:sldChg chg="modNotesTx">
        <pc:chgData name="Ashli Giles-Perkins" userId="7f9e105c-26ce-4e2a-b783-f22ea183b61f" providerId="ADAL" clId="{04F1F3CE-9F05-48DB-B637-192F4D4086FF}" dt="2025-10-27T16:57:15.331" v="1983" actId="20577"/>
        <pc:sldMkLst>
          <pc:docMk/>
          <pc:sldMk cId="2213052746" sldId="607"/>
        </pc:sldMkLst>
      </pc:sldChg>
      <pc:sldChg chg="addSp modSp mod modNotesTx">
        <pc:chgData name="Ashli Giles-Perkins" userId="7f9e105c-26ce-4e2a-b783-f22ea183b61f" providerId="ADAL" clId="{04F1F3CE-9F05-48DB-B637-192F4D4086FF}" dt="2025-10-27T17:12:56.526" v="3349" actId="14100"/>
        <pc:sldMkLst>
          <pc:docMk/>
          <pc:sldMk cId="3000737588" sldId="610"/>
        </pc:sldMkLst>
        <pc:spChg chg="mod">
          <ac:chgData name="Ashli Giles-Perkins" userId="7f9e105c-26ce-4e2a-b783-f22ea183b61f" providerId="ADAL" clId="{04F1F3CE-9F05-48DB-B637-192F4D4086FF}" dt="2025-10-27T17:12:56.526" v="3349" actId="14100"/>
          <ac:spMkLst>
            <pc:docMk/>
            <pc:sldMk cId="3000737588" sldId="610"/>
            <ac:spMk id="2" creationId="{00000000-0000-0000-0000-000000000000}"/>
          </ac:spMkLst>
        </pc:spChg>
        <pc:spChg chg="add mod">
          <ac:chgData name="Ashli Giles-Perkins" userId="7f9e105c-26ce-4e2a-b783-f22ea183b61f" providerId="ADAL" clId="{04F1F3CE-9F05-48DB-B637-192F4D4086FF}" dt="2025-10-27T16:56:14.802" v="1950" actId="404"/>
          <ac:spMkLst>
            <pc:docMk/>
            <pc:sldMk cId="3000737588" sldId="610"/>
            <ac:spMk id="7" creationId="{40F3879B-A1E9-2E23-51C6-FBA797D4F83C}"/>
          </ac:spMkLst>
        </pc:spChg>
      </pc:sldChg>
      <pc:sldChg chg="modNotesTx">
        <pc:chgData name="Ashli Giles-Perkins" userId="7f9e105c-26ce-4e2a-b783-f22ea183b61f" providerId="ADAL" clId="{04F1F3CE-9F05-48DB-B637-192F4D4086FF}" dt="2025-10-27T16:58:04.381" v="2088" actId="20577"/>
        <pc:sldMkLst>
          <pc:docMk/>
          <pc:sldMk cId="2744616796" sldId="613"/>
        </pc:sldMkLst>
      </pc:sldChg>
      <pc:sldChg chg="modSp mod modNotesTx">
        <pc:chgData name="Ashli Giles-Perkins" userId="7f9e105c-26ce-4e2a-b783-f22ea183b61f" providerId="ADAL" clId="{04F1F3CE-9F05-48DB-B637-192F4D4086FF}" dt="2025-10-27T16:28:34.979" v="757" actId="20577"/>
        <pc:sldMkLst>
          <pc:docMk/>
          <pc:sldMk cId="3190770162" sldId="614"/>
        </pc:sldMkLst>
        <pc:graphicFrameChg chg="modGraphic">
          <ac:chgData name="Ashli Giles-Perkins" userId="7f9e105c-26ce-4e2a-b783-f22ea183b61f" providerId="ADAL" clId="{04F1F3CE-9F05-48DB-B637-192F4D4086FF}" dt="2025-10-27T16:28:06.944" v="627" actId="20577"/>
          <ac:graphicFrameMkLst>
            <pc:docMk/>
            <pc:sldMk cId="3190770162" sldId="614"/>
            <ac:graphicFrameMk id="5" creationId="{00000000-0000-0000-0000-000000000000}"/>
          </ac:graphicFrameMkLst>
        </pc:graphicFrameChg>
      </pc:sldChg>
      <pc:sldChg chg="modSp mod">
        <pc:chgData name="Ashli Giles-Perkins" userId="7f9e105c-26ce-4e2a-b783-f22ea183b61f" providerId="ADAL" clId="{04F1F3CE-9F05-48DB-B637-192F4D4086FF}" dt="2025-10-27T16:28:43.491" v="759" actId="114"/>
        <pc:sldMkLst>
          <pc:docMk/>
          <pc:sldMk cId="2771950458" sldId="619"/>
        </pc:sldMkLst>
        <pc:spChg chg="mod">
          <ac:chgData name="Ashli Giles-Perkins" userId="7f9e105c-26ce-4e2a-b783-f22ea183b61f" providerId="ADAL" clId="{04F1F3CE-9F05-48DB-B637-192F4D4086FF}" dt="2025-10-27T16:28:43.491" v="759" actId="114"/>
          <ac:spMkLst>
            <pc:docMk/>
            <pc:sldMk cId="2771950458" sldId="619"/>
            <ac:spMk id="6" creationId="{A43AE5EB-2FFB-4689-89E5-614CE0402C7E}"/>
          </ac:spMkLst>
        </pc:spChg>
      </pc:sldChg>
      <pc:sldChg chg="modSp mod modAnim">
        <pc:chgData name="Ashli Giles-Perkins" userId="7f9e105c-26ce-4e2a-b783-f22ea183b61f" providerId="ADAL" clId="{04F1F3CE-9F05-48DB-B637-192F4D4086FF}" dt="2025-10-27T16:50:28.577" v="1885" actId="27636"/>
        <pc:sldMkLst>
          <pc:docMk/>
          <pc:sldMk cId="2461441855" sldId="628"/>
        </pc:sldMkLst>
        <pc:spChg chg="mod">
          <ac:chgData name="Ashli Giles-Perkins" userId="7f9e105c-26ce-4e2a-b783-f22ea183b61f" providerId="ADAL" clId="{04F1F3CE-9F05-48DB-B637-192F4D4086FF}" dt="2025-10-27T16:50:28.577" v="1885" actId="27636"/>
          <ac:spMkLst>
            <pc:docMk/>
            <pc:sldMk cId="2461441855" sldId="628"/>
            <ac:spMk id="4" creationId="{AC7D7B96-B2B0-40CB-8E90-D8119CA1B10F}"/>
          </ac:spMkLst>
        </pc:spChg>
      </pc:sldChg>
      <pc:sldChg chg="modSp mod">
        <pc:chgData name="Ashli Giles-Perkins" userId="7f9e105c-26ce-4e2a-b783-f22ea183b61f" providerId="ADAL" clId="{04F1F3CE-9F05-48DB-B637-192F4D4086FF}" dt="2025-10-27T16:35:37.992" v="1566" actId="403"/>
        <pc:sldMkLst>
          <pc:docMk/>
          <pc:sldMk cId="64197138" sldId="629"/>
        </pc:sldMkLst>
        <pc:spChg chg="mod">
          <ac:chgData name="Ashli Giles-Perkins" userId="7f9e105c-26ce-4e2a-b783-f22ea183b61f" providerId="ADAL" clId="{04F1F3CE-9F05-48DB-B637-192F4D4086FF}" dt="2025-10-27T16:35:37.992" v="1566" actId="403"/>
          <ac:spMkLst>
            <pc:docMk/>
            <pc:sldMk cId="64197138" sldId="629"/>
            <ac:spMk id="3" creationId="{B4D73CF7-967A-4E5F-852A-FF91FA4BF618}"/>
          </ac:spMkLst>
        </pc:spChg>
        <pc:spChg chg="mod">
          <ac:chgData name="Ashli Giles-Perkins" userId="7f9e105c-26ce-4e2a-b783-f22ea183b61f" providerId="ADAL" clId="{04F1F3CE-9F05-48DB-B637-192F4D4086FF}" dt="2025-10-27T16:35:37.992" v="1566" actId="403"/>
          <ac:spMkLst>
            <pc:docMk/>
            <pc:sldMk cId="64197138" sldId="629"/>
            <ac:spMk id="8" creationId="{616D2C44-E576-4803-9DC4-EF67E39298D1}"/>
          </ac:spMkLst>
        </pc:spChg>
      </pc:sldChg>
      <pc:sldChg chg="modSp mod">
        <pc:chgData name="Ashli Giles-Perkins" userId="7f9e105c-26ce-4e2a-b783-f22ea183b61f" providerId="ADAL" clId="{04F1F3CE-9F05-48DB-B637-192F4D4086FF}" dt="2025-10-27T17:12:59.093" v="3350" actId="120"/>
        <pc:sldMkLst>
          <pc:docMk/>
          <pc:sldMk cId="1910147711" sldId="631"/>
        </pc:sldMkLst>
        <pc:spChg chg="mod">
          <ac:chgData name="Ashli Giles-Perkins" userId="7f9e105c-26ce-4e2a-b783-f22ea183b61f" providerId="ADAL" clId="{04F1F3CE-9F05-48DB-B637-192F4D4086FF}" dt="2025-10-27T17:12:59.093" v="3350" actId="120"/>
          <ac:spMkLst>
            <pc:docMk/>
            <pc:sldMk cId="1910147711" sldId="631"/>
            <ac:spMk id="2" creationId="{D2D31D5C-2DDA-4916-AA94-9E853D0C8EF3}"/>
          </ac:spMkLst>
        </pc:spChg>
      </pc:sldChg>
      <pc:sldChg chg="modSp mod">
        <pc:chgData name="Ashli Giles-Perkins" userId="7f9e105c-26ce-4e2a-b783-f22ea183b61f" providerId="ADAL" clId="{04F1F3CE-9F05-48DB-B637-192F4D4086FF}" dt="2025-10-27T16:22:38.166" v="585" actId="313"/>
        <pc:sldMkLst>
          <pc:docMk/>
          <pc:sldMk cId="666003435" sldId="634"/>
        </pc:sldMkLst>
        <pc:graphicFrameChg chg="mod modGraphic">
          <ac:chgData name="Ashli Giles-Perkins" userId="7f9e105c-26ce-4e2a-b783-f22ea183b61f" providerId="ADAL" clId="{04F1F3CE-9F05-48DB-B637-192F4D4086FF}" dt="2025-10-27T16:22:38.166" v="585" actId="313"/>
          <ac:graphicFrameMkLst>
            <pc:docMk/>
            <pc:sldMk cId="666003435" sldId="634"/>
            <ac:graphicFrameMk id="17" creationId="{299C93D8-A8F4-4AEB-BEFE-FA3B06F490CE}"/>
          </ac:graphicFrameMkLst>
        </pc:graphicFrameChg>
      </pc:sldChg>
      <pc:sldChg chg="modSp modAnim">
        <pc:chgData name="Ashli Giles-Perkins" userId="7f9e105c-26ce-4e2a-b783-f22ea183b61f" providerId="ADAL" clId="{04F1F3CE-9F05-48DB-B637-192F4D4086FF}" dt="2025-10-27T16:30:43.680" v="904" actId="20577"/>
        <pc:sldMkLst>
          <pc:docMk/>
          <pc:sldMk cId="3045733884" sldId="636"/>
        </pc:sldMkLst>
        <pc:spChg chg="mod">
          <ac:chgData name="Ashli Giles-Perkins" userId="7f9e105c-26ce-4e2a-b783-f22ea183b61f" providerId="ADAL" clId="{04F1F3CE-9F05-48DB-B637-192F4D4086FF}" dt="2025-10-27T16:29:04.980" v="762" actId="20578"/>
          <ac:spMkLst>
            <pc:docMk/>
            <pc:sldMk cId="3045733884" sldId="636"/>
            <ac:spMk id="3" creationId="{B4D73CF7-967A-4E5F-852A-FF91FA4BF618}"/>
          </ac:spMkLst>
        </pc:spChg>
        <pc:spChg chg="mod">
          <ac:chgData name="Ashli Giles-Perkins" userId="7f9e105c-26ce-4e2a-b783-f22ea183b61f" providerId="ADAL" clId="{04F1F3CE-9F05-48DB-B637-192F4D4086FF}" dt="2025-10-27T16:30:43.680" v="904" actId="20577"/>
          <ac:spMkLst>
            <pc:docMk/>
            <pc:sldMk cId="3045733884" sldId="636"/>
            <ac:spMk id="8" creationId="{616D2C44-E576-4803-9DC4-EF67E39298D1}"/>
          </ac:spMkLst>
        </pc:spChg>
      </pc:sldChg>
      <pc:sldChg chg="addSp modSp mod">
        <pc:chgData name="Ashli Giles-Perkins" userId="7f9e105c-26ce-4e2a-b783-f22ea183b61f" providerId="ADAL" clId="{04F1F3CE-9F05-48DB-B637-192F4D4086FF}" dt="2025-10-27T16:38:47.619" v="1588" actId="121"/>
        <pc:sldMkLst>
          <pc:docMk/>
          <pc:sldMk cId="1096163427" sldId="639"/>
        </pc:sldMkLst>
        <pc:spChg chg="mod">
          <ac:chgData name="Ashli Giles-Perkins" userId="7f9e105c-26ce-4e2a-b783-f22ea183b61f" providerId="ADAL" clId="{04F1F3CE-9F05-48DB-B637-192F4D4086FF}" dt="2025-10-27T16:36:11.927" v="1569" actId="14100"/>
          <ac:spMkLst>
            <pc:docMk/>
            <pc:sldMk cId="1096163427" sldId="639"/>
            <ac:spMk id="2" creationId="{00000000-0000-0000-0000-000000000000}"/>
          </ac:spMkLst>
        </pc:spChg>
        <pc:spChg chg="mod">
          <ac:chgData name="Ashli Giles-Perkins" userId="7f9e105c-26ce-4e2a-b783-f22ea183b61f" providerId="ADAL" clId="{04F1F3CE-9F05-48DB-B637-192F4D4086FF}" dt="2025-10-27T16:36:32.824" v="1571"/>
          <ac:spMkLst>
            <pc:docMk/>
            <pc:sldMk cId="1096163427" sldId="639"/>
            <ac:spMk id="3" creationId="{00000000-0000-0000-0000-000000000000}"/>
          </ac:spMkLst>
        </pc:spChg>
        <pc:spChg chg="add mod">
          <ac:chgData name="Ashli Giles-Perkins" userId="7f9e105c-26ce-4e2a-b783-f22ea183b61f" providerId="ADAL" clId="{04F1F3CE-9F05-48DB-B637-192F4D4086FF}" dt="2025-10-27T16:38:47.619" v="1588" actId="121"/>
          <ac:spMkLst>
            <pc:docMk/>
            <pc:sldMk cId="1096163427" sldId="639"/>
            <ac:spMk id="4" creationId="{D7CBFDB3-A3C3-14D3-E4A3-A3516FEFE10E}"/>
          </ac:spMkLst>
        </pc:spChg>
      </pc:sldChg>
      <pc:sldChg chg="modSp mod">
        <pc:chgData name="Ashli Giles-Perkins" userId="7f9e105c-26ce-4e2a-b783-f22ea183b61f" providerId="ADAL" clId="{04F1F3CE-9F05-48DB-B637-192F4D4086FF}" dt="2025-10-27T16:40:41.627" v="1605" actId="20577"/>
        <pc:sldMkLst>
          <pc:docMk/>
          <pc:sldMk cId="3265524752" sldId="641"/>
        </pc:sldMkLst>
        <pc:spChg chg="mod">
          <ac:chgData name="Ashli Giles-Perkins" userId="7f9e105c-26ce-4e2a-b783-f22ea183b61f" providerId="ADAL" clId="{04F1F3CE-9F05-48DB-B637-192F4D4086FF}" dt="2025-10-27T16:40:41.627" v="1605" actId="20577"/>
          <ac:spMkLst>
            <pc:docMk/>
            <pc:sldMk cId="3265524752" sldId="641"/>
            <ac:spMk id="3" creationId="{31063818-D82E-4C8C-9DD4-4B9BC20D72E2}"/>
          </ac:spMkLst>
        </pc:spChg>
      </pc:sldChg>
      <pc:sldChg chg="modSp mod">
        <pc:chgData name="Ashli Giles-Perkins" userId="7f9e105c-26ce-4e2a-b783-f22ea183b61f" providerId="ADAL" clId="{04F1F3CE-9F05-48DB-B637-192F4D4086FF}" dt="2025-10-27T16:10:24.154" v="308" actId="20577"/>
        <pc:sldMkLst>
          <pc:docMk/>
          <pc:sldMk cId="3753989942" sldId="644"/>
        </pc:sldMkLst>
        <pc:spChg chg="mod">
          <ac:chgData name="Ashli Giles-Perkins" userId="7f9e105c-26ce-4e2a-b783-f22ea183b61f" providerId="ADAL" clId="{04F1F3CE-9F05-48DB-B637-192F4D4086FF}" dt="2025-10-27T16:10:24.154" v="308" actId="20577"/>
          <ac:spMkLst>
            <pc:docMk/>
            <pc:sldMk cId="3753989942" sldId="644"/>
            <ac:spMk id="12" creationId="{D6DDA6F6-DC31-427B-B3D0-6AFE42A4A071}"/>
          </ac:spMkLst>
        </pc:spChg>
      </pc:sldChg>
      <pc:sldChg chg="addSp delSp modSp mod ord delAnim modAnim modNotesTx">
        <pc:chgData name="Ashli Giles-Perkins" userId="7f9e105c-26ce-4e2a-b783-f22ea183b61f" providerId="ADAL" clId="{04F1F3CE-9F05-48DB-B637-192F4D4086FF}" dt="2025-10-27T17:12:35.145" v="3346" actId="6549"/>
        <pc:sldMkLst>
          <pc:docMk/>
          <pc:sldMk cId="299803785" sldId="656"/>
        </pc:sldMkLst>
        <pc:spChg chg="mod">
          <ac:chgData name="Ashli Giles-Perkins" userId="7f9e105c-26ce-4e2a-b783-f22ea183b61f" providerId="ADAL" clId="{04F1F3CE-9F05-48DB-B637-192F4D4086FF}" dt="2025-10-27T17:02:56.497" v="2650" actId="13926"/>
          <ac:spMkLst>
            <pc:docMk/>
            <pc:sldMk cId="299803785" sldId="656"/>
            <ac:spMk id="4" creationId="{A375A125-F75D-4A39-8535-5D2B74C33BD0}"/>
          </ac:spMkLst>
        </pc:spChg>
        <pc:spChg chg="del mod">
          <ac:chgData name="Ashli Giles-Perkins" userId="7f9e105c-26ce-4e2a-b783-f22ea183b61f" providerId="ADAL" clId="{04F1F3CE-9F05-48DB-B637-192F4D4086FF}" dt="2025-10-27T17:01:23.979" v="2463" actId="478"/>
          <ac:spMkLst>
            <pc:docMk/>
            <pc:sldMk cId="299803785" sldId="656"/>
            <ac:spMk id="6" creationId="{2226FD77-028C-4965-88C2-5DD1B5CA5114}"/>
          </ac:spMkLst>
        </pc:spChg>
        <pc:spChg chg="add del mod">
          <ac:chgData name="Ashli Giles-Perkins" userId="7f9e105c-26ce-4e2a-b783-f22ea183b61f" providerId="ADAL" clId="{04F1F3CE-9F05-48DB-B637-192F4D4086FF}" dt="2025-10-27T17:01:25.605" v="2464" actId="478"/>
          <ac:spMkLst>
            <pc:docMk/>
            <pc:sldMk cId="299803785" sldId="656"/>
            <ac:spMk id="7" creationId="{1EFF0132-D113-1E1A-B165-9429DC4BC3C1}"/>
          </ac:spMkLst>
        </pc:spChg>
      </pc:sldChg>
      <pc:sldChg chg="modSp mod">
        <pc:chgData name="Ashli Giles-Perkins" userId="7f9e105c-26ce-4e2a-b783-f22ea183b61f" providerId="ADAL" clId="{04F1F3CE-9F05-48DB-B637-192F4D4086FF}" dt="2025-10-27T17:13:25.776" v="3372" actId="20577"/>
        <pc:sldMkLst>
          <pc:docMk/>
          <pc:sldMk cId="3059749466" sldId="682"/>
        </pc:sldMkLst>
        <pc:spChg chg="mod">
          <ac:chgData name="Ashli Giles-Perkins" userId="7f9e105c-26ce-4e2a-b783-f22ea183b61f" providerId="ADAL" clId="{04F1F3CE-9F05-48DB-B637-192F4D4086FF}" dt="2025-10-27T17:13:25.776" v="3372" actId="20577"/>
          <ac:spMkLst>
            <pc:docMk/>
            <pc:sldMk cId="3059749466" sldId="682"/>
            <ac:spMk id="3" creationId="{F355E790-E184-B836-D20D-690FC027AEEA}"/>
          </ac:spMkLst>
        </pc:spChg>
      </pc:sldChg>
      <pc:sldChg chg="modSp mod modClrScheme chgLayout">
        <pc:chgData name="Ashli Giles-Perkins" userId="7f9e105c-26ce-4e2a-b783-f22ea183b61f" providerId="ADAL" clId="{04F1F3CE-9F05-48DB-B637-192F4D4086FF}" dt="2025-10-27T16:20:58.528" v="500" actId="732"/>
        <pc:sldMkLst>
          <pc:docMk/>
          <pc:sldMk cId="2147238497" sldId="691"/>
        </pc:sldMkLst>
        <pc:spChg chg="mod ord">
          <ac:chgData name="Ashli Giles-Perkins" userId="7f9e105c-26ce-4e2a-b783-f22ea183b61f" providerId="ADAL" clId="{04F1F3CE-9F05-48DB-B637-192F4D4086FF}" dt="2025-10-27T16:20:37.661" v="494" actId="700"/>
          <ac:spMkLst>
            <pc:docMk/>
            <pc:sldMk cId="2147238497" sldId="691"/>
            <ac:spMk id="6" creationId="{F70D64D2-FE60-1691-F008-66B3C912021F}"/>
          </ac:spMkLst>
        </pc:spChg>
        <pc:spChg chg="mod ord">
          <ac:chgData name="Ashli Giles-Perkins" userId="7f9e105c-26ce-4e2a-b783-f22ea183b61f" providerId="ADAL" clId="{04F1F3CE-9F05-48DB-B637-192F4D4086FF}" dt="2025-10-27T16:20:45.945" v="498" actId="14100"/>
          <ac:spMkLst>
            <pc:docMk/>
            <pc:sldMk cId="2147238497" sldId="691"/>
            <ac:spMk id="10" creationId="{85E9997A-ED36-8F1E-8A9E-91F14537CBE2}"/>
          </ac:spMkLst>
        </pc:spChg>
        <pc:picChg chg="mod ord modCrop">
          <ac:chgData name="Ashli Giles-Perkins" userId="7f9e105c-26ce-4e2a-b783-f22ea183b61f" providerId="ADAL" clId="{04F1F3CE-9F05-48DB-B637-192F4D4086FF}" dt="2025-10-27T16:20:58.528" v="500" actId="732"/>
          <ac:picMkLst>
            <pc:docMk/>
            <pc:sldMk cId="2147238497" sldId="691"/>
            <ac:picMk id="8" creationId="{27E77D56-A104-55CA-2C5D-44051EE68FBD}"/>
          </ac:picMkLst>
        </pc:picChg>
      </pc:sldChg>
      <pc:sldChg chg="modSp mod">
        <pc:chgData name="Ashli Giles-Perkins" userId="7f9e105c-26ce-4e2a-b783-f22ea183b61f" providerId="ADAL" clId="{04F1F3CE-9F05-48DB-B637-192F4D4086FF}" dt="2025-10-27T16:41:50.504" v="1661" actId="20577"/>
        <pc:sldMkLst>
          <pc:docMk/>
          <pc:sldMk cId="1641453597" sldId="882"/>
        </pc:sldMkLst>
        <pc:spChg chg="mod">
          <ac:chgData name="Ashli Giles-Perkins" userId="7f9e105c-26ce-4e2a-b783-f22ea183b61f" providerId="ADAL" clId="{04F1F3CE-9F05-48DB-B637-192F4D4086FF}" dt="2025-10-27T16:41:50.504" v="1661" actId="20577"/>
          <ac:spMkLst>
            <pc:docMk/>
            <pc:sldMk cId="1641453597" sldId="882"/>
            <ac:spMk id="2" creationId="{78A94CDD-A826-4E9D-BC0B-95E62FC0963C}"/>
          </ac:spMkLst>
        </pc:spChg>
        <pc:spChg chg="mod">
          <ac:chgData name="Ashli Giles-Perkins" userId="7f9e105c-26ce-4e2a-b783-f22ea183b61f" providerId="ADAL" clId="{04F1F3CE-9F05-48DB-B637-192F4D4086FF}" dt="2025-10-27T16:41:26.824" v="1612" actId="20577"/>
          <ac:spMkLst>
            <pc:docMk/>
            <pc:sldMk cId="1641453597" sldId="882"/>
            <ac:spMk id="3" creationId="{ACB57294-808D-455C-AF5E-AF2FDDB6855C}"/>
          </ac:spMkLst>
        </pc:spChg>
      </pc:sldChg>
      <pc:sldChg chg="modSp mod">
        <pc:chgData name="Ashli Giles-Perkins" userId="7f9e105c-26ce-4e2a-b783-f22ea183b61f" providerId="ADAL" clId="{04F1F3CE-9F05-48DB-B637-192F4D4086FF}" dt="2025-10-27T16:44:13.283" v="1668" actId="27636"/>
        <pc:sldMkLst>
          <pc:docMk/>
          <pc:sldMk cId="20897077" sldId="883"/>
        </pc:sldMkLst>
        <pc:spChg chg="mod">
          <ac:chgData name="Ashli Giles-Perkins" userId="7f9e105c-26ce-4e2a-b783-f22ea183b61f" providerId="ADAL" clId="{04F1F3CE-9F05-48DB-B637-192F4D4086FF}" dt="2025-10-27T16:44:13.283" v="1668" actId="27636"/>
          <ac:spMkLst>
            <pc:docMk/>
            <pc:sldMk cId="20897077" sldId="883"/>
            <ac:spMk id="3" creationId="{311A8D2B-CBB7-4208-BD14-84B8708D2569}"/>
          </ac:spMkLst>
        </pc:spChg>
      </pc:sldChg>
      <pc:sldChg chg="modSp mod modAnim">
        <pc:chgData name="Ashli Giles-Perkins" userId="7f9e105c-26ce-4e2a-b783-f22ea183b61f" providerId="ADAL" clId="{04F1F3CE-9F05-48DB-B637-192F4D4086FF}" dt="2025-10-27T16:48:22.815" v="1874" actId="20577"/>
        <pc:sldMkLst>
          <pc:docMk/>
          <pc:sldMk cId="2197413858" sldId="884"/>
        </pc:sldMkLst>
        <pc:spChg chg="mod">
          <ac:chgData name="Ashli Giles-Perkins" userId="7f9e105c-26ce-4e2a-b783-f22ea183b61f" providerId="ADAL" clId="{04F1F3CE-9F05-48DB-B637-192F4D4086FF}" dt="2025-10-27T16:48:22.815" v="1874" actId="20577"/>
          <ac:spMkLst>
            <pc:docMk/>
            <pc:sldMk cId="2197413858" sldId="884"/>
            <ac:spMk id="3" creationId="{311A8D2B-CBB7-4208-BD14-84B8708D2569}"/>
          </ac:spMkLst>
        </pc:spChg>
      </pc:sldChg>
      <pc:sldChg chg="modSp mod">
        <pc:chgData name="Ashli Giles-Perkins" userId="7f9e105c-26ce-4e2a-b783-f22ea183b61f" providerId="ADAL" clId="{04F1F3CE-9F05-48DB-B637-192F4D4086FF}" dt="2025-10-27T16:51:09.189" v="1887" actId="207"/>
        <pc:sldMkLst>
          <pc:docMk/>
          <pc:sldMk cId="32940152" sldId="891"/>
        </pc:sldMkLst>
        <pc:spChg chg="mod">
          <ac:chgData name="Ashli Giles-Perkins" userId="7f9e105c-26ce-4e2a-b783-f22ea183b61f" providerId="ADAL" clId="{04F1F3CE-9F05-48DB-B637-192F4D4086FF}" dt="2025-10-27T16:51:09.189" v="1887" actId="207"/>
          <ac:spMkLst>
            <pc:docMk/>
            <pc:sldMk cId="32940152" sldId="891"/>
            <ac:spMk id="3" creationId="{85F57EDC-1C15-4AC5-93E2-FD8044DDF791}"/>
          </ac:spMkLst>
        </pc:spChg>
      </pc:sldChg>
      <pc:sldChg chg="modSp mod">
        <pc:chgData name="Ashli Giles-Perkins" userId="7f9e105c-26ce-4e2a-b783-f22ea183b61f" providerId="ADAL" clId="{04F1F3CE-9F05-48DB-B637-192F4D4086FF}" dt="2025-10-27T14:53:28.420" v="61" actId="20577"/>
        <pc:sldMkLst>
          <pc:docMk/>
          <pc:sldMk cId="2089986235" sldId="914"/>
        </pc:sldMkLst>
        <pc:spChg chg="mod">
          <ac:chgData name="Ashli Giles-Perkins" userId="7f9e105c-26ce-4e2a-b783-f22ea183b61f" providerId="ADAL" clId="{04F1F3CE-9F05-48DB-B637-192F4D4086FF}" dt="2025-10-27T14:53:28.420" v="61" actId="20577"/>
          <ac:spMkLst>
            <pc:docMk/>
            <pc:sldMk cId="2089986235" sldId="914"/>
            <ac:spMk id="3" creationId="{8CB1FD58-F843-D67D-5F3A-4046A1E8347A}"/>
          </ac:spMkLst>
        </pc:spChg>
      </pc:sldChg>
      <pc:sldChg chg="modSp mod">
        <pc:chgData name="Ashli Giles-Perkins" userId="7f9e105c-26ce-4e2a-b783-f22ea183b61f" providerId="ADAL" clId="{04F1F3CE-9F05-48DB-B637-192F4D4086FF}" dt="2025-10-27T14:30:33.406" v="13" actId="6549"/>
        <pc:sldMkLst>
          <pc:docMk/>
          <pc:sldMk cId="578443311" sldId="915"/>
        </pc:sldMkLst>
        <pc:spChg chg="mod">
          <ac:chgData name="Ashli Giles-Perkins" userId="7f9e105c-26ce-4e2a-b783-f22ea183b61f" providerId="ADAL" clId="{04F1F3CE-9F05-48DB-B637-192F4D4086FF}" dt="2025-10-27T14:30:33.406" v="13" actId="6549"/>
          <ac:spMkLst>
            <pc:docMk/>
            <pc:sldMk cId="578443311" sldId="915"/>
            <ac:spMk id="3" creationId="{5FF04104-482D-87D9-7DC6-1261745B8D7F}"/>
          </ac:spMkLst>
        </pc:spChg>
      </pc:sldChg>
      <pc:sldChg chg="modSp mod modNotesTx">
        <pc:chgData name="Ashli Giles-Perkins" userId="7f9e105c-26ce-4e2a-b783-f22ea183b61f" providerId="ADAL" clId="{04F1F3CE-9F05-48DB-B637-192F4D4086FF}" dt="2025-10-27T16:20:08.763" v="493" actId="20577"/>
        <pc:sldMkLst>
          <pc:docMk/>
          <pc:sldMk cId="433376641" sldId="916"/>
        </pc:sldMkLst>
        <pc:spChg chg="mod">
          <ac:chgData name="Ashli Giles-Perkins" userId="7f9e105c-26ce-4e2a-b783-f22ea183b61f" providerId="ADAL" clId="{04F1F3CE-9F05-48DB-B637-192F4D4086FF}" dt="2025-10-27T16:12:10.897" v="312" actId="20577"/>
          <ac:spMkLst>
            <pc:docMk/>
            <pc:sldMk cId="433376641" sldId="916"/>
            <ac:spMk id="3" creationId="{AA8B2670-6360-F9D8-C455-E682057C8451}"/>
          </ac:spMkLst>
        </pc:spChg>
      </pc:sldChg>
      <pc:sldChg chg="addSp delSp modSp mod">
        <pc:chgData name="Ashli Giles-Perkins" userId="7f9e105c-26ce-4e2a-b783-f22ea183b61f" providerId="ADAL" clId="{04F1F3CE-9F05-48DB-B637-192F4D4086FF}" dt="2025-10-27T16:54:40.995" v="1896" actId="1076"/>
        <pc:sldMkLst>
          <pc:docMk/>
          <pc:sldMk cId="4134482750" sldId="921"/>
        </pc:sldMkLst>
        <pc:spChg chg="add del mod">
          <ac:chgData name="Ashli Giles-Perkins" userId="7f9e105c-26ce-4e2a-b783-f22ea183b61f" providerId="ADAL" clId="{04F1F3CE-9F05-48DB-B637-192F4D4086FF}" dt="2025-10-27T16:54:31.910" v="1891" actId="931"/>
          <ac:spMkLst>
            <pc:docMk/>
            <pc:sldMk cId="4134482750" sldId="921"/>
            <ac:spMk id="4" creationId="{31AD21AB-608D-FED1-8615-88DDF63DF9C0}"/>
          </ac:spMkLst>
        </pc:spChg>
        <pc:picChg chg="add mod">
          <ac:chgData name="Ashli Giles-Perkins" userId="7f9e105c-26ce-4e2a-b783-f22ea183b61f" providerId="ADAL" clId="{04F1F3CE-9F05-48DB-B637-192F4D4086FF}" dt="2025-10-27T16:54:40.995" v="1896" actId="1076"/>
          <ac:picMkLst>
            <pc:docMk/>
            <pc:sldMk cId="4134482750" sldId="921"/>
            <ac:picMk id="7" creationId="{7ACFEC75-6C55-A16C-62DC-FD0599CCAE4E}"/>
          </ac:picMkLst>
        </pc:picChg>
        <pc:picChg chg="del">
          <ac:chgData name="Ashli Giles-Perkins" userId="7f9e105c-26ce-4e2a-b783-f22ea183b61f" providerId="ADAL" clId="{04F1F3CE-9F05-48DB-B637-192F4D4086FF}" dt="2025-10-27T16:54:06.683" v="1890" actId="478"/>
          <ac:picMkLst>
            <pc:docMk/>
            <pc:sldMk cId="4134482750" sldId="921"/>
            <ac:picMk id="11" creationId="{17074E86-3DDD-9024-EFA1-4311C36B69BF}"/>
          </ac:picMkLst>
        </pc:picChg>
      </pc:sldChg>
      <pc:sldChg chg="modSp mod modAnim">
        <pc:chgData name="Ashli Giles-Perkins" userId="7f9e105c-26ce-4e2a-b783-f22ea183b61f" providerId="ADAL" clId="{04F1F3CE-9F05-48DB-B637-192F4D4086FF}" dt="2025-10-27T16:49:19.249" v="1876" actId="20577"/>
        <pc:sldMkLst>
          <pc:docMk/>
          <pc:sldMk cId="42202182" sldId="922"/>
        </pc:sldMkLst>
        <pc:graphicFrameChg chg="modGraphic">
          <ac:chgData name="Ashli Giles-Perkins" userId="7f9e105c-26ce-4e2a-b783-f22ea183b61f" providerId="ADAL" clId="{04F1F3CE-9F05-48DB-B637-192F4D4086FF}" dt="2025-10-27T16:49:19.249" v="1876" actId="20577"/>
          <ac:graphicFrameMkLst>
            <pc:docMk/>
            <pc:sldMk cId="42202182" sldId="922"/>
            <ac:graphicFrameMk id="7" creationId="{52A8BC9D-1449-2D66-D30A-604D938A173B}"/>
          </ac:graphicFrameMkLst>
        </pc:graphicFrameChg>
      </pc:sldChg>
      <pc:sldChg chg="modSp mod">
        <pc:chgData name="Ashli Giles-Perkins" userId="7f9e105c-26ce-4e2a-b783-f22ea183b61f" providerId="ADAL" clId="{04F1F3CE-9F05-48DB-B637-192F4D4086FF}" dt="2025-10-27T17:12:49.008" v="3347" actId="120"/>
        <pc:sldMkLst>
          <pc:docMk/>
          <pc:sldMk cId="192603499" sldId="923"/>
        </pc:sldMkLst>
        <pc:spChg chg="mod">
          <ac:chgData name="Ashli Giles-Perkins" userId="7f9e105c-26ce-4e2a-b783-f22ea183b61f" providerId="ADAL" clId="{04F1F3CE-9F05-48DB-B637-192F4D4086FF}" dt="2025-10-27T16:59:13.820" v="2279" actId="27636"/>
          <ac:spMkLst>
            <pc:docMk/>
            <pc:sldMk cId="192603499" sldId="923"/>
            <ac:spMk id="2" creationId="{8038EAEC-6A35-6DBC-6758-AFDCB3F1F3BA}"/>
          </ac:spMkLst>
        </pc:spChg>
        <pc:spChg chg="mod">
          <ac:chgData name="Ashli Giles-Perkins" userId="7f9e105c-26ce-4e2a-b783-f22ea183b61f" providerId="ADAL" clId="{04F1F3CE-9F05-48DB-B637-192F4D4086FF}" dt="2025-10-27T16:59:38.929" v="2286" actId="20577"/>
          <ac:spMkLst>
            <pc:docMk/>
            <pc:sldMk cId="192603499" sldId="923"/>
            <ac:spMk id="3" creationId="{979E9090-95E6-BEE9-AEAF-250AAE1DDD2E}"/>
          </ac:spMkLst>
        </pc:spChg>
        <pc:spChg chg="mod">
          <ac:chgData name="Ashli Giles-Perkins" userId="7f9e105c-26ce-4e2a-b783-f22ea183b61f" providerId="ADAL" clId="{04F1F3CE-9F05-48DB-B637-192F4D4086FF}" dt="2025-10-27T17:12:49.008" v="3347" actId="120"/>
          <ac:spMkLst>
            <pc:docMk/>
            <pc:sldMk cId="192603499" sldId="923"/>
            <ac:spMk id="4" creationId="{4FEB4784-E119-293E-AC43-A6EACCCFDB89}"/>
          </ac:spMkLst>
        </pc:spChg>
      </pc:sldChg>
      <pc:sldChg chg="modSp">
        <pc:chgData name="Ashli Giles-Perkins" userId="7f9e105c-26ce-4e2a-b783-f22ea183b61f" providerId="ADAL" clId="{04F1F3CE-9F05-48DB-B637-192F4D4086FF}" dt="2025-10-27T16:50:46.930" v="1886" actId="113"/>
        <pc:sldMkLst>
          <pc:docMk/>
          <pc:sldMk cId="2185756112" sldId="924"/>
        </pc:sldMkLst>
        <pc:spChg chg="mod">
          <ac:chgData name="Ashli Giles-Perkins" userId="7f9e105c-26ce-4e2a-b783-f22ea183b61f" providerId="ADAL" clId="{04F1F3CE-9F05-48DB-B637-192F4D4086FF}" dt="2025-10-27T16:50:46.930" v="1886" actId="113"/>
          <ac:spMkLst>
            <pc:docMk/>
            <pc:sldMk cId="2185756112" sldId="924"/>
            <ac:spMk id="3" creationId="{DBCB8862-D053-4124-D089-D4DE5BD20200}"/>
          </ac:spMkLst>
        </pc:spChg>
      </pc:sldChg>
      <pc:sldChg chg="modAnim">
        <pc:chgData name="Ashli Giles-Perkins" userId="7f9e105c-26ce-4e2a-b783-f22ea183b61f" providerId="ADAL" clId="{04F1F3CE-9F05-48DB-B637-192F4D4086FF}" dt="2025-10-27T16:43:22.110" v="1662"/>
        <pc:sldMkLst>
          <pc:docMk/>
          <pc:sldMk cId="930078845" sldId="926"/>
        </pc:sldMkLst>
      </pc:sldChg>
      <pc:sldChg chg="modSp modAnim">
        <pc:chgData name="Ashli Giles-Perkins" userId="7f9e105c-26ce-4e2a-b783-f22ea183b61f" providerId="ADAL" clId="{04F1F3CE-9F05-48DB-B637-192F4D4086FF}" dt="2025-10-27T16:51:39.960" v="1889" actId="13926"/>
        <pc:sldMkLst>
          <pc:docMk/>
          <pc:sldMk cId="1843536963" sldId="928"/>
        </pc:sldMkLst>
        <pc:spChg chg="mod">
          <ac:chgData name="Ashli Giles-Perkins" userId="7f9e105c-26ce-4e2a-b783-f22ea183b61f" providerId="ADAL" clId="{04F1F3CE-9F05-48DB-B637-192F4D4086FF}" dt="2025-10-27T16:51:39.960" v="1889" actId="13926"/>
          <ac:spMkLst>
            <pc:docMk/>
            <pc:sldMk cId="1843536963" sldId="928"/>
            <ac:spMk id="3" creationId="{B1F7CB74-593B-C6EC-22A0-F0B026FF37F4}"/>
          </ac:spMkLst>
        </pc:spChg>
      </pc:sldChg>
      <pc:sldChg chg="modSp mod">
        <pc:chgData name="Ashli Giles-Perkins" userId="7f9e105c-26ce-4e2a-b783-f22ea183b61f" providerId="ADAL" clId="{04F1F3CE-9F05-48DB-B637-192F4D4086FF}" dt="2025-10-27T17:10:00.640" v="3332" actId="20577"/>
        <pc:sldMkLst>
          <pc:docMk/>
          <pc:sldMk cId="3412587453" sldId="932"/>
        </pc:sldMkLst>
        <pc:spChg chg="mod">
          <ac:chgData name="Ashli Giles-Perkins" userId="7f9e105c-26ce-4e2a-b783-f22ea183b61f" providerId="ADAL" clId="{04F1F3CE-9F05-48DB-B637-192F4D4086FF}" dt="2025-10-27T17:10:00.640" v="3332" actId="20577"/>
          <ac:spMkLst>
            <pc:docMk/>
            <pc:sldMk cId="3412587453" sldId="932"/>
            <ac:spMk id="3" creationId="{5D6FE4F9-8FC3-56BA-0DAC-08FDDD308663}"/>
          </ac:spMkLst>
        </pc:spChg>
      </pc:sldChg>
      <pc:sldChg chg="modNotesTx">
        <pc:chgData name="Ashli Giles-Perkins" userId="7f9e105c-26ce-4e2a-b783-f22ea183b61f" providerId="ADAL" clId="{04F1F3CE-9F05-48DB-B637-192F4D4086FF}" dt="2025-10-27T17:11:17.775" v="3334" actId="20577"/>
        <pc:sldMkLst>
          <pc:docMk/>
          <pc:sldMk cId="2496874606" sldId="964"/>
        </pc:sldMkLst>
      </pc:sldChg>
      <pc:sldChg chg="addSp delSp modSp add mod delAnim modAnim">
        <pc:chgData name="Ashli Giles-Perkins" userId="7f9e105c-26ce-4e2a-b783-f22ea183b61f" providerId="ADAL" clId="{04F1F3CE-9F05-48DB-B637-192F4D4086FF}" dt="2025-10-27T17:09:45.585" v="3307" actId="14100"/>
        <pc:sldMkLst>
          <pc:docMk/>
          <pc:sldMk cId="2600492456" sldId="965"/>
        </pc:sldMkLst>
        <pc:spChg chg="mod">
          <ac:chgData name="Ashli Giles-Perkins" userId="7f9e105c-26ce-4e2a-b783-f22ea183b61f" providerId="ADAL" clId="{04F1F3CE-9F05-48DB-B637-192F4D4086FF}" dt="2025-10-27T17:09:43.430" v="3306" actId="27636"/>
          <ac:spMkLst>
            <pc:docMk/>
            <pc:sldMk cId="2600492456" sldId="965"/>
            <ac:spMk id="2" creationId="{8C40BE98-D2D3-2A6D-28D0-654B50BCD8C5}"/>
          </ac:spMkLst>
        </pc:spChg>
        <pc:spChg chg="del mod">
          <ac:chgData name="Ashli Giles-Perkins" userId="7f9e105c-26ce-4e2a-b783-f22ea183b61f" providerId="ADAL" clId="{04F1F3CE-9F05-48DB-B637-192F4D4086FF}" dt="2025-10-27T17:09:19.331" v="3298" actId="478"/>
          <ac:spMkLst>
            <pc:docMk/>
            <pc:sldMk cId="2600492456" sldId="965"/>
            <ac:spMk id="3" creationId="{C42681D0-865F-EB2C-E068-F46C1A1AC999}"/>
          </ac:spMkLst>
        </pc:spChg>
        <pc:spChg chg="del">
          <ac:chgData name="Ashli Giles-Perkins" userId="7f9e105c-26ce-4e2a-b783-f22ea183b61f" providerId="ADAL" clId="{04F1F3CE-9F05-48DB-B637-192F4D4086FF}" dt="2025-10-27T17:03:16.907" v="2707" actId="478"/>
          <ac:spMkLst>
            <pc:docMk/>
            <pc:sldMk cId="2600492456" sldId="965"/>
            <ac:spMk id="4" creationId="{6EA77448-A0E3-8DB5-C20E-B78AB4A27E13}"/>
          </ac:spMkLst>
        </pc:spChg>
        <pc:spChg chg="mod">
          <ac:chgData name="Ashli Giles-Perkins" userId="7f9e105c-26ce-4e2a-b783-f22ea183b61f" providerId="ADAL" clId="{04F1F3CE-9F05-48DB-B637-192F4D4086FF}" dt="2025-10-27T17:09:45.585" v="3307" actId="14100"/>
          <ac:spMkLst>
            <pc:docMk/>
            <pc:sldMk cId="2600492456" sldId="965"/>
            <ac:spMk id="6" creationId="{26AC47D0-A8FC-9050-541A-5A605CC45CED}"/>
          </ac:spMkLst>
        </pc:spChg>
        <pc:spChg chg="add del mod">
          <ac:chgData name="Ashli Giles-Perkins" userId="7f9e105c-26ce-4e2a-b783-f22ea183b61f" providerId="ADAL" clId="{04F1F3CE-9F05-48DB-B637-192F4D4086FF}" dt="2025-10-27T17:03:19.627" v="2708" actId="478"/>
          <ac:spMkLst>
            <pc:docMk/>
            <pc:sldMk cId="2600492456" sldId="965"/>
            <ac:spMk id="7" creationId="{9AD9543F-3F60-308A-872A-BCDA94DEC7C5}"/>
          </ac:spMkLst>
        </pc:spChg>
        <pc:spChg chg="add del mod">
          <ac:chgData name="Ashli Giles-Perkins" userId="7f9e105c-26ce-4e2a-b783-f22ea183b61f" providerId="ADAL" clId="{04F1F3CE-9F05-48DB-B637-192F4D4086FF}" dt="2025-10-27T17:09:22.039" v="3299" actId="478"/>
          <ac:spMkLst>
            <pc:docMk/>
            <pc:sldMk cId="2600492456" sldId="965"/>
            <ac:spMk id="10" creationId="{73746EE9-684B-1E6E-5E72-486D31549FA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7288668471168198"/>
          <c:y val="5.6818181818181816E-2"/>
          <c:w val="0.45677826351924417"/>
          <c:h val="0.50852272727272729"/>
        </c:manualLayout>
      </c:layout>
      <c:doughnutChart>
        <c:varyColors val="1"/>
        <c:ser>
          <c:idx val="0"/>
          <c:order val="0"/>
          <c:tx>
            <c:strRef>
              <c:f>Sheet1!$B$1</c:f>
              <c:strCache>
                <c:ptCount val="1"/>
                <c:pt idx="0">
                  <c:v>Column1</c:v>
                </c:pt>
              </c:strCache>
            </c:strRef>
          </c:tx>
          <c:dPt>
            <c:idx val="0"/>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1-A99C-48BB-9789-CC72A017A8E8}"/>
              </c:ext>
            </c:extLst>
          </c:dPt>
          <c:dPt>
            <c:idx val="1"/>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3-A99C-48BB-9789-CC72A017A8E8}"/>
              </c:ext>
            </c:extLst>
          </c:dPt>
          <c:dLbls>
            <c:dLbl>
              <c:idx val="0"/>
              <c:layout>
                <c:manualLayout>
                  <c:x val="-0.19136835159368054"/>
                  <c:y val="-1.4216678226102578E-2"/>
                </c:manualLayout>
              </c:layout>
              <c:tx>
                <c:rich>
                  <a:bodyPr rot="0" spcFirstLastPara="1" vertOverflow="clip" horzOverflow="clip" vert="horz" wrap="square" lIns="38100" tIns="19050" rIns="38100" bIns="19050" anchor="ctr" anchorCtr="1">
                    <a:noAutofit/>
                  </a:bodyPr>
                  <a:lstStyle/>
                  <a:p>
                    <a:pPr>
                      <a:defRPr sz="1197"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fld id="{276C6465-6FFC-42A3-831F-60657E427CB6}" type="CATEGORYNAME">
                      <a:rPr lang="en-US">
                        <a:solidFill>
                          <a:schemeClr val="bg1"/>
                        </a:solidFill>
                        <a:effectLst>
                          <a:outerShdw blurRad="50800" dist="38100" dir="2700000" algn="tl" rotWithShape="0">
                            <a:prstClr val="black">
                              <a:alpha val="40000"/>
                            </a:prstClr>
                          </a:outerShdw>
                        </a:effectLst>
                      </a:rPr>
                      <a:pPr>
                        <a:defRPr>
                          <a:solidFill>
                            <a:schemeClr val="bg1"/>
                          </a:solidFill>
                          <a:effectLst>
                            <a:outerShdw blurRad="50800" dist="38100" dir="2700000" algn="tl" rotWithShape="0">
                              <a:prstClr val="black">
                                <a:alpha val="40000"/>
                              </a:prstClr>
                            </a:outerShdw>
                          </a:effectLst>
                        </a:defRPr>
                      </a:pPr>
                      <a:t>[CATEGORY NAME]</a:t>
                    </a:fld>
                    <a:r>
                      <a:rPr lang="en-US" baseline="0">
                        <a:solidFill>
                          <a:schemeClr val="bg1"/>
                        </a:solidFill>
                        <a:effectLst>
                          <a:outerShdw blurRad="50800" dist="38100" dir="2700000" algn="tl" rotWithShape="0">
                            <a:prstClr val="black">
                              <a:alpha val="40000"/>
                            </a:prstClr>
                          </a:outerShdw>
                        </a:effectLst>
                      </a:rPr>
                      <a:t>
</a:t>
                    </a:r>
                    <a:fld id="{1EB793EF-6248-4E03-A124-074FC2B63BD6}" type="PERCENTAGE">
                      <a:rPr lang="en-US" sz="5000" b="1" baseline="0" smtClean="0">
                        <a:solidFill>
                          <a:schemeClr val="tx1"/>
                        </a:solidFill>
                        <a:effectLst>
                          <a:outerShdw blurRad="50800" dist="38100" dir="2700000" algn="tl" rotWithShape="0">
                            <a:prstClr val="black">
                              <a:alpha val="40000"/>
                            </a:prstClr>
                          </a:outerShdw>
                        </a:effectLst>
                        <a:latin typeface="Calibri" panose="020F0502020204030204" pitchFamily="34" charset="0"/>
                      </a:rPr>
                      <a:pPr>
                        <a:defRPr>
                          <a:solidFill>
                            <a:schemeClr val="bg1"/>
                          </a:solidFill>
                          <a:effectLst>
                            <a:outerShdw blurRad="50800" dist="38100" dir="2700000" algn="tl" rotWithShape="0">
                              <a:prstClr val="black">
                                <a:alpha val="40000"/>
                              </a:prstClr>
                            </a:outerShdw>
                          </a:effectLst>
                        </a:defRPr>
                      </a:pPr>
                      <a:t>[PERCENTAGE]</a:t>
                    </a:fld>
                    <a:endParaRPr lang="en-US" baseline="0">
                      <a:solidFill>
                        <a:schemeClr val="bg1"/>
                      </a:solidFill>
                      <a:effectLst>
                        <a:outerShdw blurRad="50800" dist="38100" dir="2700000" algn="tl" rotWithShape="0">
                          <a:prstClr val="black">
                            <a:alpha val="40000"/>
                          </a:prstClr>
                        </a:outerShdw>
                      </a:effectLst>
                    </a:endParaRPr>
                  </a:p>
                </c:rich>
              </c:tx>
              <c:spPr>
                <a:noFill/>
                <a:ln>
                  <a:no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44149293721372579"/>
                      <c:h val="0.35782413206871866"/>
                    </c:manualLayout>
                  </c15:layout>
                  <c15:dlblFieldTable/>
                  <c15:showDataLabelsRange val="0"/>
                </c:ext>
                <c:ext xmlns:c16="http://schemas.microsoft.com/office/drawing/2014/chart" uri="{C3380CC4-5D6E-409C-BE32-E72D297353CC}">
                  <c16:uniqueId val="{00000001-A99C-48BB-9789-CC72A017A8E8}"/>
                </c:ext>
              </c:extLst>
            </c:dLbl>
            <c:dLbl>
              <c:idx val="1"/>
              <c:delete val="1"/>
              <c:extLst>
                <c:ext xmlns:c15="http://schemas.microsoft.com/office/drawing/2012/chart" uri="{CE6537A1-D6FC-4f65-9D91-7224C49458BB}"/>
                <c:ext xmlns:c16="http://schemas.microsoft.com/office/drawing/2014/chart" uri="{C3380CC4-5D6E-409C-BE32-E72D297353CC}">
                  <c16:uniqueId val="{00000003-A99C-48BB-9789-CC72A017A8E8}"/>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numRef>
              <c:f>Sheet1!$A$2:$A$3</c:f>
              <c:numCache>
                <c:formatCode>General</c:formatCode>
                <c:ptCount val="2"/>
              </c:numCache>
            </c:numRef>
          </c:cat>
          <c:val>
            <c:numRef>
              <c:f>Sheet1!$B$2:$B$3</c:f>
              <c:numCache>
                <c:formatCode>0%</c:formatCode>
                <c:ptCount val="2"/>
                <c:pt idx="0">
                  <c:v>0.47</c:v>
                </c:pt>
                <c:pt idx="1">
                  <c:v>0.53</c:v>
                </c:pt>
              </c:numCache>
            </c:numRef>
          </c:val>
          <c:extLst>
            <c:ext xmlns:c16="http://schemas.microsoft.com/office/drawing/2014/chart" uri="{C3380CC4-5D6E-409C-BE32-E72D297353CC}">
              <c16:uniqueId val="{00000004-A99C-48BB-9789-CC72A017A8E8}"/>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hyperlink" Target="https://www.pa.gov/agencies/education/programs-and-services/instruction/elementary-and-secondary-education/nonpublic-and-private-schools/state-board-of-private-academic-schools" TargetMode="External"/><Relationship Id="rId1" Type="http://schemas.openxmlformats.org/officeDocument/2006/relationships/hyperlink" Target="https://www.legis.state.pa.us/cfdocs/Legis/LI/uconsCheck.cfm?txtType=HTM&amp;yr=1988&amp;sessInd=0&amp;smthLwInd=0&amp;act=0011."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s://www.elc-pa.org/wp-content/uploads/2023/09/Act-110-Rights-of-Students-Adjudicated-Sexual-Assault-2023.pd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pa.gov/agencies/education/programs-and-services/instruction/elementary-and-secondary-education/nonpublic-and-private-schools/state-board-of-private-academic-schools" TargetMode="External"/><Relationship Id="rId1" Type="http://schemas.openxmlformats.org/officeDocument/2006/relationships/hyperlink" Target="https://www.legis.state.pa.us/cfdocs/Legis/LI/uconsCheck.cfm?txtType=HTM&amp;yr=1988&amp;sessInd=0&amp;smthLwInd=0&amp;act=0011."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www.elc-pa.org/wp-content/uploads/2023/09/Act-110-Rights-of-Students-Adjudicated-Sexual-Assault-2023.pdf"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3E4F4-7CA5-4B6A-8BEA-6104591198A0}"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EF5D01D0-D041-4D7B-92CC-F0973FDC686A}">
      <dgm:prSet/>
      <dgm:spPr/>
      <dgm:t>
        <a:bodyPr/>
        <a:lstStyle/>
        <a:p>
          <a:r>
            <a:rPr lang="en-US" b="0" u="sng" dirty="0"/>
            <a:t>Typical public schools</a:t>
          </a:r>
          <a:r>
            <a:rPr lang="en-US" b="0" dirty="0"/>
            <a:t>: K-12 schools with the full curriculum, including a continuum of special education programs (e.g. – Allentown High School). </a:t>
          </a:r>
          <a:r>
            <a:rPr lang="en-US" dirty="0"/>
            <a:t>Also includes charter schools, which are public schools.</a:t>
          </a:r>
        </a:p>
      </dgm:t>
    </dgm:pt>
    <dgm:pt modelId="{F158A7D9-4825-401E-8AA8-87F1FF7AB99D}" type="parTrans" cxnId="{7B662BDF-3C8B-425B-B3C3-52533ACEB5D8}">
      <dgm:prSet/>
      <dgm:spPr/>
      <dgm:t>
        <a:bodyPr/>
        <a:lstStyle/>
        <a:p>
          <a:endParaRPr lang="en-US"/>
        </a:p>
      </dgm:t>
    </dgm:pt>
    <dgm:pt modelId="{09053F9F-3C5E-4014-9C42-2184C7BBBE46}" type="sibTrans" cxnId="{7B662BDF-3C8B-425B-B3C3-52533ACEB5D8}">
      <dgm:prSet/>
      <dgm:spPr/>
      <dgm:t>
        <a:bodyPr/>
        <a:lstStyle/>
        <a:p>
          <a:endParaRPr lang="en-US"/>
        </a:p>
      </dgm:t>
    </dgm:pt>
    <dgm:pt modelId="{A4912DFF-A511-4FE4-B987-69951199E522}">
      <dgm:prSet/>
      <dgm:spPr/>
      <dgm:t>
        <a:bodyPr/>
        <a:lstStyle/>
        <a:p>
          <a:r>
            <a:rPr lang="en-US" b="0" u="sng" dirty="0"/>
            <a:t>Full-time special education public schools</a:t>
          </a:r>
          <a:r>
            <a:rPr lang="en-US" b="0" dirty="0"/>
            <a:t>: publicly-run schools that have specialized programs JUST for students with disabilities; typically districts place students. (e.g. – DCIU’s The County Alternative/TCA or Lincoln IU #12, York Learning Center)</a:t>
          </a:r>
          <a:endParaRPr lang="en-US" dirty="0"/>
        </a:p>
      </dgm:t>
    </dgm:pt>
    <dgm:pt modelId="{EBFB4AEB-DBB9-449B-824F-3D57D2CF1432}" type="parTrans" cxnId="{741153BF-7DC6-4F0C-8C53-87B402F06494}">
      <dgm:prSet/>
      <dgm:spPr/>
      <dgm:t>
        <a:bodyPr/>
        <a:lstStyle/>
        <a:p>
          <a:endParaRPr lang="en-US"/>
        </a:p>
      </dgm:t>
    </dgm:pt>
    <dgm:pt modelId="{6B1A659B-36F5-4F9B-9E9F-6D8C6E2B89D0}" type="sibTrans" cxnId="{741153BF-7DC6-4F0C-8C53-87B402F06494}">
      <dgm:prSet/>
      <dgm:spPr/>
      <dgm:t>
        <a:bodyPr/>
        <a:lstStyle/>
        <a:p>
          <a:endParaRPr lang="en-US"/>
        </a:p>
      </dgm:t>
    </dgm:pt>
    <dgm:pt modelId="{E07C79DF-BC24-44CB-9572-DCCDC6F8692F}">
      <dgm:prSet/>
      <dgm:spPr/>
      <dgm:t>
        <a:bodyPr/>
        <a:lstStyle/>
        <a:p>
          <a:r>
            <a:rPr lang="en-US" b="0" u="sng"/>
            <a:t>Approved private schools</a:t>
          </a:r>
          <a:r>
            <a:rPr lang="en-US" b="0"/>
            <a:t>: privately-run schools that have specialized programs JUST for students with disabilities (e.g. – Green Tree School, the PA School for the Deaf) </a:t>
          </a:r>
          <a:endParaRPr lang="en-US" dirty="0"/>
        </a:p>
      </dgm:t>
    </dgm:pt>
    <dgm:pt modelId="{165AB150-EFF4-4237-9E3E-0D33D376A899}" type="parTrans" cxnId="{4DB65486-491B-4A59-B8D7-454F0E14AA32}">
      <dgm:prSet/>
      <dgm:spPr/>
      <dgm:t>
        <a:bodyPr/>
        <a:lstStyle/>
        <a:p>
          <a:endParaRPr lang="en-US"/>
        </a:p>
      </dgm:t>
    </dgm:pt>
    <dgm:pt modelId="{F9899E75-D201-4E61-A01C-435694759327}" type="sibTrans" cxnId="{4DB65486-491B-4A59-B8D7-454F0E14AA32}">
      <dgm:prSet/>
      <dgm:spPr/>
      <dgm:t>
        <a:bodyPr/>
        <a:lstStyle/>
        <a:p>
          <a:endParaRPr lang="en-US"/>
        </a:p>
      </dgm:t>
    </dgm:pt>
    <dgm:pt modelId="{BACABC89-7F0B-47A8-B555-ADA0E6BF7D78}">
      <dgm:prSet/>
      <dgm:spPr/>
      <dgm:t>
        <a:bodyPr/>
        <a:lstStyle/>
        <a:p>
          <a:r>
            <a:rPr lang="en-US" b="0" u="sng"/>
            <a:t>Private academic schools</a:t>
          </a:r>
          <a:r>
            <a:rPr lang="en-US" b="0"/>
            <a:t>: privately-run schools that may have a specific focus but serve a variety of students and have few regulations. (e.g. – Lehigh Learning Academy; New Oaks Academy at Belmont BHH)</a:t>
          </a:r>
          <a:endParaRPr lang="en-US" dirty="0"/>
        </a:p>
      </dgm:t>
    </dgm:pt>
    <dgm:pt modelId="{528E466D-5C6E-4426-A02E-B28C89F6A059}" type="parTrans" cxnId="{F0A60309-7FBC-4BF8-A3F4-9030098093F1}">
      <dgm:prSet/>
      <dgm:spPr/>
      <dgm:t>
        <a:bodyPr/>
        <a:lstStyle/>
        <a:p>
          <a:endParaRPr lang="en-US"/>
        </a:p>
      </dgm:t>
    </dgm:pt>
    <dgm:pt modelId="{781ADDDA-FB44-4447-A618-2698B8EEEF6C}" type="sibTrans" cxnId="{F0A60309-7FBC-4BF8-A3F4-9030098093F1}">
      <dgm:prSet/>
      <dgm:spPr/>
      <dgm:t>
        <a:bodyPr/>
        <a:lstStyle/>
        <a:p>
          <a:endParaRPr lang="en-US"/>
        </a:p>
      </dgm:t>
    </dgm:pt>
    <dgm:pt modelId="{B4F7EBA5-64CF-4A83-9855-536CCB55F1E3}">
      <dgm:prSet/>
      <dgm:spPr/>
      <dgm:t>
        <a:bodyPr/>
        <a:lstStyle/>
        <a:p>
          <a:r>
            <a:rPr lang="en-US" b="0" u="sng" dirty="0"/>
            <a:t>Detention Center Programs</a:t>
          </a:r>
          <a:r>
            <a:rPr lang="en-US" b="0" dirty="0"/>
            <a:t>: publicly-run schools in detention centers, typically run by intermediate units (e.g. - Philadelphia Juvenile Justice Services Center; Northampton County JJC operated by Colonial Intermediate Unit #20)</a:t>
          </a:r>
          <a:endParaRPr lang="en-US" dirty="0"/>
        </a:p>
      </dgm:t>
    </dgm:pt>
    <dgm:pt modelId="{17679FA6-4E2F-4989-84A0-9DC23914913D}" type="parTrans" cxnId="{8394B1BB-50BE-448D-952C-5042F881F976}">
      <dgm:prSet/>
      <dgm:spPr/>
      <dgm:t>
        <a:bodyPr/>
        <a:lstStyle/>
        <a:p>
          <a:endParaRPr lang="en-US"/>
        </a:p>
      </dgm:t>
    </dgm:pt>
    <dgm:pt modelId="{EF8A0131-C824-4F41-B007-04A8BD1CAF44}" type="sibTrans" cxnId="{8394B1BB-50BE-448D-952C-5042F881F976}">
      <dgm:prSet/>
      <dgm:spPr/>
      <dgm:t>
        <a:bodyPr/>
        <a:lstStyle/>
        <a:p>
          <a:endParaRPr lang="en-US"/>
        </a:p>
      </dgm:t>
    </dgm:pt>
    <dgm:pt modelId="{7A149E3E-F29B-4E0C-9859-F5B4D3517FD3}">
      <dgm:prSet/>
      <dgm:spPr/>
      <dgm:t>
        <a:bodyPr/>
        <a:lstStyle/>
        <a:p>
          <a:r>
            <a:rPr lang="en-US" dirty="0"/>
            <a:t>Residential Treatment Facilities: May have an on-grounds program and/or partner with the local school district to offer aligned education for youth with complex needs. Student lives there. (e.g. The </a:t>
          </a:r>
          <a:r>
            <a:rPr lang="en-US" dirty="0" err="1"/>
            <a:t>Melmark</a:t>
          </a:r>
          <a:r>
            <a:rPr lang="en-US" dirty="0"/>
            <a:t> School)</a:t>
          </a:r>
        </a:p>
      </dgm:t>
    </dgm:pt>
    <dgm:pt modelId="{94D5199D-6058-43D7-842A-7F27CFF70C1E}" type="parTrans" cxnId="{DDD5F75D-C3F3-47F4-9B3B-6D2A27EB1216}">
      <dgm:prSet/>
      <dgm:spPr/>
      <dgm:t>
        <a:bodyPr/>
        <a:lstStyle/>
        <a:p>
          <a:endParaRPr lang="en-US"/>
        </a:p>
      </dgm:t>
    </dgm:pt>
    <dgm:pt modelId="{F7AB2A33-ECD4-44FA-9164-152AB01E39B6}" type="sibTrans" cxnId="{DDD5F75D-C3F3-47F4-9B3B-6D2A27EB1216}">
      <dgm:prSet/>
      <dgm:spPr/>
      <dgm:t>
        <a:bodyPr/>
        <a:lstStyle/>
        <a:p>
          <a:endParaRPr lang="en-US"/>
        </a:p>
      </dgm:t>
    </dgm:pt>
    <dgm:pt modelId="{B32AB89D-5BE5-493E-AFA0-F14A3F84A906}" type="pres">
      <dgm:prSet presAssocID="{AE03E4F4-7CA5-4B6A-8BEA-6104591198A0}" presName="linear" presStyleCnt="0">
        <dgm:presLayoutVars>
          <dgm:animLvl val="lvl"/>
          <dgm:resizeHandles val="exact"/>
        </dgm:presLayoutVars>
      </dgm:prSet>
      <dgm:spPr/>
    </dgm:pt>
    <dgm:pt modelId="{5A0D2DCF-CE50-48F1-9ABF-F07117E95292}" type="pres">
      <dgm:prSet presAssocID="{EF5D01D0-D041-4D7B-92CC-F0973FDC686A}" presName="parentText" presStyleLbl="node1" presStyleIdx="0" presStyleCnt="6" custLinFactNeighborY="-92444">
        <dgm:presLayoutVars>
          <dgm:chMax val="0"/>
          <dgm:bulletEnabled val="1"/>
        </dgm:presLayoutVars>
      </dgm:prSet>
      <dgm:spPr/>
    </dgm:pt>
    <dgm:pt modelId="{C5CDCAED-8797-458D-9524-D0D78693EE23}" type="pres">
      <dgm:prSet presAssocID="{09053F9F-3C5E-4014-9C42-2184C7BBBE46}" presName="spacer" presStyleCnt="0"/>
      <dgm:spPr/>
    </dgm:pt>
    <dgm:pt modelId="{B5FE38E4-40C5-4F18-9B08-8C72FCA69D36}" type="pres">
      <dgm:prSet presAssocID="{A4912DFF-A511-4FE4-B987-69951199E522}" presName="parentText" presStyleLbl="node1" presStyleIdx="1" presStyleCnt="6" custLinFactY="-65" custLinFactNeighborY="-100000">
        <dgm:presLayoutVars>
          <dgm:chMax val="0"/>
          <dgm:bulletEnabled val="1"/>
        </dgm:presLayoutVars>
      </dgm:prSet>
      <dgm:spPr/>
    </dgm:pt>
    <dgm:pt modelId="{D4759FD0-67AC-4C3B-9E19-C4E4D5F743EC}" type="pres">
      <dgm:prSet presAssocID="{6B1A659B-36F5-4F9B-9E9F-6D8C6E2B89D0}" presName="spacer" presStyleCnt="0"/>
      <dgm:spPr/>
    </dgm:pt>
    <dgm:pt modelId="{A2E307D2-EF19-44A0-8DD8-6F3DD86D4EEF}" type="pres">
      <dgm:prSet presAssocID="{E07C79DF-BC24-44CB-9572-DCCDC6F8692F}" presName="parentText" presStyleLbl="node1" presStyleIdx="2" presStyleCnt="6" custLinFactY="-7524" custLinFactNeighborY="-100000">
        <dgm:presLayoutVars>
          <dgm:chMax val="0"/>
          <dgm:bulletEnabled val="1"/>
        </dgm:presLayoutVars>
      </dgm:prSet>
      <dgm:spPr/>
    </dgm:pt>
    <dgm:pt modelId="{CCF4CAF3-07A7-489A-B60D-95256D56A19B}" type="pres">
      <dgm:prSet presAssocID="{F9899E75-D201-4E61-A01C-435694759327}" presName="spacer" presStyleCnt="0"/>
      <dgm:spPr/>
    </dgm:pt>
    <dgm:pt modelId="{A882F170-DCE7-4CC3-9F43-8F6B7CE73466}" type="pres">
      <dgm:prSet presAssocID="{BACABC89-7F0B-47A8-B555-ADA0E6BF7D78}" presName="parentText" presStyleLbl="node1" presStyleIdx="3" presStyleCnt="6" custLinFactY="85902" custLinFactNeighborY="100000">
        <dgm:presLayoutVars>
          <dgm:chMax val="0"/>
          <dgm:bulletEnabled val="1"/>
        </dgm:presLayoutVars>
      </dgm:prSet>
      <dgm:spPr/>
    </dgm:pt>
    <dgm:pt modelId="{2D4AC129-AAF5-44DD-9A4E-E5E23E883366}" type="pres">
      <dgm:prSet presAssocID="{781ADDDA-FB44-4447-A618-2698B8EEEF6C}" presName="spacer" presStyleCnt="0"/>
      <dgm:spPr/>
    </dgm:pt>
    <dgm:pt modelId="{0292016A-3F13-4042-BC06-535FBB66EDC4}" type="pres">
      <dgm:prSet presAssocID="{B4F7EBA5-64CF-4A83-9855-536CCB55F1E3}" presName="parentText" presStyleLbl="node1" presStyleIdx="4" presStyleCnt="6" custLinFactY="-107018" custLinFactNeighborY="-200000">
        <dgm:presLayoutVars>
          <dgm:chMax val="0"/>
          <dgm:bulletEnabled val="1"/>
        </dgm:presLayoutVars>
      </dgm:prSet>
      <dgm:spPr/>
    </dgm:pt>
    <dgm:pt modelId="{13C1A734-21B5-4A84-BF04-317020D0CFD8}" type="pres">
      <dgm:prSet presAssocID="{EF8A0131-C824-4F41-B007-04A8BD1CAF44}" presName="spacer" presStyleCnt="0"/>
      <dgm:spPr/>
    </dgm:pt>
    <dgm:pt modelId="{BD3F696A-6D77-4EC0-B87A-DC42A3F199E9}" type="pres">
      <dgm:prSet presAssocID="{7A149E3E-F29B-4E0C-9859-F5B4D3517FD3}" presName="parentText" presStyleLbl="node1" presStyleIdx="5" presStyleCnt="6">
        <dgm:presLayoutVars>
          <dgm:chMax val="0"/>
          <dgm:bulletEnabled val="1"/>
        </dgm:presLayoutVars>
      </dgm:prSet>
      <dgm:spPr/>
    </dgm:pt>
  </dgm:ptLst>
  <dgm:cxnLst>
    <dgm:cxn modelId="{F0A60309-7FBC-4BF8-A3F4-9030098093F1}" srcId="{AE03E4F4-7CA5-4B6A-8BEA-6104591198A0}" destId="{BACABC89-7F0B-47A8-B555-ADA0E6BF7D78}" srcOrd="3" destOrd="0" parTransId="{528E466D-5C6E-4426-A02E-B28C89F6A059}" sibTransId="{781ADDDA-FB44-4447-A618-2698B8EEEF6C}"/>
    <dgm:cxn modelId="{B4C46B23-500F-4B1D-A387-DE4AC5CF29B0}" type="presOf" srcId="{A4912DFF-A511-4FE4-B987-69951199E522}" destId="{B5FE38E4-40C5-4F18-9B08-8C72FCA69D36}" srcOrd="0" destOrd="0" presId="urn:microsoft.com/office/officeart/2005/8/layout/vList2"/>
    <dgm:cxn modelId="{DDD5F75D-C3F3-47F4-9B3B-6D2A27EB1216}" srcId="{AE03E4F4-7CA5-4B6A-8BEA-6104591198A0}" destId="{7A149E3E-F29B-4E0C-9859-F5B4D3517FD3}" srcOrd="5" destOrd="0" parTransId="{94D5199D-6058-43D7-842A-7F27CFF70C1E}" sibTransId="{F7AB2A33-ECD4-44FA-9164-152AB01E39B6}"/>
    <dgm:cxn modelId="{8C409943-4241-4A26-AA8E-2FF96F27163E}" type="presOf" srcId="{AE03E4F4-7CA5-4B6A-8BEA-6104591198A0}" destId="{B32AB89D-5BE5-493E-AFA0-F14A3F84A906}" srcOrd="0" destOrd="0" presId="urn:microsoft.com/office/officeart/2005/8/layout/vList2"/>
    <dgm:cxn modelId="{7A384C6E-F0A8-43CD-A4FC-7AC2B3A259E5}" type="presOf" srcId="{BACABC89-7F0B-47A8-B555-ADA0E6BF7D78}" destId="{A882F170-DCE7-4CC3-9F43-8F6B7CE73466}" srcOrd="0" destOrd="0" presId="urn:microsoft.com/office/officeart/2005/8/layout/vList2"/>
    <dgm:cxn modelId="{9B3E7A85-457F-49E7-BD55-D388ED99BABB}" type="presOf" srcId="{E07C79DF-BC24-44CB-9572-DCCDC6F8692F}" destId="{A2E307D2-EF19-44A0-8DD8-6F3DD86D4EEF}" srcOrd="0" destOrd="0" presId="urn:microsoft.com/office/officeart/2005/8/layout/vList2"/>
    <dgm:cxn modelId="{4DB65486-491B-4A59-B8D7-454F0E14AA32}" srcId="{AE03E4F4-7CA5-4B6A-8BEA-6104591198A0}" destId="{E07C79DF-BC24-44CB-9572-DCCDC6F8692F}" srcOrd="2" destOrd="0" parTransId="{165AB150-EFF4-4237-9E3E-0D33D376A899}" sibTransId="{F9899E75-D201-4E61-A01C-435694759327}"/>
    <dgm:cxn modelId="{3BB67D88-B8CF-4636-B891-072A566DB558}" type="presOf" srcId="{B4F7EBA5-64CF-4A83-9855-536CCB55F1E3}" destId="{0292016A-3F13-4042-BC06-535FBB66EDC4}" srcOrd="0" destOrd="0" presId="urn:microsoft.com/office/officeart/2005/8/layout/vList2"/>
    <dgm:cxn modelId="{8394B1BB-50BE-448D-952C-5042F881F976}" srcId="{AE03E4F4-7CA5-4B6A-8BEA-6104591198A0}" destId="{B4F7EBA5-64CF-4A83-9855-536CCB55F1E3}" srcOrd="4" destOrd="0" parTransId="{17679FA6-4E2F-4989-84A0-9DC23914913D}" sibTransId="{EF8A0131-C824-4F41-B007-04A8BD1CAF44}"/>
    <dgm:cxn modelId="{741153BF-7DC6-4F0C-8C53-87B402F06494}" srcId="{AE03E4F4-7CA5-4B6A-8BEA-6104591198A0}" destId="{A4912DFF-A511-4FE4-B987-69951199E522}" srcOrd="1" destOrd="0" parTransId="{EBFB4AEB-DBB9-449B-824F-3D57D2CF1432}" sibTransId="{6B1A659B-36F5-4F9B-9E9F-6D8C6E2B89D0}"/>
    <dgm:cxn modelId="{7B662BDF-3C8B-425B-B3C3-52533ACEB5D8}" srcId="{AE03E4F4-7CA5-4B6A-8BEA-6104591198A0}" destId="{EF5D01D0-D041-4D7B-92CC-F0973FDC686A}" srcOrd="0" destOrd="0" parTransId="{F158A7D9-4825-401E-8AA8-87F1FF7AB99D}" sibTransId="{09053F9F-3C5E-4014-9C42-2184C7BBBE46}"/>
    <dgm:cxn modelId="{0383E2E4-C1DA-41F4-8E89-FF9E855DF85E}" type="presOf" srcId="{7A149E3E-F29B-4E0C-9859-F5B4D3517FD3}" destId="{BD3F696A-6D77-4EC0-B87A-DC42A3F199E9}" srcOrd="0" destOrd="0" presId="urn:microsoft.com/office/officeart/2005/8/layout/vList2"/>
    <dgm:cxn modelId="{005524EC-E0BB-4607-9170-B393DE4D31A9}" type="presOf" srcId="{EF5D01D0-D041-4D7B-92CC-F0973FDC686A}" destId="{5A0D2DCF-CE50-48F1-9ABF-F07117E95292}" srcOrd="0" destOrd="0" presId="urn:microsoft.com/office/officeart/2005/8/layout/vList2"/>
    <dgm:cxn modelId="{A8881B9A-27B8-4B6E-8AD8-B5C4CE7CC06B}" type="presParOf" srcId="{B32AB89D-5BE5-493E-AFA0-F14A3F84A906}" destId="{5A0D2DCF-CE50-48F1-9ABF-F07117E95292}" srcOrd="0" destOrd="0" presId="urn:microsoft.com/office/officeart/2005/8/layout/vList2"/>
    <dgm:cxn modelId="{A7C51E03-A799-4BDB-9BF1-B3C053B52734}" type="presParOf" srcId="{B32AB89D-5BE5-493E-AFA0-F14A3F84A906}" destId="{C5CDCAED-8797-458D-9524-D0D78693EE23}" srcOrd="1" destOrd="0" presId="urn:microsoft.com/office/officeart/2005/8/layout/vList2"/>
    <dgm:cxn modelId="{4AD0EC24-4269-4B87-B02F-8F145B0B16BC}" type="presParOf" srcId="{B32AB89D-5BE5-493E-AFA0-F14A3F84A906}" destId="{B5FE38E4-40C5-4F18-9B08-8C72FCA69D36}" srcOrd="2" destOrd="0" presId="urn:microsoft.com/office/officeart/2005/8/layout/vList2"/>
    <dgm:cxn modelId="{56265CD0-81A7-4DF7-B934-A6F4D963235F}" type="presParOf" srcId="{B32AB89D-5BE5-493E-AFA0-F14A3F84A906}" destId="{D4759FD0-67AC-4C3B-9E19-C4E4D5F743EC}" srcOrd="3" destOrd="0" presId="urn:microsoft.com/office/officeart/2005/8/layout/vList2"/>
    <dgm:cxn modelId="{5AAED1A7-6577-4630-8217-917F35BF3B90}" type="presParOf" srcId="{B32AB89D-5BE5-493E-AFA0-F14A3F84A906}" destId="{A2E307D2-EF19-44A0-8DD8-6F3DD86D4EEF}" srcOrd="4" destOrd="0" presId="urn:microsoft.com/office/officeart/2005/8/layout/vList2"/>
    <dgm:cxn modelId="{BC4C728A-7A95-4439-8CC0-D467F756581B}" type="presParOf" srcId="{B32AB89D-5BE5-493E-AFA0-F14A3F84A906}" destId="{CCF4CAF3-07A7-489A-B60D-95256D56A19B}" srcOrd="5" destOrd="0" presId="urn:microsoft.com/office/officeart/2005/8/layout/vList2"/>
    <dgm:cxn modelId="{36E74646-5E8F-46F9-8166-2BE50C2D7679}" type="presParOf" srcId="{B32AB89D-5BE5-493E-AFA0-F14A3F84A906}" destId="{A882F170-DCE7-4CC3-9F43-8F6B7CE73466}" srcOrd="6" destOrd="0" presId="urn:microsoft.com/office/officeart/2005/8/layout/vList2"/>
    <dgm:cxn modelId="{514ED2BF-45FD-49D8-A2E6-7A7389DFF9FE}" type="presParOf" srcId="{B32AB89D-5BE5-493E-AFA0-F14A3F84A906}" destId="{2D4AC129-AAF5-44DD-9A4E-E5E23E883366}" srcOrd="7" destOrd="0" presId="urn:microsoft.com/office/officeart/2005/8/layout/vList2"/>
    <dgm:cxn modelId="{4ACCA995-EF0B-440A-A63E-1C0A8B270195}" type="presParOf" srcId="{B32AB89D-5BE5-493E-AFA0-F14A3F84A906}" destId="{0292016A-3F13-4042-BC06-535FBB66EDC4}" srcOrd="8" destOrd="0" presId="urn:microsoft.com/office/officeart/2005/8/layout/vList2"/>
    <dgm:cxn modelId="{0007EFC1-714B-4FD1-8A0D-DFD739A413F0}" type="presParOf" srcId="{B32AB89D-5BE5-493E-AFA0-F14A3F84A906}" destId="{13C1A734-21B5-4A84-BF04-317020D0CFD8}" srcOrd="9" destOrd="0" presId="urn:microsoft.com/office/officeart/2005/8/layout/vList2"/>
    <dgm:cxn modelId="{16C1A2BE-0479-4F57-9C78-6C190C52F34B}" type="presParOf" srcId="{B32AB89D-5BE5-493E-AFA0-F14A3F84A906}" destId="{BD3F696A-6D77-4EC0-B87A-DC42A3F199E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484F59-057D-4410-AA90-BF468E97E93D}" type="doc">
      <dgm:prSet loTypeId="urn:microsoft.com/office/officeart/2008/layout/VerticalCurvedList" loCatId="list" qsTypeId="urn:microsoft.com/office/officeart/2005/8/quickstyle/simple1" qsCatId="simple" csTypeId="urn:microsoft.com/office/officeart/2005/8/colors/accent0_3" csCatId="mainScheme"/>
      <dgm:spPr/>
      <dgm:t>
        <a:bodyPr/>
        <a:lstStyle/>
        <a:p>
          <a:endParaRPr lang="en-US"/>
        </a:p>
      </dgm:t>
    </dgm:pt>
    <dgm:pt modelId="{AF4920B7-93A1-4EBE-A25B-287E6A8D1FAE}">
      <dgm:prSet/>
      <dgm:spPr/>
      <dgm:t>
        <a:bodyPr/>
        <a:lstStyle/>
        <a:p>
          <a:pPr rtl="0"/>
          <a:r>
            <a:rPr lang="en-US"/>
            <a:t>Multi-grade classrooms</a:t>
          </a:r>
        </a:p>
      </dgm:t>
    </dgm:pt>
    <dgm:pt modelId="{7906D27F-099C-4DDD-8E14-55099FF2E2B0}" type="parTrans" cxnId="{0F6C27B7-6EDC-43BA-8873-D177872846FD}">
      <dgm:prSet/>
      <dgm:spPr/>
      <dgm:t>
        <a:bodyPr/>
        <a:lstStyle/>
        <a:p>
          <a:endParaRPr lang="en-US"/>
        </a:p>
      </dgm:t>
    </dgm:pt>
    <dgm:pt modelId="{B5CD5876-6A75-42FB-8857-62B0030DEDA8}" type="sibTrans" cxnId="{0F6C27B7-6EDC-43BA-8873-D177872846FD}">
      <dgm:prSet/>
      <dgm:spPr/>
      <dgm:t>
        <a:bodyPr/>
        <a:lstStyle/>
        <a:p>
          <a:endParaRPr lang="en-US"/>
        </a:p>
      </dgm:t>
    </dgm:pt>
    <dgm:pt modelId="{21E737E3-193B-4956-9BB0-AE3111D35C5A}">
      <dgm:prSet/>
      <dgm:spPr/>
      <dgm:t>
        <a:bodyPr/>
        <a:lstStyle/>
        <a:p>
          <a:pPr rtl="0"/>
          <a:r>
            <a:rPr lang="en-US"/>
            <a:t>Uncertified or improperly certified teachers</a:t>
          </a:r>
        </a:p>
      </dgm:t>
    </dgm:pt>
    <dgm:pt modelId="{0A88468F-6504-494F-937D-BE34D5C2D9FC}" type="parTrans" cxnId="{3498914E-AF77-41B6-B0F5-97E6FBD71B36}">
      <dgm:prSet/>
      <dgm:spPr/>
      <dgm:t>
        <a:bodyPr/>
        <a:lstStyle/>
        <a:p>
          <a:endParaRPr lang="en-US"/>
        </a:p>
      </dgm:t>
    </dgm:pt>
    <dgm:pt modelId="{06C9F6CD-F96C-4A0E-9BB1-B1956F275114}" type="sibTrans" cxnId="{3498914E-AF77-41B6-B0F5-97E6FBD71B36}">
      <dgm:prSet/>
      <dgm:spPr/>
      <dgm:t>
        <a:bodyPr/>
        <a:lstStyle/>
        <a:p>
          <a:endParaRPr lang="en-US"/>
        </a:p>
      </dgm:t>
    </dgm:pt>
    <dgm:pt modelId="{71E8EC7A-36DA-4A52-82D2-2888AA1901A7}">
      <dgm:prSet/>
      <dgm:spPr/>
      <dgm:t>
        <a:bodyPr/>
        <a:lstStyle/>
        <a:p>
          <a:pPr rtl="0"/>
          <a:r>
            <a:rPr lang="en-US" dirty="0"/>
            <a:t>Below-grade-level course work</a:t>
          </a:r>
        </a:p>
      </dgm:t>
    </dgm:pt>
    <dgm:pt modelId="{7523248B-B8A4-4AEB-BD40-808BF9279876}" type="parTrans" cxnId="{681DE9AD-8F81-4BE2-B28F-64AD61DAD3E5}">
      <dgm:prSet/>
      <dgm:spPr/>
      <dgm:t>
        <a:bodyPr/>
        <a:lstStyle/>
        <a:p>
          <a:endParaRPr lang="en-US"/>
        </a:p>
      </dgm:t>
    </dgm:pt>
    <dgm:pt modelId="{9015892A-D17C-484D-87BD-2B8CD382D37C}" type="sibTrans" cxnId="{681DE9AD-8F81-4BE2-B28F-64AD61DAD3E5}">
      <dgm:prSet/>
      <dgm:spPr/>
      <dgm:t>
        <a:bodyPr/>
        <a:lstStyle/>
        <a:p>
          <a:endParaRPr lang="en-US"/>
        </a:p>
      </dgm:t>
    </dgm:pt>
    <dgm:pt modelId="{014028A8-79DD-4103-B8C2-A8410996E40B}">
      <dgm:prSet/>
      <dgm:spPr/>
      <dgm:t>
        <a:bodyPr/>
        <a:lstStyle/>
        <a:p>
          <a:pPr rtl="0"/>
          <a:r>
            <a:rPr lang="en-US"/>
            <a:t>Limited instruction hours</a:t>
          </a:r>
        </a:p>
      </dgm:t>
    </dgm:pt>
    <dgm:pt modelId="{2F0EBD9D-9C44-4E45-838A-4F5E6A55EEA4}" type="parTrans" cxnId="{1CEDF297-0711-45CC-9CC1-C41D046C27EE}">
      <dgm:prSet/>
      <dgm:spPr/>
      <dgm:t>
        <a:bodyPr/>
        <a:lstStyle/>
        <a:p>
          <a:endParaRPr lang="en-US"/>
        </a:p>
      </dgm:t>
    </dgm:pt>
    <dgm:pt modelId="{C5DBABEC-2E36-40D2-BC8B-2AB5678D7AF0}" type="sibTrans" cxnId="{1CEDF297-0711-45CC-9CC1-C41D046C27EE}">
      <dgm:prSet/>
      <dgm:spPr/>
      <dgm:t>
        <a:bodyPr/>
        <a:lstStyle/>
        <a:p>
          <a:endParaRPr lang="en-US"/>
        </a:p>
      </dgm:t>
    </dgm:pt>
    <dgm:pt modelId="{C2B48EA6-EDED-469C-835C-AB760FAFD62B}">
      <dgm:prSet/>
      <dgm:spPr/>
      <dgm:t>
        <a:bodyPr/>
        <a:lstStyle/>
        <a:p>
          <a:pPr rtl="0"/>
          <a:r>
            <a:rPr lang="en-US"/>
            <a:t>Relies heavily on worksheets or online credit programs</a:t>
          </a:r>
        </a:p>
      </dgm:t>
    </dgm:pt>
    <dgm:pt modelId="{CE8ED80F-F8F4-48E4-A99E-9F8374ED22AA}" type="parTrans" cxnId="{19C3C535-AA2E-488D-AB55-7F679F3A45F7}">
      <dgm:prSet/>
      <dgm:spPr/>
      <dgm:t>
        <a:bodyPr/>
        <a:lstStyle/>
        <a:p>
          <a:endParaRPr lang="en-US"/>
        </a:p>
      </dgm:t>
    </dgm:pt>
    <dgm:pt modelId="{18AD1ECD-20F1-4F53-A624-A61D648D969D}" type="sibTrans" cxnId="{19C3C535-AA2E-488D-AB55-7F679F3A45F7}">
      <dgm:prSet/>
      <dgm:spPr/>
      <dgm:t>
        <a:bodyPr/>
        <a:lstStyle/>
        <a:p>
          <a:endParaRPr lang="en-US"/>
        </a:p>
      </dgm:t>
    </dgm:pt>
    <dgm:pt modelId="{1F856027-D293-46EE-A3FC-7CEFEC857300}">
      <dgm:prSet/>
      <dgm:spPr/>
      <dgm:t>
        <a:bodyPr/>
        <a:lstStyle/>
        <a:p>
          <a:pPr rtl="0"/>
          <a:r>
            <a:rPr lang="en-US"/>
            <a:t>Minimal live instructions</a:t>
          </a:r>
        </a:p>
      </dgm:t>
    </dgm:pt>
    <dgm:pt modelId="{FFF946CC-AF48-4EE3-8243-A9E46A5C34D5}" type="parTrans" cxnId="{1A5F3AC3-94BC-4375-988C-CF4559B6411B}">
      <dgm:prSet/>
      <dgm:spPr/>
      <dgm:t>
        <a:bodyPr/>
        <a:lstStyle/>
        <a:p>
          <a:endParaRPr lang="en-US"/>
        </a:p>
      </dgm:t>
    </dgm:pt>
    <dgm:pt modelId="{6DBAFB86-A62A-4445-818A-A353BA991128}" type="sibTrans" cxnId="{1A5F3AC3-94BC-4375-988C-CF4559B6411B}">
      <dgm:prSet/>
      <dgm:spPr/>
      <dgm:t>
        <a:bodyPr/>
        <a:lstStyle/>
        <a:p>
          <a:endParaRPr lang="en-US"/>
        </a:p>
      </dgm:t>
    </dgm:pt>
    <dgm:pt modelId="{E3411866-CB1A-4621-B21F-88A441F09BF7}">
      <dgm:prSet/>
      <dgm:spPr/>
      <dgm:t>
        <a:bodyPr/>
        <a:lstStyle/>
        <a:p>
          <a:pPr rtl="0"/>
          <a:r>
            <a:rPr lang="en-US"/>
            <a:t>Fails to advance basic skills</a:t>
          </a:r>
        </a:p>
      </dgm:t>
    </dgm:pt>
    <dgm:pt modelId="{A6D59E6D-32F5-45C5-BD70-F8E8C0F64092}" type="parTrans" cxnId="{A7314D4C-C082-4328-89AF-05F820BB75A4}">
      <dgm:prSet/>
      <dgm:spPr/>
      <dgm:t>
        <a:bodyPr/>
        <a:lstStyle/>
        <a:p>
          <a:endParaRPr lang="en-US"/>
        </a:p>
      </dgm:t>
    </dgm:pt>
    <dgm:pt modelId="{473450BC-F28D-4B1F-BA22-937ED49F30B8}" type="sibTrans" cxnId="{A7314D4C-C082-4328-89AF-05F820BB75A4}">
      <dgm:prSet/>
      <dgm:spPr/>
      <dgm:t>
        <a:bodyPr/>
        <a:lstStyle/>
        <a:p>
          <a:endParaRPr lang="en-US"/>
        </a:p>
      </dgm:t>
    </dgm:pt>
    <dgm:pt modelId="{AA5A51FA-639D-4D19-A440-8116F38F8495}">
      <dgm:prSet/>
      <dgm:spPr/>
      <dgm:t>
        <a:bodyPr/>
        <a:lstStyle/>
        <a:p>
          <a:endParaRPr lang="en-US"/>
        </a:p>
      </dgm:t>
    </dgm:pt>
    <dgm:pt modelId="{C8FDB9D5-EE12-4D90-9607-D60C07AE8EBA}" type="parTrans" cxnId="{64459CF7-2A9B-41F7-8247-52C138F5C96B}">
      <dgm:prSet/>
      <dgm:spPr/>
      <dgm:t>
        <a:bodyPr/>
        <a:lstStyle/>
        <a:p>
          <a:endParaRPr lang="en-US"/>
        </a:p>
      </dgm:t>
    </dgm:pt>
    <dgm:pt modelId="{E17C4B95-9030-4843-AA8E-0DAF2E622ABC}" type="sibTrans" cxnId="{64459CF7-2A9B-41F7-8247-52C138F5C96B}">
      <dgm:prSet/>
      <dgm:spPr/>
      <dgm:t>
        <a:bodyPr/>
        <a:lstStyle/>
        <a:p>
          <a:endParaRPr lang="en-US"/>
        </a:p>
      </dgm:t>
    </dgm:pt>
    <dgm:pt modelId="{4C013E73-F62F-4494-B3FD-49BA97BCD56D}" type="pres">
      <dgm:prSet presAssocID="{51484F59-057D-4410-AA90-BF468E97E93D}" presName="Name0" presStyleCnt="0">
        <dgm:presLayoutVars>
          <dgm:chMax val="7"/>
          <dgm:chPref val="7"/>
          <dgm:dir/>
        </dgm:presLayoutVars>
      </dgm:prSet>
      <dgm:spPr/>
    </dgm:pt>
    <dgm:pt modelId="{5071CB84-0BA4-482C-847B-45B63A4860B6}" type="pres">
      <dgm:prSet presAssocID="{51484F59-057D-4410-AA90-BF468E97E93D}" presName="Name1" presStyleCnt="0"/>
      <dgm:spPr/>
    </dgm:pt>
    <dgm:pt modelId="{C8B19CD5-F65E-4F8C-B72A-59D11CCD9FAA}" type="pres">
      <dgm:prSet presAssocID="{51484F59-057D-4410-AA90-BF468E97E93D}" presName="cycle" presStyleCnt="0"/>
      <dgm:spPr/>
    </dgm:pt>
    <dgm:pt modelId="{FF6CFF53-E3F6-49C2-8B43-73007105697B}" type="pres">
      <dgm:prSet presAssocID="{51484F59-057D-4410-AA90-BF468E97E93D}" presName="srcNode" presStyleLbl="node1" presStyleIdx="0" presStyleCnt="7"/>
      <dgm:spPr/>
    </dgm:pt>
    <dgm:pt modelId="{A9883489-57CF-4E47-81B4-5D435A0CD3F2}" type="pres">
      <dgm:prSet presAssocID="{51484F59-057D-4410-AA90-BF468E97E93D}" presName="conn" presStyleLbl="parChTrans1D2" presStyleIdx="0" presStyleCnt="1"/>
      <dgm:spPr/>
    </dgm:pt>
    <dgm:pt modelId="{0CC132EA-5AA2-4C7A-A072-D1288EE245E6}" type="pres">
      <dgm:prSet presAssocID="{51484F59-057D-4410-AA90-BF468E97E93D}" presName="extraNode" presStyleLbl="node1" presStyleIdx="0" presStyleCnt="7"/>
      <dgm:spPr/>
    </dgm:pt>
    <dgm:pt modelId="{991952F6-D21A-403B-806D-D5A112229905}" type="pres">
      <dgm:prSet presAssocID="{51484F59-057D-4410-AA90-BF468E97E93D}" presName="dstNode" presStyleLbl="node1" presStyleIdx="0" presStyleCnt="7"/>
      <dgm:spPr/>
    </dgm:pt>
    <dgm:pt modelId="{50E7BD7E-E74F-406E-9901-64E6C613248C}" type="pres">
      <dgm:prSet presAssocID="{AF4920B7-93A1-4EBE-A25B-287E6A8D1FAE}" presName="text_1" presStyleLbl="node1" presStyleIdx="0" presStyleCnt="7">
        <dgm:presLayoutVars>
          <dgm:bulletEnabled val="1"/>
        </dgm:presLayoutVars>
      </dgm:prSet>
      <dgm:spPr/>
    </dgm:pt>
    <dgm:pt modelId="{E67185D7-3E0B-4E54-8023-B8F0088FF182}" type="pres">
      <dgm:prSet presAssocID="{AF4920B7-93A1-4EBE-A25B-287E6A8D1FAE}" presName="accent_1" presStyleCnt="0"/>
      <dgm:spPr/>
    </dgm:pt>
    <dgm:pt modelId="{37503238-E8BF-41C0-8491-B5AFDE3BC255}" type="pres">
      <dgm:prSet presAssocID="{AF4920B7-93A1-4EBE-A25B-287E6A8D1FAE}" presName="accentRepeatNode" presStyleLbl="solidFgAcc1" presStyleIdx="0" presStyleCnt="7"/>
      <dgm:spPr/>
    </dgm:pt>
    <dgm:pt modelId="{DB68769F-E0AF-4650-9256-8B39E15D4513}" type="pres">
      <dgm:prSet presAssocID="{21E737E3-193B-4956-9BB0-AE3111D35C5A}" presName="text_2" presStyleLbl="node1" presStyleIdx="1" presStyleCnt="7">
        <dgm:presLayoutVars>
          <dgm:bulletEnabled val="1"/>
        </dgm:presLayoutVars>
      </dgm:prSet>
      <dgm:spPr/>
    </dgm:pt>
    <dgm:pt modelId="{F638364A-9353-419A-B1A2-5C2784AEA538}" type="pres">
      <dgm:prSet presAssocID="{21E737E3-193B-4956-9BB0-AE3111D35C5A}" presName="accent_2" presStyleCnt="0"/>
      <dgm:spPr/>
    </dgm:pt>
    <dgm:pt modelId="{435ECC15-3D39-4B28-89EC-9920E6B26B29}" type="pres">
      <dgm:prSet presAssocID="{21E737E3-193B-4956-9BB0-AE3111D35C5A}" presName="accentRepeatNode" presStyleLbl="solidFgAcc1" presStyleIdx="1" presStyleCnt="7"/>
      <dgm:spPr/>
    </dgm:pt>
    <dgm:pt modelId="{8C7C1D3B-D1D0-4447-BD98-0223942153E1}" type="pres">
      <dgm:prSet presAssocID="{71E8EC7A-36DA-4A52-82D2-2888AA1901A7}" presName="text_3" presStyleLbl="node1" presStyleIdx="2" presStyleCnt="7">
        <dgm:presLayoutVars>
          <dgm:bulletEnabled val="1"/>
        </dgm:presLayoutVars>
      </dgm:prSet>
      <dgm:spPr/>
    </dgm:pt>
    <dgm:pt modelId="{B09D7862-07F9-4B32-A370-D20A4BBF345C}" type="pres">
      <dgm:prSet presAssocID="{71E8EC7A-36DA-4A52-82D2-2888AA1901A7}" presName="accent_3" presStyleCnt="0"/>
      <dgm:spPr/>
    </dgm:pt>
    <dgm:pt modelId="{7C5EB13A-3DED-4128-A5EC-B00A259CC808}" type="pres">
      <dgm:prSet presAssocID="{71E8EC7A-36DA-4A52-82D2-2888AA1901A7}" presName="accentRepeatNode" presStyleLbl="solidFgAcc1" presStyleIdx="2" presStyleCnt="7"/>
      <dgm:spPr/>
    </dgm:pt>
    <dgm:pt modelId="{2B816B05-0C99-44FA-AC66-73A9B56AC7D0}" type="pres">
      <dgm:prSet presAssocID="{014028A8-79DD-4103-B8C2-A8410996E40B}" presName="text_4" presStyleLbl="node1" presStyleIdx="3" presStyleCnt="7">
        <dgm:presLayoutVars>
          <dgm:bulletEnabled val="1"/>
        </dgm:presLayoutVars>
      </dgm:prSet>
      <dgm:spPr/>
    </dgm:pt>
    <dgm:pt modelId="{0B553B05-DC00-4000-A273-2FD3E241921E}" type="pres">
      <dgm:prSet presAssocID="{014028A8-79DD-4103-B8C2-A8410996E40B}" presName="accent_4" presStyleCnt="0"/>
      <dgm:spPr/>
    </dgm:pt>
    <dgm:pt modelId="{AB392570-DD33-4BA4-9CE0-C85A38B8753D}" type="pres">
      <dgm:prSet presAssocID="{014028A8-79DD-4103-B8C2-A8410996E40B}" presName="accentRepeatNode" presStyleLbl="solidFgAcc1" presStyleIdx="3" presStyleCnt="7"/>
      <dgm:spPr/>
    </dgm:pt>
    <dgm:pt modelId="{E123698D-AE0B-4EB9-9DC7-FB1F605C93CE}" type="pres">
      <dgm:prSet presAssocID="{C2B48EA6-EDED-469C-835C-AB760FAFD62B}" presName="text_5" presStyleLbl="node1" presStyleIdx="4" presStyleCnt="7">
        <dgm:presLayoutVars>
          <dgm:bulletEnabled val="1"/>
        </dgm:presLayoutVars>
      </dgm:prSet>
      <dgm:spPr/>
    </dgm:pt>
    <dgm:pt modelId="{2742F2CD-6E2C-466D-BE89-ECFBC0DC8824}" type="pres">
      <dgm:prSet presAssocID="{C2B48EA6-EDED-469C-835C-AB760FAFD62B}" presName="accent_5" presStyleCnt="0"/>
      <dgm:spPr/>
    </dgm:pt>
    <dgm:pt modelId="{FA403D13-4B79-4C27-9C80-79902CA2954C}" type="pres">
      <dgm:prSet presAssocID="{C2B48EA6-EDED-469C-835C-AB760FAFD62B}" presName="accentRepeatNode" presStyleLbl="solidFgAcc1" presStyleIdx="4" presStyleCnt="7"/>
      <dgm:spPr/>
    </dgm:pt>
    <dgm:pt modelId="{86C76258-631F-49D9-B4C5-BCFD57E684CE}" type="pres">
      <dgm:prSet presAssocID="{1F856027-D293-46EE-A3FC-7CEFEC857300}" presName="text_6" presStyleLbl="node1" presStyleIdx="5" presStyleCnt="7">
        <dgm:presLayoutVars>
          <dgm:bulletEnabled val="1"/>
        </dgm:presLayoutVars>
      </dgm:prSet>
      <dgm:spPr/>
    </dgm:pt>
    <dgm:pt modelId="{9613E33A-DB5F-4931-A884-CCA2BB16FA81}" type="pres">
      <dgm:prSet presAssocID="{1F856027-D293-46EE-A3FC-7CEFEC857300}" presName="accent_6" presStyleCnt="0"/>
      <dgm:spPr/>
    </dgm:pt>
    <dgm:pt modelId="{40AC795D-8FBA-4760-B7E1-CD05575E3269}" type="pres">
      <dgm:prSet presAssocID="{1F856027-D293-46EE-A3FC-7CEFEC857300}" presName="accentRepeatNode" presStyleLbl="solidFgAcc1" presStyleIdx="5" presStyleCnt="7"/>
      <dgm:spPr/>
    </dgm:pt>
    <dgm:pt modelId="{94D6C7CE-D322-49F2-A636-E9ED93F49800}" type="pres">
      <dgm:prSet presAssocID="{E3411866-CB1A-4621-B21F-88A441F09BF7}" presName="text_7" presStyleLbl="node1" presStyleIdx="6" presStyleCnt="7">
        <dgm:presLayoutVars>
          <dgm:bulletEnabled val="1"/>
        </dgm:presLayoutVars>
      </dgm:prSet>
      <dgm:spPr/>
    </dgm:pt>
    <dgm:pt modelId="{A831AF29-4A61-4DB7-8BFE-9BB3A2EC532D}" type="pres">
      <dgm:prSet presAssocID="{E3411866-CB1A-4621-B21F-88A441F09BF7}" presName="accent_7" presStyleCnt="0"/>
      <dgm:spPr/>
    </dgm:pt>
    <dgm:pt modelId="{BA294AE6-EB19-4DBB-95DE-C165D5DC155F}" type="pres">
      <dgm:prSet presAssocID="{E3411866-CB1A-4621-B21F-88A441F09BF7}" presName="accentRepeatNode" presStyleLbl="solidFgAcc1" presStyleIdx="6" presStyleCnt="7"/>
      <dgm:spPr/>
    </dgm:pt>
  </dgm:ptLst>
  <dgm:cxnLst>
    <dgm:cxn modelId="{F1C77422-EA89-422D-8DD3-6E4B700A24CD}" type="presOf" srcId="{1F856027-D293-46EE-A3FC-7CEFEC857300}" destId="{86C76258-631F-49D9-B4C5-BCFD57E684CE}" srcOrd="0" destOrd="0" presId="urn:microsoft.com/office/officeart/2008/layout/VerticalCurvedList"/>
    <dgm:cxn modelId="{19C3C535-AA2E-488D-AB55-7F679F3A45F7}" srcId="{51484F59-057D-4410-AA90-BF468E97E93D}" destId="{C2B48EA6-EDED-469C-835C-AB760FAFD62B}" srcOrd="4" destOrd="0" parTransId="{CE8ED80F-F8F4-48E4-A99E-9F8374ED22AA}" sibTransId="{18AD1ECD-20F1-4F53-A624-A61D648D969D}"/>
    <dgm:cxn modelId="{60620163-033B-40DF-890E-5F7D27D15E4A}" type="presOf" srcId="{B5CD5876-6A75-42FB-8857-62B0030DEDA8}" destId="{A9883489-57CF-4E47-81B4-5D435A0CD3F2}" srcOrd="0" destOrd="0" presId="urn:microsoft.com/office/officeart/2008/layout/VerticalCurvedList"/>
    <dgm:cxn modelId="{7518B567-F864-412D-976A-C7CFBDFD2523}" type="presOf" srcId="{C2B48EA6-EDED-469C-835C-AB760FAFD62B}" destId="{E123698D-AE0B-4EB9-9DC7-FB1F605C93CE}" srcOrd="0" destOrd="0" presId="urn:microsoft.com/office/officeart/2008/layout/VerticalCurvedList"/>
    <dgm:cxn modelId="{A7314D4C-C082-4328-89AF-05F820BB75A4}" srcId="{51484F59-057D-4410-AA90-BF468E97E93D}" destId="{E3411866-CB1A-4621-B21F-88A441F09BF7}" srcOrd="6" destOrd="0" parTransId="{A6D59E6D-32F5-45C5-BD70-F8E8C0F64092}" sibTransId="{473450BC-F28D-4B1F-BA22-937ED49F30B8}"/>
    <dgm:cxn modelId="{4209DA4D-E304-43EA-BAB4-5AA463233EFD}" type="presOf" srcId="{014028A8-79DD-4103-B8C2-A8410996E40B}" destId="{2B816B05-0C99-44FA-AC66-73A9B56AC7D0}" srcOrd="0" destOrd="0" presId="urn:microsoft.com/office/officeart/2008/layout/VerticalCurvedList"/>
    <dgm:cxn modelId="{3498914E-AF77-41B6-B0F5-97E6FBD71B36}" srcId="{51484F59-057D-4410-AA90-BF468E97E93D}" destId="{21E737E3-193B-4956-9BB0-AE3111D35C5A}" srcOrd="1" destOrd="0" parTransId="{0A88468F-6504-494F-937D-BE34D5C2D9FC}" sibTransId="{06C9F6CD-F96C-4A0E-9BB1-B1956F275114}"/>
    <dgm:cxn modelId="{855AF759-568B-4000-A10B-47E147C9F641}" type="presOf" srcId="{AF4920B7-93A1-4EBE-A25B-287E6A8D1FAE}" destId="{50E7BD7E-E74F-406E-9901-64E6C613248C}" srcOrd="0" destOrd="0" presId="urn:microsoft.com/office/officeart/2008/layout/VerticalCurvedList"/>
    <dgm:cxn modelId="{0A2EEA7B-5BC6-49BD-B733-ABD4A084F4FC}" type="presOf" srcId="{E3411866-CB1A-4621-B21F-88A441F09BF7}" destId="{94D6C7CE-D322-49F2-A636-E9ED93F49800}" srcOrd="0" destOrd="0" presId="urn:microsoft.com/office/officeart/2008/layout/VerticalCurvedList"/>
    <dgm:cxn modelId="{BD05297C-1A9D-4359-934C-C64925A010B2}" type="presOf" srcId="{51484F59-057D-4410-AA90-BF468E97E93D}" destId="{4C013E73-F62F-4494-B3FD-49BA97BCD56D}" srcOrd="0" destOrd="0" presId="urn:microsoft.com/office/officeart/2008/layout/VerticalCurvedList"/>
    <dgm:cxn modelId="{1CEDF297-0711-45CC-9CC1-C41D046C27EE}" srcId="{51484F59-057D-4410-AA90-BF468E97E93D}" destId="{014028A8-79DD-4103-B8C2-A8410996E40B}" srcOrd="3" destOrd="0" parTransId="{2F0EBD9D-9C44-4E45-838A-4F5E6A55EEA4}" sibTransId="{C5DBABEC-2E36-40D2-BC8B-2AB5678D7AF0}"/>
    <dgm:cxn modelId="{E4AF1FA5-328A-4379-9A1A-E4AF56ADD548}" type="presOf" srcId="{21E737E3-193B-4956-9BB0-AE3111D35C5A}" destId="{DB68769F-E0AF-4650-9256-8B39E15D4513}" srcOrd="0" destOrd="0" presId="urn:microsoft.com/office/officeart/2008/layout/VerticalCurvedList"/>
    <dgm:cxn modelId="{681DE9AD-8F81-4BE2-B28F-64AD61DAD3E5}" srcId="{51484F59-057D-4410-AA90-BF468E97E93D}" destId="{71E8EC7A-36DA-4A52-82D2-2888AA1901A7}" srcOrd="2" destOrd="0" parTransId="{7523248B-B8A4-4AEB-BD40-808BF9279876}" sibTransId="{9015892A-D17C-484D-87BD-2B8CD382D37C}"/>
    <dgm:cxn modelId="{0F6C27B7-6EDC-43BA-8873-D177872846FD}" srcId="{51484F59-057D-4410-AA90-BF468E97E93D}" destId="{AF4920B7-93A1-4EBE-A25B-287E6A8D1FAE}" srcOrd="0" destOrd="0" parTransId="{7906D27F-099C-4DDD-8E14-55099FF2E2B0}" sibTransId="{B5CD5876-6A75-42FB-8857-62B0030DEDA8}"/>
    <dgm:cxn modelId="{B8028BB9-B8F4-4674-9AF8-7E9532A976F9}" type="presOf" srcId="{71E8EC7A-36DA-4A52-82D2-2888AA1901A7}" destId="{8C7C1D3B-D1D0-4447-BD98-0223942153E1}" srcOrd="0" destOrd="0" presId="urn:microsoft.com/office/officeart/2008/layout/VerticalCurvedList"/>
    <dgm:cxn modelId="{1A5F3AC3-94BC-4375-988C-CF4559B6411B}" srcId="{51484F59-057D-4410-AA90-BF468E97E93D}" destId="{1F856027-D293-46EE-A3FC-7CEFEC857300}" srcOrd="5" destOrd="0" parTransId="{FFF946CC-AF48-4EE3-8243-A9E46A5C34D5}" sibTransId="{6DBAFB86-A62A-4445-818A-A353BA991128}"/>
    <dgm:cxn modelId="{64459CF7-2A9B-41F7-8247-52C138F5C96B}" srcId="{51484F59-057D-4410-AA90-BF468E97E93D}" destId="{AA5A51FA-639D-4D19-A440-8116F38F8495}" srcOrd="7" destOrd="0" parTransId="{C8FDB9D5-EE12-4D90-9607-D60C07AE8EBA}" sibTransId="{E17C4B95-9030-4843-AA8E-0DAF2E622ABC}"/>
    <dgm:cxn modelId="{7709E504-14EE-455B-ABE8-7187B6E580E8}" type="presParOf" srcId="{4C013E73-F62F-4494-B3FD-49BA97BCD56D}" destId="{5071CB84-0BA4-482C-847B-45B63A4860B6}" srcOrd="0" destOrd="0" presId="urn:microsoft.com/office/officeart/2008/layout/VerticalCurvedList"/>
    <dgm:cxn modelId="{DEC781C3-9228-4C11-9A40-392599DE7788}" type="presParOf" srcId="{5071CB84-0BA4-482C-847B-45B63A4860B6}" destId="{C8B19CD5-F65E-4F8C-B72A-59D11CCD9FAA}" srcOrd="0" destOrd="0" presId="urn:microsoft.com/office/officeart/2008/layout/VerticalCurvedList"/>
    <dgm:cxn modelId="{C63E6980-DCC8-4798-9DF5-CE41883302CD}" type="presParOf" srcId="{C8B19CD5-F65E-4F8C-B72A-59D11CCD9FAA}" destId="{FF6CFF53-E3F6-49C2-8B43-73007105697B}" srcOrd="0" destOrd="0" presId="urn:microsoft.com/office/officeart/2008/layout/VerticalCurvedList"/>
    <dgm:cxn modelId="{5988FD27-C8E2-4092-AF67-592E31C25047}" type="presParOf" srcId="{C8B19CD5-F65E-4F8C-B72A-59D11CCD9FAA}" destId="{A9883489-57CF-4E47-81B4-5D435A0CD3F2}" srcOrd="1" destOrd="0" presId="urn:microsoft.com/office/officeart/2008/layout/VerticalCurvedList"/>
    <dgm:cxn modelId="{274A24D5-5260-4393-BCCF-0998753C6FBD}" type="presParOf" srcId="{C8B19CD5-F65E-4F8C-B72A-59D11CCD9FAA}" destId="{0CC132EA-5AA2-4C7A-A072-D1288EE245E6}" srcOrd="2" destOrd="0" presId="urn:microsoft.com/office/officeart/2008/layout/VerticalCurvedList"/>
    <dgm:cxn modelId="{C133FA49-A2FC-4FC7-BA6F-DE7664F946E7}" type="presParOf" srcId="{C8B19CD5-F65E-4F8C-B72A-59D11CCD9FAA}" destId="{991952F6-D21A-403B-806D-D5A112229905}" srcOrd="3" destOrd="0" presId="urn:microsoft.com/office/officeart/2008/layout/VerticalCurvedList"/>
    <dgm:cxn modelId="{81C81F92-7824-42DC-929D-B550CCC4340C}" type="presParOf" srcId="{5071CB84-0BA4-482C-847B-45B63A4860B6}" destId="{50E7BD7E-E74F-406E-9901-64E6C613248C}" srcOrd="1" destOrd="0" presId="urn:microsoft.com/office/officeart/2008/layout/VerticalCurvedList"/>
    <dgm:cxn modelId="{057A03E2-625F-4DA0-B863-8DA8CD1B2CD1}" type="presParOf" srcId="{5071CB84-0BA4-482C-847B-45B63A4860B6}" destId="{E67185D7-3E0B-4E54-8023-B8F0088FF182}" srcOrd="2" destOrd="0" presId="urn:microsoft.com/office/officeart/2008/layout/VerticalCurvedList"/>
    <dgm:cxn modelId="{AF2D7C3B-F7B3-4288-A9E4-91E953032CCB}" type="presParOf" srcId="{E67185D7-3E0B-4E54-8023-B8F0088FF182}" destId="{37503238-E8BF-41C0-8491-B5AFDE3BC255}" srcOrd="0" destOrd="0" presId="urn:microsoft.com/office/officeart/2008/layout/VerticalCurvedList"/>
    <dgm:cxn modelId="{E547374F-4517-4B42-B7B7-4A20B45FCF45}" type="presParOf" srcId="{5071CB84-0BA4-482C-847B-45B63A4860B6}" destId="{DB68769F-E0AF-4650-9256-8B39E15D4513}" srcOrd="3" destOrd="0" presId="urn:microsoft.com/office/officeart/2008/layout/VerticalCurvedList"/>
    <dgm:cxn modelId="{06AB296D-89C9-4DFB-B8D7-F379E8EE54F8}" type="presParOf" srcId="{5071CB84-0BA4-482C-847B-45B63A4860B6}" destId="{F638364A-9353-419A-B1A2-5C2784AEA538}" srcOrd="4" destOrd="0" presId="urn:microsoft.com/office/officeart/2008/layout/VerticalCurvedList"/>
    <dgm:cxn modelId="{5AF2095C-2D01-4275-8E60-3BFBD0789240}" type="presParOf" srcId="{F638364A-9353-419A-B1A2-5C2784AEA538}" destId="{435ECC15-3D39-4B28-89EC-9920E6B26B29}" srcOrd="0" destOrd="0" presId="urn:microsoft.com/office/officeart/2008/layout/VerticalCurvedList"/>
    <dgm:cxn modelId="{FEFC743A-0BA6-45D8-B8A4-55224E00C3B8}" type="presParOf" srcId="{5071CB84-0BA4-482C-847B-45B63A4860B6}" destId="{8C7C1D3B-D1D0-4447-BD98-0223942153E1}" srcOrd="5" destOrd="0" presId="urn:microsoft.com/office/officeart/2008/layout/VerticalCurvedList"/>
    <dgm:cxn modelId="{4793F08A-BCD3-44AD-952E-0938B06178EC}" type="presParOf" srcId="{5071CB84-0BA4-482C-847B-45B63A4860B6}" destId="{B09D7862-07F9-4B32-A370-D20A4BBF345C}" srcOrd="6" destOrd="0" presId="urn:microsoft.com/office/officeart/2008/layout/VerticalCurvedList"/>
    <dgm:cxn modelId="{DEDD55E0-9AF7-4D9B-B409-7FCE10602407}" type="presParOf" srcId="{B09D7862-07F9-4B32-A370-D20A4BBF345C}" destId="{7C5EB13A-3DED-4128-A5EC-B00A259CC808}" srcOrd="0" destOrd="0" presId="urn:microsoft.com/office/officeart/2008/layout/VerticalCurvedList"/>
    <dgm:cxn modelId="{3B304B4A-0BBF-4081-AA6B-19DD8906CA0D}" type="presParOf" srcId="{5071CB84-0BA4-482C-847B-45B63A4860B6}" destId="{2B816B05-0C99-44FA-AC66-73A9B56AC7D0}" srcOrd="7" destOrd="0" presId="urn:microsoft.com/office/officeart/2008/layout/VerticalCurvedList"/>
    <dgm:cxn modelId="{A25E1A85-D005-469D-A817-0539387E43A5}" type="presParOf" srcId="{5071CB84-0BA4-482C-847B-45B63A4860B6}" destId="{0B553B05-DC00-4000-A273-2FD3E241921E}" srcOrd="8" destOrd="0" presId="urn:microsoft.com/office/officeart/2008/layout/VerticalCurvedList"/>
    <dgm:cxn modelId="{D81CEADE-0DC2-4834-ABFD-C0E2628128FD}" type="presParOf" srcId="{0B553B05-DC00-4000-A273-2FD3E241921E}" destId="{AB392570-DD33-4BA4-9CE0-C85A38B8753D}" srcOrd="0" destOrd="0" presId="urn:microsoft.com/office/officeart/2008/layout/VerticalCurvedList"/>
    <dgm:cxn modelId="{E15A27A4-CCE3-4830-A8C6-CA31CCCD5B37}" type="presParOf" srcId="{5071CB84-0BA4-482C-847B-45B63A4860B6}" destId="{E123698D-AE0B-4EB9-9DC7-FB1F605C93CE}" srcOrd="9" destOrd="0" presId="urn:microsoft.com/office/officeart/2008/layout/VerticalCurvedList"/>
    <dgm:cxn modelId="{19CCD7D3-4A8A-445D-9835-43EF8E2C64C7}" type="presParOf" srcId="{5071CB84-0BA4-482C-847B-45B63A4860B6}" destId="{2742F2CD-6E2C-466D-BE89-ECFBC0DC8824}" srcOrd="10" destOrd="0" presId="urn:microsoft.com/office/officeart/2008/layout/VerticalCurvedList"/>
    <dgm:cxn modelId="{5377CCFA-491E-48BB-931B-E6006465B565}" type="presParOf" srcId="{2742F2CD-6E2C-466D-BE89-ECFBC0DC8824}" destId="{FA403D13-4B79-4C27-9C80-79902CA2954C}" srcOrd="0" destOrd="0" presId="urn:microsoft.com/office/officeart/2008/layout/VerticalCurvedList"/>
    <dgm:cxn modelId="{D44A454E-9E95-49F4-B35A-D232D4AE0328}" type="presParOf" srcId="{5071CB84-0BA4-482C-847B-45B63A4860B6}" destId="{86C76258-631F-49D9-B4C5-BCFD57E684CE}" srcOrd="11" destOrd="0" presId="urn:microsoft.com/office/officeart/2008/layout/VerticalCurvedList"/>
    <dgm:cxn modelId="{91B2AAA3-F832-4407-8792-7DB54C9C8BCF}" type="presParOf" srcId="{5071CB84-0BA4-482C-847B-45B63A4860B6}" destId="{9613E33A-DB5F-4931-A884-CCA2BB16FA81}" srcOrd="12" destOrd="0" presId="urn:microsoft.com/office/officeart/2008/layout/VerticalCurvedList"/>
    <dgm:cxn modelId="{3CAFE4CB-C65F-410C-AFA5-0E9C83E3DB16}" type="presParOf" srcId="{9613E33A-DB5F-4931-A884-CCA2BB16FA81}" destId="{40AC795D-8FBA-4760-B7E1-CD05575E3269}" srcOrd="0" destOrd="0" presId="urn:microsoft.com/office/officeart/2008/layout/VerticalCurvedList"/>
    <dgm:cxn modelId="{B09372EC-612F-4A17-9314-4216E5C9F7A2}" type="presParOf" srcId="{5071CB84-0BA4-482C-847B-45B63A4860B6}" destId="{94D6C7CE-D322-49F2-A636-E9ED93F49800}" srcOrd="13" destOrd="0" presId="urn:microsoft.com/office/officeart/2008/layout/VerticalCurvedList"/>
    <dgm:cxn modelId="{E1900C0A-BC59-41CE-BA49-CAC35418E11B}" type="presParOf" srcId="{5071CB84-0BA4-482C-847B-45B63A4860B6}" destId="{A831AF29-4A61-4DB7-8BFE-9BB3A2EC532D}" srcOrd="14" destOrd="0" presId="urn:microsoft.com/office/officeart/2008/layout/VerticalCurvedList"/>
    <dgm:cxn modelId="{AA173E23-2121-4D49-86AF-03EEBE30D890}" type="presParOf" srcId="{A831AF29-4A61-4DB7-8BFE-9BB3A2EC532D}" destId="{BA294AE6-EB19-4DBB-95DE-C165D5DC15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2FD6F-04BC-4779-A057-F5006CEAA224}"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82B056B5-5604-43C7-901C-1B9C48A7AF20}">
      <dgm:prSet/>
      <dgm:spPr/>
      <dgm:t>
        <a:bodyPr/>
        <a:lstStyle/>
        <a:p>
          <a:pPr rtl="0"/>
          <a:r>
            <a:rPr lang="en-US" dirty="0"/>
            <a:t>Licensed and regulated by the Pennsylvania School Board as “</a:t>
          </a:r>
          <a:r>
            <a:rPr lang="en-US" dirty="0">
              <a:hlinkClick xmlns:r="http://schemas.openxmlformats.org/officeDocument/2006/relationships" r:id="rId1"/>
            </a:rPr>
            <a:t>private academic schools</a:t>
          </a:r>
          <a:r>
            <a:rPr lang="en-US" dirty="0"/>
            <a:t>.”</a:t>
          </a:r>
        </a:p>
      </dgm:t>
    </dgm:pt>
    <dgm:pt modelId="{F78AE296-579B-4D6C-B73D-B8613506F3DB}" type="parTrans" cxnId="{9952DF21-182A-49D5-89F9-37AAD35E6629}">
      <dgm:prSet/>
      <dgm:spPr/>
      <dgm:t>
        <a:bodyPr/>
        <a:lstStyle/>
        <a:p>
          <a:endParaRPr lang="en-US"/>
        </a:p>
      </dgm:t>
    </dgm:pt>
    <dgm:pt modelId="{5785D1AD-BE2C-4649-A7A4-0BC9EFF350D3}" type="sibTrans" cxnId="{9952DF21-182A-49D5-89F9-37AAD35E6629}">
      <dgm:prSet/>
      <dgm:spPr/>
      <dgm:t>
        <a:bodyPr/>
        <a:lstStyle/>
        <a:p>
          <a:endParaRPr lang="en-US"/>
        </a:p>
      </dgm:t>
    </dgm:pt>
    <dgm:pt modelId="{BC43B98C-F659-4D75-A046-6E1B4673B868}">
      <dgm:prSet custT="1"/>
      <dgm:spPr/>
      <dgm:t>
        <a:bodyPr/>
        <a:lstStyle/>
        <a:p>
          <a:pPr rtl="0"/>
          <a:r>
            <a:rPr lang="en-US" sz="2400"/>
            <a:t>These programs are subject to on-site monitoring once every </a:t>
          </a:r>
          <a:r>
            <a:rPr lang="en-US" sz="3000" b="1">
              <a:effectLst>
                <a:outerShdw blurRad="38100" dist="38100" dir="2700000" algn="tl">
                  <a:srgbClr val="000000">
                    <a:alpha val="43137"/>
                  </a:srgbClr>
                </a:outerShdw>
              </a:effectLst>
            </a:rPr>
            <a:t>six years</a:t>
          </a:r>
          <a:r>
            <a:rPr lang="en-US" sz="2400"/>
            <a:t>, and only with regard to students with disabilities.</a:t>
          </a:r>
        </a:p>
      </dgm:t>
    </dgm:pt>
    <dgm:pt modelId="{B2B26B57-E366-4210-BDEA-0034E085E2C3}" type="parTrans" cxnId="{0FD29DD2-20AC-417F-BDA5-7892A73FC59A}">
      <dgm:prSet/>
      <dgm:spPr/>
      <dgm:t>
        <a:bodyPr/>
        <a:lstStyle/>
        <a:p>
          <a:endParaRPr lang="en-US"/>
        </a:p>
      </dgm:t>
    </dgm:pt>
    <dgm:pt modelId="{18C1438E-9F0A-4E71-9D40-3802719CEA36}" type="sibTrans" cxnId="{0FD29DD2-20AC-417F-BDA5-7892A73FC59A}">
      <dgm:prSet/>
      <dgm:spPr/>
      <dgm:t>
        <a:bodyPr/>
        <a:lstStyle/>
        <a:p>
          <a:endParaRPr lang="en-US"/>
        </a:p>
      </dgm:t>
    </dgm:pt>
    <dgm:pt modelId="{97E12C4B-2CB6-4AAA-9A0F-6B1323AEF652}">
      <dgm:prSet/>
      <dgm:spPr/>
      <dgm:t>
        <a:bodyPr/>
        <a:lstStyle/>
        <a:p>
          <a:pPr rtl="0"/>
          <a:r>
            <a:rPr lang="en-US" dirty="0"/>
            <a:t>Licensed by the </a:t>
          </a:r>
          <a:r>
            <a:rPr lang="en-US" dirty="0">
              <a:hlinkClick xmlns:r="http://schemas.openxmlformats.org/officeDocument/2006/relationships" r:id="rId2"/>
            </a:rPr>
            <a:t>State Board </a:t>
          </a:r>
          <a:r>
            <a:rPr lang="en-US" dirty="0"/>
            <a:t>of Private Academic Schools.</a:t>
          </a:r>
        </a:p>
      </dgm:t>
    </dgm:pt>
    <dgm:pt modelId="{8A8393C2-80FC-4889-A08C-59FF31ADB5F3}" type="parTrans" cxnId="{57C64D00-088A-46FF-A5B1-E35D7066873F}">
      <dgm:prSet/>
      <dgm:spPr/>
      <dgm:t>
        <a:bodyPr/>
        <a:lstStyle/>
        <a:p>
          <a:endParaRPr lang="en-US"/>
        </a:p>
      </dgm:t>
    </dgm:pt>
    <dgm:pt modelId="{BD023BFC-C1DB-4CF3-9024-5DAAC3853BE0}" type="sibTrans" cxnId="{57C64D00-088A-46FF-A5B1-E35D7066873F}">
      <dgm:prSet/>
      <dgm:spPr/>
      <dgm:t>
        <a:bodyPr/>
        <a:lstStyle/>
        <a:p>
          <a:endParaRPr lang="en-US"/>
        </a:p>
      </dgm:t>
    </dgm:pt>
    <dgm:pt modelId="{7E3452EE-C823-4AB3-B9A3-9F05CB7975BF}">
      <dgm:prSet custT="1"/>
      <dgm:spPr/>
      <dgm:t>
        <a:bodyPr/>
        <a:lstStyle/>
        <a:p>
          <a:pPr rtl="0"/>
          <a:r>
            <a:rPr lang="en-US" sz="2400"/>
            <a:t>Have wide discretion in creating education programs.</a:t>
          </a:r>
        </a:p>
      </dgm:t>
    </dgm:pt>
    <dgm:pt modelId="{0228CD16-F06C-4471-B047-E5B65395F4FD}" type="parTrans" cxnId="{AEE4A536-EEA6-4849-A243-C914D18C61AF}">
      <dgm:prSet/>
      <dgm:spPr/>
      <dgm:t>
        <a:bodyPr/>
        <a:lstStyle/>
        <a:p>
          <a:endParaRPr lang="en-US"/>
        </a:p>
      </dgm:t>
    </dgm:pt>
    <dgm:pt modelId="{E2C35297-A649-44FB-A45D-2868D98C0A50}" type="sibTrans" cxnId="{AEE4A536-EEA6-4849-A243-C914D18C61AF}">
      <dgm:prSet/>
      <dgm:spPr/>
      <dgm:t>
        <a:bodyPr/>
        <a:lstStyle/>
        <a:p>
          <a:endParaRPr lang="en-US"/>
        </a:p>
      </dgm:t>
    </dgm:pt>
    <dgm:pt modelId="{35FC5DDC-DEF6-4BF7-8748-B5E93AAFF547}">
      <dgm:prSet custT="1"/>
      <dgm:spPr/>
      <dgm:t>
        <a:bodyPr/>
        <a:lstStyle/>
        <a:p>
          <a:pPr rtl="0"/>
          <a:r>
            <a:rPr lang="en-US" sz="2400"/>
            <a:t>Not required to follow the same rigorous state curriculum requirements and academic standards as public schools.</a:t>
          </a:r>
        </a:p>
      </dgm:t>
    </dgm:pt>
    <dgm:pt modelId="{7FDAB830-F009-405D-B626-FC953294D7E2}" type="parTrans" cxnId="{2B6653A7-3F15-471D-BF46-AC5CC047E233}">
      <dgm:prSet/>
      <dgm:spPr/>
      <dgm:t>
        <a:bodyPr/>
        <a:lstStyle/>
        <a:p>
          <a:endParaRPr lang="en-US"/>
        </a:p>
      </dgm:t>
    </dgm:pt>
    <dgm:pt modelId="{E55EE0C9-7F1B-4EBC-A0D9-5EAC87DF74B0}" type="sibTrans" cxnId="{2B6653A7-3F15-471D-BF46-AC5CC047E233}">
      <dgm:prSet/>
      <dgm:spPr/>
      <dgm:t>
        <a:bodyPr/>
        <a:lstStyle/>
        <a:p>
          <a:endParaRPr lang="en-US"/>
        </a:p>
      </dgm:t>
    </dgm:pt>
    <dgm:pt modelId="{24FC5AC5-35F4-488E-AF20-5683D63A2E2A}" type="pres">
      <dgm:prSet presAssocID="{E282FD6F-04BC-4779-A057-F5006CEAA224}" presName="Name0" presStyleCnt="0">
        <dgm:presLayoutVars>
          <dgm:dir/>
          <dgm:animLvl val="lvl"/>
          <dgm:resizeHandles val="exact"/>
        </dgm:presLayoutVars>
      </dgm:prSet>
      <dgm:spPr/>
    </dgm:pt>
    <dgm:pt modelId="{A2A09090-6FF3-46E3-8C4A-2918F09490AC}" type="pres">
      <dgm:prSet presAssocID="{82B056B5-5604-43C7-901C-1B9C48A7AF20}" presName="linNode" presStyleCnt="0"/>
      <dgm:spPr/>
    </dgm:pt>
    <dgm:pt modelId="{6B7570F7-D3FF-461B-923F-0D5AA2738321}" type="pres">
      <dgm:prSet presAssocID="{82B056B5-5604-43C7-901C-1B9C48A7AF20}" presName="parentText" presStyleLbl="node1" presStyleIdx="0" presStyleCnt="2">
        <dgm:presLayoutVars>
          <dgm:chMax val="1"/>
          <dgm:bulletEnabled val="1"/>
        </dgm:presLayoutVars>
      </dgm:prSet>
      <dgm:spPr/>
    </dgm:pt>
    <dgm:pt modelId="{3FC9DBA3-60FE-449A-851F-72857A6CD8D4}" type="pres">
      <dgm:prSet presAssocID="{82B056B5-5604-43C7-901C-1B9C48A7AF20}" presName="descendantText" presStyleLbl="alignAccFollowNode1" presStyleIdx="0" presStyleCnt="2">
        <dgm:presLayoutVars>
          <dgm:bulletEnabled val="1"/>
        </dgm:presLayoutVars>
      </dgm:prSet>
      <dgm:spPr/>
    </dgm:pt>
    <dgm:pt modelId="{667E84FF-39AB-4667-88CA-19A785AEB1D3}" type="pres">
      <dgm:prSet presAssocID="{5785D1AD-BE2C-4649-A7A4-0BC9EFF350D3}" presName="sp" presStyleCnt="0"/>
      <dgm:spPr/>
    </dgm:pt>
    <dgm:pt modelId="{AB7A8F88-EC08-4F56-A7F2-71493D44640C}" type="pres">
      <dgm:prSet presAssocID="{97E12C4B-2CB6-4AAA-9A0F-6B1323AEF652}" presName="linNode" presStyleCnt="0"/>
      <dgm:spPr/>
    </dgm:pt>
    <dgm:pt modelId="{7BBB1A02-6FCD-4643-A0E1-B59A2AFDC5F9}" type="pres">
      <dgm:prSet presAssocID="{97E12C4B-2CB6-4AAA-9A0F-6B1323AEF652}" presName="parentText" presStyleLbl="node1" presStyleIdx="1" presStyleCnt="2">
        <dgm:presLayoutVars>
          <dgm:chMax val="1"/>
          <dgm:bulletEnabled val="1"/>
        </dgm:presLayoutVars>
      </dgm:prSet>
      <dgm:spPr/>
    </dgm:pt>
    <dgm:pt modelId="{AC4D1E14-B1ED-4E60-BC93-6001C72DCD69}" type="pres">
      <dgm:prSet presAssocID="{97E12C4B-2CB6-4AAA-9A0F-6B1323AEF652}" presName="descendantText" presStyleLbl="alignAccFollowNode1" presStyleIdx="1" presStyleCnt="2">
        <dgm:presLayoutVars>
          <dgm:bulletEnabled val="1"/>
        </dgm:presLayoutVars>
      </dgm:prSet>
      <dgm:spPr/>
    </dgm:pt>
  </dgm:ptLst>
  <dgm:cxnLst>
    <dgm:cxn modelId="{57C64D00-088A-46FF-A5B1-E35D7066873F}" srcId="{E282FD6F-04BC-4779-A057-F5006CEAA224}" destId="{97E12C4B-2CB6-4AAA-9A0F-6B1323AEF652}" srcOrd="1" destOrd="0" parTransId="{8A8393C2-80FC-4889-A08C-59FF31ADB5F3}" sibTransId="{BD023BFC-C1DB-4CF3-9024-5DAAC3853BE0}"/>
    <dgm:cxn modelId="{F1C06D16-2D2D-48FA-AAFF-EC02F1E94D44}" type="presOf" srcId="{BC43B98C-F659-4D75-A046-6E1B4673B868}" destId="{3FC9DBA3-60FE-449A-851F-72857A6CD8D4}" srcOrd="0" destOrd="0" presId="urn:microsoft.com/office/officeart/2005/8/layout/vList5"/>
    <dgm:cxn modelId="{9952DF21-182A-49D5-89F9-37AAD35E6629}" srcId="{E282FD6F-04BC-4779-A057-F5006CEAA224}" destId="{82B056B5-5604-43C7-901C-1B9C48A7AF20}" srcOrd="0" destOrd="0" parTransId="{F78AE296-579B-4D6C-B73D-B8613506F3DB}" sibTransId="{5785D1AD-BE2C-4649-A7A4-0BC9EFF350D3}"/>
    <dgm:cxn modelId="{AEE4A536-EEA6-4849-A243-C914D18C61AF}" srcId="{97E12C4B-2CB6-4AAA-9A0F-6B1323AEF652}" destId="{7E3452EE-C823-4AB3-B9A3-9F05CB7975BF}" srcOrd="0" destOrd="0" parTransId="{0228CD16-F06C-4471-B047-E5B65395F4FD}" sibTransId="{E2C35297-A649-44FB-A45D-2868D98C0A50}"/>
    <dgm:cxn modelId="{12863F97-E08E-4D6D-9CC4-C5CA5529DD5D}" type="presOf" srcId="{E282FD6F-04BC-4779-A057-F5006CEAA224}" destId="{24FC5AC5-35F4-488E-AF20-5683D63A2E2A}" srcOrd="0" destOrd="0" presId="urn:microsoft.com/office/officeart/2005/8/layout/vList5"/>
    <dgm:cxn modelId="{88432DA2-E807-45BE-8B22-7D966704920B}" type="presOf" srcId="{35FC5DDC-DEF6-4BF7-8748-B5E93AAFF547}" destId="{AC4D1E14-B1ED-4E60-BC93-6001C72DCD69}" srcOrd="0" destOrd="1" presId="urn:microsoft.com/office/officeart/2005/8/layout/vList5"/>
    <dgm:cxn modelId="{86A06BA7-42C9-4575-8BCC-906BB44AB7D2}" type="presOf" srcId="{7E3452EE-C823-4AB3-B9A3-9F05CB7975BF}" destId="{AC4D1E14-B1ED-4E60-BC93-6001C72DCD69}" srcOrd="0" destOrd="0" presId="urn:microsoft.com/office/officeart/2005/8/layout/vList5"/>
    <dgm:cxn modelId="{2B6653A7-3F15-471D-BF46-AC5CC047E233}" srcId="{97E12C4B-2CB6-4AAA-9A0F-6B1323AEF652}" destId="{35FC5DDC-DEF6-4BF7-8748-B5E93AAFF547}" srcOrd="1" destOrd="0" parTransId="{7FDAB830-F009-405D-B626-FC953294D7E2}" sibTransId="{E55EE0C9-7F1B-4EBC-A0D9-5EAC87DF74B0}"/>
    <dgm:cxn modelId="{095406BD-0276-4665-B075-BCEF0D9AC882}" type="presOf" srcId="{97E12C4B-2CB6-4AAA-9A0F-6B1323AEF652}" destId="{7BBB1A02-6FCD-4643-A0E1-B59A2AFDC5F9}" srcOrd="0" destOrd="0" presId="urn:microsoft.com/office/officeart/2005/8/layout/vList5"/>
    <dgm:cxn modelId="{26C00CC8-0F3B-4F42-8C79-78833FF815BF}" type="presOf" srcId="{82B056B5-5604-43C7-901C-1B9C48A7AF20}" destId="{6B7570F7-D3FF-461B-923F-0D5AA2738321}" srcOrd="0" destOrd="0" presId="urn:microsoft.com/office/officeart/2005/8/layout/vList5"/>
    <dgm:cxn modelId="{0FD29DD2-20AC-417F-BDA5-7892A73FC59A}" srcId="{82B056B5-5604-43C7-901C-1B9C48A7AF20}" destId="{BC43B98C-F659-4D75-A046-6E1B4673B868}" srcOrd="0" destOrd="0" parTransId="{B2B26B57-E366-4210-BDEA-0034E085E2C3}" sibTransId="{18C1438E-9F0A-4E71-9D40-3802719CEA36}"/>
    <dgm:cxn modelId="{C86B163A-1153-474E-A4AC-F5AF29DEEFDC}" type="presParOf" srcId="{24FC5AC5-35F4-488E-AF20-5683D63A2E2A}" destId="{A2A09090-6FF3-46E3-8C4A-2918F09490AC}" srcOrd="0" destOrd="0" presId="urn:microsoft.com/office/officeart/2005/8/layout/vList5"/>
    <dgm:cxn modelId="{B822EB7B-DD67-4AAB-9062-D9359603959D}" type="presParOf" srcId="{A2A09090-6FF3-46E3-8C4A-2918F09490AC}" destId="{6B7570F7-D3FF-461B-923F-0D5AA2738321}" srcOrd="0" destOrd="0" presId="urn:microsoft.com/office/officeart/2005/8/layout/vList5"/>
    <dgm:cxn modelId="{C5303336-3585-45F8-B5DD-F85893983702}" type="presParOf" srcId="{A2A09090-6FF3-46E3-8C4A-2918F09490AC}" destId="{3FC9DBA3-60FE-449A-851F-72857A6CD8D4}" srcOrd="1" destOrd="0" presId="urn:microsoft.com/office/officeart/2005/8/layout/vList5"/>
    <dgm:cxn modelId="{C6BA4AED-060F-4831-8086-10BFE2CB57FB}" type="presParOf" srcId="{24FC5AC5-35F4-488E-AF20-5683D63A2E2A}" destId="{667E84FF-39AB-4667-88CA-19A785AEB1D3}" srcOrd="1" destOrd="0" presId="urn:microsoft.com/office/officeart/2005/8/layout/vList5"/>
    <dgm:cxn modelId="{E09A2F1E-B5AB-4988-8FFF-E105A355876C}" type="presParOf" srcId="{24FC5AC5-35F4-488E-AF20-5683D63A2E2A}" destId="{AB7A8F88-EC08-4F56-A7F2-71493D44640C}" srcOrd="2" destOrd="0" presId="urn:microsoft.com/office/officeart/2005/8/layout/vList5"/>
    <dgm:cxn modelId="{99321753-7DF5-43D6-9BFE-B0FA56CFA94A}" type="presParOf" srcId="{AB7A8F88-EC08-4F56-A7F2-71493D44640C}" destId="{7BBB1A02-6FCD-4643-A0E1-B59A2AFDC5F9}" srcOrd="0" destOrd="0" presId="urn:microsoft.com/office/officeart/2005/8/layout/vList5"/>
    <dgm:cxn modelId="{381DB744-384F-4AEF-91F6-8CA5DE7CA2F2}" type="presParOf" srcId="{AB7A8F88-EC08-4F56-A7F2-71493D44640C}" destId="{AC4D1E14-B1ED-4E60-BC93-6001C72DCD6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484F59-057D-4410-AA90-BF468E97E9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AF4920B7-93A1-4EBE-A25B-287E6A8D1FAE}">
      <dgm:prSet/>
      <dgm:spPr/>
      <dgm:t>
        <a:bodyPr/>
        <a:lstStyle/>
        <a:p>
          <a:pPr rtl="0"/>
          <a:r>
            <a:rPr lang="en-US"/>
            <a:t>Multi-grade classrooms</a:t>
          </a:r>
        </a:p>
      </dgm:t>
    </dgm:pt>
    <dgm:pt modelId="{7906D27F-099C-4DDD-8E14-55099FF2E2B0}" type="parTrans" cxnId="{0F6C27B7-6EDC-43BA-8873-D177872846FD}">
      <dgm:prSet/>
      <dgm:spPr/>
      <dgm:t>
        <a:bodyPr/>
        <a:lstStyle/>
        <a:p>
          <a:endParaRPr lang="en-US"/>
        </a:p>
      </dgm:t>
    </dgm:pt>
    <dgm:pt modelId="{B5CD5876-6A75-42FB-8857-62B0030DEDA8}" type="sibTrans" cxnId="{0F6C27B7-6EDC-43BA-8873-D177872846FD}">
      <dgm:prSet/>
      <dgm:spPr/>
      <dgm:t>
        <a:bodyPr/>
        <a:lstStyle/>
        <a:p>
          <a:endParaRPr lang="en-US"/>
        </a:p>
      </dgm:t>
    </dgm:pt>
    <dgm:pt modelId="{21E737E3-193B-4956-9BB0-AE3111D35C5A}">
      <dgm:prSet/>
      <dgm:spPr/>
      <dgm:t>
        <a:bodyPr/>
        <a:lstStyle/>
        <a:p>
          <a:pPr rtl="0"/>
          <a:r>
            <a:rPr lang="en-US"/>
            <a:t>Uncertified or improperly certified teachers</a:t>
          </a:r>
        </a:p>
      </dgm:t>
    </dgm:pt>
    <dgm:pt modelId="{0A88468F-6504-494F-937D-BE34D5C2D9FC}" type="parTrans" cxnId="{3498914E-AF77-41B6-B0F5-97E6FBD71B36}">
      <dgm:prSet/>
      <dgm:spPr/>
      <dgm:t>
        <a:bodyPr/>
        <a:lstStyle/>
        <a:p>
          <a:endParaRPr lang="en-US"/>
        </a:p>
      </dgm:t>
    </dgm:pt>
    <dgm:pt modelId="{06C9F6CD-F96C-4A0E-9BB1-B1956F275114}" type="sibTrans" cxnId="{3498914E-AF77-41B6-B0F5-97E6FBD71B36}">
      <dgm:prSet/>
      <dgm:spPr/>
      <dgm:t>
        <a:bodyPr/>
        <a:lstStyle/>
        <a:p>
          <a:endParaRPr lang="en-US"/>
        </a:p>
      </dgm:t>
    </dgm:pt>
    <dgm:pt modelId="{71E8EC7A-36DA-4A52-82D2-2888AA1901A7}">
      <dgm:prSet/>
      <dgm:spPr/>
      <dgm:t>
        <a:bodyPr/>
        <a:lstStyle/>
        <a:p>
          <a:pPr rtl="0"/>
          <a:r>
            <a:rPr lang="en-US"/>
            <a:t>Below-grade-level course work</a:t>
          </a:r>
        </a:p>
      </dgm:t>
    </dgm:pt>
    <dgm:pt modelId="{7523248B-B8A4-4AEB-BD40-808BF9279876}" type="parTrans" cxnId="{681DE9AD-8F81-4BE2-B28F-64AD61DAD3E5}">
      <dgm:prSet/>
      <dgm:spPr/>
      <dgm:t>
        <a:bodyPr/>
        <a:lstStyle/>
        <a:p>
          <a:endParaRPr lang="en-US"/>
        </a:p>
      </dgm:t>
    </dgm:pt>
    <dgm:pt modelId="{9015892A-D17C-484D-87BD-2B8CD382D37C}" type="sibTrans" cxnId="{681DE9AD-8F81-4BE2-B28F-64AD61DAD3E5}">
      <dgm:prSet/>
      <dgm:spPr/>
      <dgm:t>
        <a:bodyPr/>
        <a:lstStyle/>
        <a:p>
          <a:endParaRPr lang="en-US"/>
        </a:p>
      </dgm:t>
    </dgm:pt>
    <dgm:pt modelId="{014028A8-79DD-4103-B8C2-A8410996E40B}">
      <dgm:prSet/>
      <dgm:spPr/>
      <dgm:t>
        <a:bodyPr/>
        <a:lstStyle/>
        <a:p>
          <a:pPr rtl="0"/>
          <a:r>
            <a:rPr lang="en-US"/>
            <a:t>Limited instruction hours</a:t>
          </a:r>
        </a:p>
      </dgm:t>
    </dgm:pt>
    <dgm:pt modelId="{2F0EBD9D-9C44-4E45-838A-4F5E6A55EEA4}" type="parTrans" cxnId="{1CEDF297-0711-45CC-9CC1-C41D046C27EE}">
      <dgm:prSet/>
      <dgm:spPr/>
      <dgm:t>
        <a:bodyPr/>
        <a:lstStyle/>
        <a:p>
          <a:endParaRPr lang="en-US"/>
        </a:p>
      </dgm:t>
    </dgm:pt>
    <dgm:pt modelId="{C5DBABEC-2E36-40D2-BC8B-2AB5678D7AF0}" type="sibTrans" cxnId="{1CEDF297-0711-45CC-9CC1-C41D046C27EE}">
      <dgm:prSet/>
      <dgm:spPr/>
      <dgm:t>
        <a:bodyPr/>
        <a:lstStyle/>
        <a:p>
          <a:endParaRPr lang="en-US"/>
        </a:p>
      </dgm:t>
    </dgm:pt>
    <dgm:pt modelId="{C2B48EA6-EDED-469C-835C-AB760FAFD62B}">
      <dgm:prSet/>
      <dgm:spPr/>
      <dgm:t>
        <a:bodyPr/>
        <a:lstStyle/>
        <a:p>
          <a:pPr rtl="0"/>
          <a:r>
            <a:rPr lang="en-US"/>
            <a:t>Relies heavily on worksheets or online credit programs</a:t>
          </a:r>
        </a:p>
      </dgm:t>
    </dgm:pt>
    <dgm:pt modelId="{CE8ED80F-F8F4-48E4-A99E-9F8374ED22AA}" type="parTrans" cxnId="{19C3C535-AA2E-488D-AB55-7F679F3A45F7}">
      <dgm:prSet/>
      <dgm:spPr/>
      <dgm:t>
        <a:bodyPr/>
        <a:lstStyle/>
        <a:p>
          <a:endParaRPr lang="en-US"/>
        </a:p>
      </dgm:t>
    </dgm:pt>
    <dgm:pt modelId="{18AD1ECD-20F1-4F53-A624-A61D648D969D}" type="sibTrans" cxnId="{19C3C535-AA2E-488D-AB55-7F679F3A45F7}">
      <dgm:prSet/>
      <dgm:spPr/>
      <dgm:t>
        <a:bodyPr/>
        <a:lstStyle/>
        <a:p>
          <a:endParaRPr lang="en-US"/>
        </a:p>
      </dgm:t>
    </dgm:pt>
    <dgm:pt modelId="{1F856027-D293-46EE-A3FC-7CEFEC857300}">
      <dgm:prSet/>
      <dgm:spPr/>
      <dgm:t>
        <a:bodyPr/>
        <a:lstStyle/>
        <a:p>
          <a:pPr rtl="0"/>
          <a:r>
            <a:rPr lang="en-US" dirty="0"/>
            <a:t>Minimal live instruction or no teaching staff</a:t>
          </a:r>
        </a:p>
      </dgm:t>
    </dgm:pt>
    <dgm:pt modelId="{FFF946CC-AF48-4EE3-8243-A9E46A5C34D5}" type="parTrans" cxnId="{1A5F3AC3-94BC-4375-988C-CF4559B6411B}">
      <dgm:prSet/>
      <dgm:spPr/>
      <dgm:t>
        <a:bodyPr/>
        <a:lstStyle/>
        <a:p>
          <a:endParaRPr lang="en-US"/>
        </a:p>
      </dgm:t>
    </dgm:pt>
    <dgm:pt modelId="{6DBAFB86-A62A-4445-818A-A353BA991128}" type="sibTrans" cxnId="{1A5F3AC3-94BC-4375-988C-CF4559B6411B}">
      <dgm:prSet/>
      <dgm:spPr/>
      <dgm:t>
        <a:bodyPr/>
        <a:lstStyle/>
        <a:p>
          <a:endParaRPr lang="en-US"/>
        </a:p>
      </dgm:t>
    </dgm:pt>
    <dgm:pt modelId="{E3411866-CB1A-4621-B21F-88A441F09BF7}">
      <dgm:prSet/>
      <dgm:spPr/>
      <dgm:t>
        <a:bodyPr/>
        <a:lstStyle/>
        <a:p>
          <a:pPr rtl="0"/>
          <a:r>
            <a:rPr lang="en-US"/>
            <a:t>Fail to advance basic skills</a:t>
          </a:r>
          <a:endParaRPr lang="en-US" dirty="0"/>
        </a:p>
      </dgm:t>
    </dgm:pt>
    <dgm:pt modelId="{A6D59E6D-32F5-45C5-BD70-F8E8C0F64092}" type="parTrans" cxnId="{A7314D4C-C082-4328-89AF-05F820BB75A4}">
      <dgm:prSet/>
      <dgm:spPr/>
      <dgm:t>
        <a:bodyPr/>
        <a:lstStyle/>
        <a:p>
          <a:endParaRPr lang="en-US"/>
        </a:p>
      </dgm:t>
    </dgm:pt>
    <dgm:pt modelId="{473450BC-F28D-4B1F-BA22-937ED49F30B8}" type="sibTrans" cxnId="{A7314D4C-C082-4328-89AF-05F820BB75A4}">
      <dgm:prSet/>
      <dgm:spPr/>
      <dgm:t>
        <a:bodyPr/>
        <a:lstStyle/>
        <a:p>
          <a:endParaRPr lang="en-US"/>
        </a:p>
      </dgm:t>
    </dgm:pt>
    <dgm:pt modelId="{AA5A51FA-639D-4D19-A440-8116F38F8495}">
      <dgm:prSet/>
      <dgm:spPr/>
      <dgm:t>
        <a:bodyPr/>
        <a:lstStyle/>
        <a:p>
          <a:endParaRPr lang="en-US"/>
        </a:p>
      </dgm:t>
    </dgm:pt>
    <dgm:pt modelId="{C8FDB9D5-EE12-4D90-9607-D60C07AE8EBA}" type="parTrans" cxnId="{64459CF7-2A9B-41F7-8247-52C138F5C96B}">
      <dgm:prSet/>
      <dgm:spPr/>
      <dgm:t>
        <a:bodyPr/>
        <a:lstStyle/>
        <a:p>
          <a:endParaRPr lang="en-US"/>
        </a:p>
      </dgm:t>
    </dgm:pt>
    <dgm:pt modelId="{E17C4B95-9030-4843-AA8E-0DAF2E622ABC}" type="sibTrans" cxnId="{64459CF7-2A9B-41F7-8247-52C138F5C96B}">
      <dgm:prSet/>
      <dgm:spPr/>
      <dgm:t>
        <a:bodyPr/>
        <a:lstStyle/>
        <a:p>
          <a:endParaRPr lang="en-US"/>
        </a:p>
      </dgm:t>
    </dgm:pt>
    <dgm:pt modelId="{4C013E73-F62F-4494-B3FD-49BA97BCD56D}" type="pres">
      <dgm:prSet presAssocID="{51484F59-057D-4410-AA90-BF468E97E93D}" presName="Name0" presStyleCnt="0">
        <dgm:presLayoutVars>
          <dgm:chMax val="7"/>
          <dgm:chPref val="7"/>
          <dgm:dir/>
        </dgm:presLayoutVars>
      </dgm:prSet>
      <dgm:spPr/>
    </dgm:pt>
    <dgm:pt modelId="{5071CB84-0BA4-482C-847B-45B63A4860B6}" type="pres">
      <dgm:prSet presAssocID="{51484F59-057D-4410-AA90-BF468E97E93D}" presName="Name1" presStyleCnt="0"/>
      <dgm:spPr/>
    </dgm:pt>
    <dgm:pt modelId="{C8B19CD5-F65E-4F8C-B72A-59D11CCD9FAA}" type="pres">
      <dgm:prSet presAssocID="{51484F59-057D-4410-AA90-BF468E97E93D}" presName="cycle" presStyleCnt="0"/>
      <dgm:spPr/>
    </dgm:pt>
    <dgm:pt modelId="{FF6CFF53-E3F6-49C2-8B43-73007105697B}" type="pres">
      <dgm:prSet presAssocID="{51484F59-057D-4410-AA90-BF468E97E93D}" presName="srcNode" presStyleLbl="node1" presStyleIdx="0" presStyleCnt="7"/>
      <dgm:spPr/>
    </dgm:pt>
    <dgm:pt modelId="{A9883489-57CF-4E47-81B4-5D435A0CD3F2}" type="pres">
      <dgm:prSet presAssocID="{51484F59-057D-4410-AA90-BF468E97E93D}" presName="conn" presStyleLbl="parChTrans1D2" presStyleIdx="0" presStyleCnt="1"/>
      <dgm:spPr/>
    </dgm:pt>
    <dgm:pt modelId="{0CC132EA-5AA2-4C7A-A072-D1288EE245E6}" type="pres">
      <dgm:prSet presAssocID="{51484F59-057D-4410-AA90-BF468E97E93D}" presName="extraNode" presStyleLbl="node1" presStyleIdx="0" presStyleCnt="7"/>
      <dgm:spPr/>
    </dgm:pt>
    <dgm:pt modelId="{991952F6-D21A-403B-806D-D5A112229905}" type="pres">
      <dgm:prSet presAssocID="{51484F59-057D-4410-AA90-BF468E97E93D}" presName="dstNode" presStyleLbl="node1" presStyleIdx="0" presStyleCnt="7"/>
      <dgm:spPr/>
    </dgm:pt>
    <dgm:pt modelId="{50E7BD7E-E74F-406E-9901-64E6C613248C}" type="pres">
      <dgm:prSet presAssocID="{AF4920B7-93A1-4EBE-A25B-287E6A8D1FAE}" presName="text_1" presStyleLbl="node1" presStyleIdx="0" presStyleCnt="7">
        <dgm:presLayoutVars>
          <dgm:bulletEnabled val="1"/>
        </dgm:presLayoutVars>
      </dgm:prSet>
      <dgm:spPr/>
    </dgm:pt>
    <dgm:pt modelId="{E67185D7-3E0B-4E54-8023-B8F0088FF182}" type="pres">
      <dgm:prSet presAssocID="{AF4920B7-93A1-4EBE-A25B-287E6A8D1FAE}" presName="accent_1" presStyleCnt="0"/>
      <dgm:spPr/>
    </dgm:pt>
    <dgm:pt modelId="{37503238-E8BF-41C0-8491-B5AFDE3BC255}" type="pres">
      <dgm:prSet presAssocID="{AF4920B7-93A1-4EBE-A25B-287E6A8D1FAE}" presName="accentRepeatNode" presStyleLbl="solidFgAcc1" presStyleIdx="0" presStyleCnt="7"/>
      <dgm:spPr/>
    </dgm:pt>
    <dgm:pt modelId="{DB68769F-E0AF-4650-9256-8B39E15D4513}" type="pres">
      <dgm:prSet presAssocID="{21E737E3-193B-4956-9BB0-AE3111D35C5A}" presName="text_2" presStyleLbl="node1" presStyleIdx="1" presStyleCnt="7">
        <dgm:presLayoutVars>
          <dgm:bulletEnabled val="1"/>
        </dgm:presLayoutVars>
      </dgm:prSet>
      <dgm:spPr/>
    </dgm:pt>
    <dgm:pt modelId="{F638364A-9353-419A-B1A2-5C2784AEA538}" type="pres">
      <dgm:prSet presAssocID="{21E737E3-193B-4956-9BB0-AE3111D35C5A}" presName="accent_2" presStyleCnt="0"/>
      <dgm:spPr/>
    </dgm:pt>
    <dgm:pt modelId="{435ECC15-3D39-4B28-89EC-9920E6B26B29}" type="pres">
      <dgm:prSet presAssocID="{21E737E3-193B-4956-9BB0-AE3111D35C5A}" presName="accentRepeatNode" presStyleLbl="solidFgAcc1" presStyleIdx="1" presStyleCnt="7"/>
      <dgm:spPr/>
    </dgm:pt>
    <dgm:pt modelId="{8C7C1D3B-D1D0-4447-BD98-0223942153E1}" type="pres">
      <dgm:prSet presAssocID="{71E8EC7A-36DA-4A52-82D2-2888AA1901A7}" presName="text_3" presStyleLbl="node1" presStyleIdx="2" presStyleCnt="7">
        <dgm:presLayoutVars>
          <dgm:bulletEnabled val="1"/>
        </dgm:presLayoutVars>
      </dgm:prSet>
      <dgm:spPr/>
    </dgm:pt>
    <dgm:pt modelId="{B09D7862-07F9-4B32-A370-D20A4BBF345C}" type="pres">
      <dgm:prSet presAssocID="{71E8EC7A-36DA-4A52-82D2-2888AA1901A7}" presName="accent_3" presStyleCnt="0"/>
      <dgm:spPr/>
    </dgm:pt>
    <dgm:pt modelId="{7C5EB13A-3DED-4128-A5EC-B00A259CC808}" type="pres">
      <dgm:prSet presAssocID="{71E8EC7A-36DA-4A52-82D2-2888AA1901A7}" presName="accentRepeatNode" presStyleLbl="solidFgAcc1" presStyleIdx="2" presStyleCnt="7"/>
      <dgm:spPr/>
    </dgm:pt>
    <dgm:pt modelId="{2B816B05-0C99-44FA-AC66-73A9B56AC7D0}" type="pres">
      <dgm:prSet presAssocID="{014028A8-79DD-4103-B8C2-A8410996E40B}" presName="text_4" presStyleLbl="node1" presStyleIdx="3" presStyleCnt="7">
        <dgm:presLayoutVars>
          <dgm:bulletEnabled val="1"/>
        </dgm:presLayoutVars>
      </dgm:prSet>
      <dgm:spPr/>
    </dgm:pt>
    <dgm:pt modelId="{0B553B05-DC00-4000-A273-2FD3E241921E}" type="pres">
      <dgm:prSet presAssocID="{014028A8-79DD-4103-B8C2-A8410996E40B}" presName="accent_4" presStyleCnt="0"/>
      <dgm:spPr/>
    </dgm:pt>
    <dgm:pt modelId="{AB392570-DD33-4BA4-9CE0-C85A38B8753D}" type="pres">
      <dgm:prSet presAssocID="{014028A8-79DD-4103-B8C2-A8410996E40B}" presName="accentRepeatNode" presStyleLbl="solidFgAcc1" presStyleIdx="3" presStyleCnt="7"/>
      <dgm:spPr/>
    </dgm:pt>
    <dgm:pt modelId="{E123698D-AE0B-4EB9-9DC7-FB1F605C93CE}" type="pres">
      <dgm:prSet presAssocID="{C2B48EA6-EDED-469C-835C-AB760FAFD62B}" presName="text_5" presStyleLbl="node1" presStyleIdx="4" presStyleCnt="7">
        <dgm:presLayoutVars>
          <dgm:bulletEnabled val="1"/>
        </dgm:presLayoutVars>
      </dgm:prSet>
      <dgm:spPr/>
    </dgm:pt>
    <dgm:pt modelId="{2742F2CD-6E2C-466D-BE89-ECFBC0DC8824}" type="pres">
      <dgm:prSet presAssocID="{C2B48EA6-EDED-469C-835C-AB760FAFD62B}" presName="accent_5" presStyleCnt="0"/>
      <dgm:spPr/>
    </dgm:pt>
    <dgm:pt modelId="{FA403D13-4B79-4C27-9C80-79902CA2954C}" type="pres">
      <dgm:prSet presAssocID="{C2B48EA6-EDED-469C-835C-AB760FAFD62B}" presName="accentRepeatNode" presStyleLbl="solidFgAcc1" presStyleIdx="4" presStyleCnt="7"/>
      <dgm:spPr/>
    </dgm:pt>
    <dgm:pt modelId="{86C76258-631F-49D9-B4C5-BCFD57E684CE}" type="pres">
      <dgm:prSet presAssocID="{1F856027-D293-46EE-A3FC-7CEFEC857300}" presName="text_6" presStyleLbl="node1" presStyleIdx="5" presStyleCnt="7">
        <dgm:presLayoutVars>
          <dgm:bulletEnabled val="1"/>
        </dgm:presLayoutVars>
      </dgm:prSet>
      <dgm:spPr/>
    </dgm:pt>
    <dgm:pt modelId="{9613E33A-DB5F-4931-A884-CCA2BB16FA81}" type="pres">
      <dgm:prSet presAssocID="{1F856027-D293-46EE-A3FC-7CEFEC857300}" presName="accent_6" presStyleCnt="0"/>
      <dgm:spPr/>
    </dgm:pt>
    <dgm:pt modelId="{40AC795D-8FBA-4760-B7E1-CD05575E3269}" type="pres">
      <dgm:prSet presAssocID="{1F856027-D293-46EE-A3FC-7CEFEC857300}" presName="accentRepeatNode" presStyleLbl="solidFgAcc1" presStyleIdx="5" presStyleCnt="7"/>
      <dgm:spPr/>
    </dgm:pt>
    <dgm:pt modelId="{94D6C7CE-D322-49F2-A636-E9ED93F49800}" type="pres">
      <dgm:prSet presAssocID="{E3411866-CB1A-4621-B21F-88A441F09BF7}" presName="text_7" presStyleLbl="node1" presStyleIdx="6" presStyleCnt="7">
        <dgm:presLayoutVars>
          <dgm:bulletEnabled val="1"/>
        </dgm:presLayoutVars>
      </dgm:prSet>
      <dgm:spPr/>
    </dgm:pt>
    <dgm:pt modelId="{A831AF29-4A61-4DB7-8BFE-9BB3A2EC532D}" type="pres">
      <dgm:prSet presAssocID="{E3411866-CB1A-4621-B21F-88A441F09BF7}" presName="accent_7" presStyleCnt="0"/>
      <dgm:spPr/>
    </dgm:pt>
    <dgm:pt modelId="{BA294AE6-EB19-4DBB-95DE-C165D5DC155F}" type="pres">
      <dgm:prSet presAssocID="{E3411866-CB1A-4621-B21F-88A441F09BF7}" presName="accentRepeatNode" presStyleLbl="solidFgAcc1" presStyleIdx="6" presStyleCnt="7"/>
      <dgm:spPr/>
    </dgm:pt>
  </dgm:ptLst>
  <dgm:cxnLst>
    <dgm:cxn modelId="{F1C77422-EA89-422D-8DD3-6E4B700A24CD}" type="presOf" srcId="{1F856027-D293-46EE-A3FC-7CEFEC857300}" destId="{86C76258-631F-49D9-B4C5-BCFD57E684CE}" srcOrd="0" destOrd="0" presId="urn:microsoft.com/office/officeart/2008/layout/VerticalCurvedList"/>
    <dgm:cxn modelId="{19C3C535-AA2E-488D-AB55-7F679F3A45F7}" srcId="{51484F59-057D-4410-AA90-BF468E97E93D}" destId="{C2B48EA6-EDED-469C-835C-AB760FAFD62B}" srcOrd="4" destOrd="0" parTransId="{CE8ED80F-F8F4-48E4-A99E-9F8374ED22AA}" sibTransId="{18AD1ECD-20F1-4F53-A624-A61D648D969D}"/>
    <dgm:cxn modelId="{60620163-033B-40DF-890E-5F7D27D15E4A}" type="presOf" srcId="{B5CD5876-6A75-42FB-8857-62B0030DEDA8}" destId="{A9883489-57CF-4E47-81B4-5D435A0CD3F2}" srcOrd="0" destOrd="0" presId="urn:microsoft.com/office/officeart/2008/layout/VerticalCurvedList"/>
    <dgm:cxn modelId="{7518B567-F864-412D-976A-C7CFBDFD2523}" type="presOf" srcId="{C2B48EA6-EDED-469C-835C-AB760FAFD62B}" destId="{E123698D-AE0B-4EB9-9DC7-FB1F605C93CE}" srcOrd="0" destOrd="0" presId="urn:microsoft.com/office/officeart/2008/layout/VerticalCurvedList"/>
    <dgm:cxn modelId="{A7314D4C-C082-4328-89AF-05F820BB75A4}" srcId="{51484F59-057D-4410-AA90-BF468E97E93D}" destId="{E3411866-CB1A-4621-B21F-88A441F09BF7}" srcOrd="6" destOrd="0" parTransId="{A6D59E6D-32F5-45C5-BD70-F8E8C0F64092}" sibTransId="{473450BC-F28D-4B1F-BA22-937ED49F30B8}"/>
    <dgm:cxn modelId="{4209DA4D-E304-43EA-BAB4-5AA463233EFD}" type="presOf" srcId="{014028A8-79DD-4103-B8C2-A8410996E40B}" destId="{2B816B05-0C99-44FA-AC66-73A9B56AC7D0}" srcOrd="0" destOrd="0" presId="urn:microsoft.com/office/officeart/2008/layout/VerticalCurvedList"/>
    <dgm:cxn modelId="{3498914E-AF77-41B6-B0F5-97E6FBD71B36}" srcId="{51484F59-057D-4410-AA90-BF468E97E93D}" destId="{21E737E3-193B-4956-9BB0-AE3111D35C5A}" srcOrd="1" destOrd="0" parTransId="{0A88468F-6504-494F-937D-BE34D5C2D9FC}" sibTransId="{06C9F6CD-F96C-4A0E-9BB1-B1956F275114}"/>
    <dgm:cxn modelId="{855AF759-568B-4000-A10B-47E147C9F641}" type="presOf" srcId="{AF4920B7-93A1-4EBE-A25B-287E6A8D1FAE}" destId="{50E7BD7E-E74F-406E-9901-64E6C613248C}" srcOrd="0" destOrd="0" presId="urn:microsoft.com/office/officeart/2008/layout/VerticalCurvedList"/>
    <dgm:cxn modelId="{0A2EEA7B-5BC6-49BD-B733-ABD4A084F4FC}" type="presOf" srcId="{E3411866-CB1A-4621-B21F-88A441F09BF7}" destId="{94D6C7CE-D322-49F2-A636-E9ED93F49800}" srcOrd="0" destOrd="0" presId="urn:microsoft.com/office/officeart/2008/layout/VerticalCurvedList"/>
    <dgm:cxn modelId="{BD05297C-1A9D-4359-934C-C64925A010B2}" type="presOf" srcId="{51484F59-057D-4410-AA90-BF468E97E93D}" destId="{4C013E73-F62F-4494-B3FD-49BA97BCD56D}" srcOrd="0" destOrd="0" presId="urn:microsoft.com/office/officeart/2008/layout/VerticalCurvedList"/>
    <dgm:cxn modelId="{1CEDF297-0711-45CC-9CC1-C41D046C27EE}" srcId="{51484F59-057D-4410-AA90-BF468E97E93D}" destId="{014028A8-79DD-4103-B8C2-A8410996E40B}" srcOrd="3" destOrd="0" parTransId="{2F0EBD9D-9C44-4E45-838A-4F5E6A55EEA4}" sibTransId="{C5DBABEC-2E36-40D2-BC8B-2AB5678D7AF0}"/>
    <dgm:cxn modelId="{E4AF1FA5-328A-4379-9A1A-E4AF56ADD548}" type="presOf" srcId="{21E737E3-193B-4956-9BB0-AE3111D35C5A}" destId="{DB68769F-E0AF-4650-9256-8B39E15D4513}" srcOrd="0" destOrd="0" presId="urn:microsoft.com/office/officeart/2008/layout/VerticalCurvedList"/>
    <dgm:cxn modelId="{681DE9AD-8F81-4BE2-B28F-64AD61DAD3E5}" srcId="{51484F59-057D-4410-AA90-BF468E97E93D}" destId="{71E8EC7A-36DA-4A52-82D2-2888AA1901A7}" srcOrd="2" destOrd="0" parTransId="{7523248B-B8A4-4AEB-BD40-808BF9279876}" sibTransId="{9015892A-D17C-484D-87BD-2B8CD382D37C}"/>
    <dgm:cxn modelId="{0F6C27B7-6EDC-43BA-8873-D177872846FD}" srcId="{51484F59-057D-4410-AA90-BF468E97E93D}" destId="{AF4920B7-93A1-4EBE-A25B-287E6A8D1FAE}" srcOrd="0" destOrd="0" parTransId="{7906D27F-099C-4DDD-8E14-55099FF2E2B0}" sibTransId="{B5CD5876-6A75-42FB-8857-62B0030DEDA8}"/>
    <dgm:cxn modelId="{B8028BB9-B8F4-4674-9AF8-7E9532A976F9}" type="presOf" srcId="{71E8EC7A-36DA-4A52-82D2-2888AA1901A7}" destId="{8C7C1D3B-D1D0-4447-BD98-0223942153E1}" srcOrd="0" destOrd="0" presId="urn:microsoft.com/office/officeart/2008/layout/VerticalCurvedList"/>
    <dgm:cxn modelId="{1A5F3AC3-94BC-4375-988C-CF4559B6411B}" srcId="{51484F59-057D-4410-AA90-BF468E97E93D}" destId="{1F856027-D293-46EE-A3FC-7CEFEC857300}" srcOrd="5" destOrd="0" parTransId="{FFF946CC-AF48-4EE3-8243-A9E46A5C34D5}" sibTransId="{6DBAFB86-A62A-4445-818A-A353BA991128}"/>
    <dgm:cxn modelId="{64459CF7-2A9B-41F7-8247-52C138F5C96B}" srcId="{51484F59-057D-4410-AA90-BF468E97E93D}" destId="{AA5A51FA-639D-4D19-A440-8116F38F8495}" srcOrd="7" destOrd="0" parTransId="{C8FDB9D5-EE12-4D90-9607-D60C07AE8EBA}" sibTransId="{E17C4B95-9030-4843-AA8E-0DAF2E622ABC}"/>
    <dgm:cxn modelId="{7709E504-14EE-455B-ABE8-7187B6E580E8}" type="presParOf" srcId="{4C013E73-F62F-4494-B3FD-49BA97BCD56D}" destId="{5071CB84-0BA4-482C-847B-45B63A4860B6}" srcOrd="0" destOrd="0" presId="urn:microsoft.com/office/officeart/2008/layout/VerticalCurvedList"/>
    <dgm:cxn modelId="{DEC781C3-9228-4C11-9A40-392599DE7788}" type="presParOf" srcId="{5071CB84-0BA4-482C-847B-45B63A4860B6}" destId="{C8B19CD5-F65E-4F8C-B72A-59D11CCD9FAA}" srcOrd="0" destOrd="0" presId="urn:microsoft.com/office/officeart/2008/layout/VerticalCurvedList"/>
    <dgm:cxn modelId="{C63E6980-DCC8-4798-9DF5-CE41883302CD}" type="presParOf" srcId="{C8B19CD5-F65E-4F8C-B72A-59D11CCD9FAA}" destId="{FF6CFF53-E3F6-49C2-8B43-73007105697B}" srcOrd="0" destOrd="0" presId="urn:microsoft.com/office/officeart/2008/layout/VerticalCurvedList"/>
    <dgm:cxn modelId="{5988FD27-C8E2-4092-AF67-592E31C25047}" type="presParOf" srcId="{C8B19CD5-F65E-4F8C-B72A-59D11CCD9FAA}" destId="{A9883489-57CF-4E47-81B4-5D435A0CD3F2}" srcOrd="1" destOrd="0" presId="urn:microsoft.com/office/officeart/2008/layout/VerticalCurvedList"/>
    <dgm:cxn modelId="{274A24D5-5260-4393-BCCF-0998753C6FBD}" type="presParOf" srcId="{C8B19CD5-F65E-4F8C-B72A-59D11CCD9FAA}" destId="{0CC132EA-5AA2-4C7A-A072-D1288EE245E6}" srcOrd="2" destOrd="0" presId="urn:microsoft.com/office/officeart/2008/layout/VerticalCurvedList"/>
    <dgm:cxn modelId="{C133FA49-A2FC-4FC7-BA6F-DE7664F946E7}" type="presParOf" srcId="{C8B19CD5-F65E-4F8C-B72A-59D11CCD9FAA}" destId="{991952F6-D21A-403B-806D-D5A112229905}" srcOrd="3" destOrd="0" presId="urn:microsoft.com/office/officeart/2008/layout/VerticalCurvedList"/>
    <dgm:cxn modelId="{81C81F92-7824-42DC-929D-B550CCC4340C}" type="presParOf" srcId="{5071CB84-0BA4-482C-847B-45B63A4860B6}" destId="{50E7BD7E-E74F-406E-9901-64E6C613248C}" srcOrd="1" destOrd="0" presId="urn:microsoft.com/office/officeart/2008/layout/VerticalCurvedList"/>
    <dgm:cxn modelId="{057A03E2-625F-4DA0-B863-8DA8CD1B2CD1}" type="presParOf" srcId="{5071CB84-0BA4-482C-847B-45B63A4860B6}" destId="{E67185D7-3E0B-4E54-8023-B8F0088FF182}" srcOrd="2" destOrd="0" presId="urn:microsoft.com/office/officeart/2008/layout/VerticalCurvedList"/>
    <dgm:cxn modelId="{AF2D7C3B-F7B3-4288-A9E4-91E953032CCB}" type="presParOf" srcId="{E67185D7-3E0B-4E54-8023-B8F0088FF182}" destId="{37503238-E8BF-41C0-8491-B5AFDE3BC255}" srcOrd="0" destOrd="0" presId="urn:microsoft.com/office/officeart/2008/layout/VerticalCurvedList"/>
    <dgm:cxn modelId="{E547374F-4517-4B42-B7B7-4A20B45FCF45}" type="presParOf" srcId="{5071CB84-0BA4-482C-847B-45B63A4860B6}" destId="{DB68769F-E0AF-4650-9256-8B39E15D4513}" srcOrd="3" destOrd="0" presId="urn:microsoft.com/office/officeart/2008/layout/VerticalCurvedList"/>
    <dgm:cxn modelId="{06AB296D-89C9-4DFB-B8D7-F379E8EE54F8}" type="presParOf" srcId="{5071CB84-0BA4-482C-847B-45B63A4860B6}" destId="{F638364A-9353-419A-B1A2-5C2784AEA538}" srcOrd="4" destOrd="0" presId="urn:microsoft.com/office/officeart/2008/layout/VerticalCurvedList"/>
    <dgm:cxn modelId="{5AF2095C-2D01-4275-8E60-3BFBD0789240}" type="presParOf" srcId="{F638364A-9353-419A-B1A2-5C2784AEA538}" destId="{435ECC15-3D39-4B28-89EC-9920E6B26B29}" srcOrd="0" destOrd="0" presId="urn:microsoft.com/office/officeart/2008/layout/VerticalCurvedList"/>
    <dgm:cxn modelId="{FEFC743A-0BA6-45D8-B8A4-55224E00C3B8}" type="presParOf" srcId="{5071CB84-0BA4-482C-847B-45B63A4860B6}" destId="{8C7C1D3B-D1D0-4447-BD98-0223942153E1}" srcOrd="5" destOrd="0" presId="urn:microsoft.com/office/officeart/2008/layout/VerticalCurvedList"/>
    <dgm:cxn modelId="{4793F08A-BCD3-44AD-952E-0938B06178EC}" type="presParOf" srcId="{5071CB84-0BA4-482C-847B-45B63A4860B6}" destId="{B09D7862-07F9-4B32-A370-D20A4BBF345C}" srcOrd="6" destOrd="0" presId="urn:microsoft.com/office/officeart/2008/layout/VerticalCurvedList"/>
    <dgm:cxn modelId="{DEDD55E0-9AF7-4D9B-B409-7FCE10602407}" type="presParOf" srcId="{B09D7862-07F9-4B32-A370-D20A4BBF345C}" destId="{7C5EB13A-3DED-4128-A5EC-B00A259CC808}" srcOrd="0" destOrd="0" presId="urn:microsoft.com/office/officeart/2008/layout/VerticalCurvedList"/>
    <dgm:cxn modelId="{3B304B4A-0BBF-4081-AA6B-19DD8906CA0D}" type="presParOf" srcId="{5071CB84-0BA4-482C-847B-45B63A4860B6}" destId="{2B816B05-0C99-44FA-AC66-73A9B56AC7D0}" srcOrd="7" destOrd="0" presId="urn:microsoft.com/office/officeart/2008/layout/VerticalCurvedList"/>
    <dgm:cxn modelId="{A25E1A85-D005-469D-A817-0539387E43A5}" type="presParOf" srcId="{5071CB84-0BA4-482C-847B-45B63A4860B6}" destId="{0B553B05-DC00-4000-A273-2FD3E241921E}" srcOrd="8" destOrd="0" presId="urn:microsoft.com/office/officeart/2008/layout/VerticalCurvedList"/>
    <dgm:cxn modelId="{D81CEADE-0DC2-4834-ABFD-C0E2628128FD}" type="presParOf" srcId="{0B553B05-DC00-4000-A273-2FD3E241921E}" destId="{AB392570-DD33-4BA4-9CE0-C85A38B8753D}" srcOrd="0" destOrd="0" presId="urn:microsoft.com/office/officeart/2008/layout/VerticalCurvedList"/>
    <dgm:cxn modelId="{E15A27A4-CCE3-4830-A8C6-CA31CCCD5B37}" type="presParOf" srcId="{5071CB84-0BA4-482C-847B-45B63A4860B6}" destId="{E123698D-AE0B-4EB9-9DC7-FB1F605C93CE}" srcOrd="9" destOrd="0" presId="urn:microsoft.com/office/officeart/2008/layout/VerticalCurvedList"/>
    <dgm:cxn modelId="{19CCD7D3-4A8A-445D-9835-43EF8E2C64C7}" type="presParOf" srcId="{5071CB84-0BA4-482C-847B-45B63A4860B6}" destId="{2742F2CD-6E2C-466D-BE89-ECFBC0DC8824}" srcOrd="10" destOrd="0" presId="urn:microsoft.com/office/officeart/2008/layout/VerticalCurvedList"/>
    <dgm:cxn modelId="{5377CCFA-491E-48BB-931B-E6006465B565}" type="presParOf" srcId="{2742F2CD-6E2C-466D-BE89-ECFBC0DC8824}" destId="{FA403D13-4B79-4C27-9C80-79902CA2954C}" srcOrd="0" destOrd="0" presId="urn:microsoft.com/office/officeart/2008/layout/VerticalCurvedList"/>
    <dgm:cxn modelId="{D44A454E-9E95-49F4-B35A-D232D4AE0328}" type="presParOf" srcId="{5071CB84-0BA4-482C-847B-45B63A4860B6}" destId="{86C76258-631F-49D9-B4C5-BCFD57E684CE}" srcOrd="11" destOrd="0" presId="urn:microsoft.com/office/officeart/2008/layout/VerticalCurvedList"/>
    <dgm:cxn modelId="{91B2AAA3-F832-4407-8792-7DB54C9C8BCF}" type="presParOf" srcId="{5071CB84-0BA4-482C-847B-45B63A4860B6}" destId="{9613E33A-DB5F-4931-A884-CCA2BB16FA81}" srcOrd="12" destOrd="0" presId="urn:microsoft.com/office/officeart/2008/layout/VerticalCurvedList"/>
    <dgm:cxn modelId="{3CAFE4CB-C65F-410C-AFA5-0E9C83E3DB16}" type="presParOf" srcId="{9613E33A-DB5F-4931-A884-CCA2BB16FA81}" destId="{40AC795D-8FBA-4760-B7E1-CD05575E3269}" srcOrd="0" destOrd="0" presId="urn:microsoft.com/office/officeart/2008/layout/VerticalCurvedList"/>
    <dgm:cxn modelId="{B09372EC-612F-4A17-9314-4216E5C9F7A2}" type="presParOf" srcId="{5071CB84-0BA4-482C-847B-45B63A4860B6}" destId="{94D6C7CE-D322-49F2-A636-E9ED93F49800}" srcOrd="13" destOrd="0" presId="urn:microsoft.com/office/officeart/2008/layout/VerticalCurvedList"/>
    <dgm:cxn modelId="{E1900C0A-BC59-41CE-BA49-CAC35418E11B}" type="presParOf" srcId="{5071CB84-0BA4-482C-847B-45B63A4860B6}" destId="{A831AF29-4A61-4DB7-8BFE-9BB3A2EC532D}" srcOrd="14" destOrd="0" presId="urn:microsoft.com/office/officeart/2008/layout/VerticalCurvedList"/>
    <dgm:cxn modelId="{AA173E23-2121-4D49-86AF-03EEBE30D890}" type="presParOf" srcId="{A831AF29-4A61-4DB7-8BFE-9BB3A2EC532D}" destId="{BA294AE6-EB19-4DBB-95DE-C165D5DC15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B90961-247D-4E45-9203-682C6769E4D4}" type="doc">
      <dgm:prSet loTypeId="urn:microsoft.com/office/officeart/2008/layout/VerticalCurvedList" loCatId="list" qsTypeId="urn:microsoft.com/office/officeart/2005/8/quickstyle/simple1" qsCatId="simple" csTypeId="urn:microsoft.com/office/officeart/2005/8/colors/accent0_3" csCatId="mainScheme"/>
      <dgm:spPr/>
      <dgm:t>
        <a:bodyPr/>
        <a:lstStyle/>
        <a:p>
          <a:endParaRPr lang="en-US"/>
        </a:p>
      </dgm:t>
    </dgm:pt>
    <dgm:pt modelId="{E3105BBB-6A35-4646-917F-83B86AB986A5}">
      <dgm:prSet/>
      <dgm:spPr/>
      <dgm:t>
        <a:bodyPr/>
        <a:lstStyle/>
        <a:p>
          <a:pPr rtl="0"/>
          <a:r>
            <a:rPr lang="en-US"/>
            <a:t>Delays in obtaining the child’s IEP</a:t>
          </a:r>
        </a:p>
      </dgm:t>
    </dgm:pt>
    <dgm:pt modelId="{17420029-F42D-4EC4-8203-B3308A42B68B}" type="parTrans" cxnId="{B230DFAF-2349-42AC-A250-D14220AF42A2}">
      <dgm:prSet/>
      <dgm:spPr/>
      <dgm:t>
        <a:bodyPr/>
        <a:lstStyle/>
        <a:p>
          <a:endParaRPr lang="en-US"/>
        </a:p>
      </dgm:t>
    </dgm:pt>
    <dgm:pt modelId="{81936D39-40C6-4601-9AB3-FCFBCC3A17AA}" type="sibTrans" cxnId="{B230DFAF-2349-42AC-A250-D14220AF42A2}">
      <dgm:prSet/>
      <dgm:spPr/>
      <dgm:t>
        <a:bodyPr/>
        <a:lstStyle/>
        <a:p>
          <a:endParaRPr lang="en-US"/>
        </a:p>
      </dgm:t>
    </dgm:pt>
    <dgm:pt modelId="{C43484F9-7D1B-4F7C-80B2-011B4E31F1FD}">
      <dgm:prSet/>
      <dgm:spPr/>
      <dgm:t>
        <a:bodyPr/>
        <a:lstStyle/>
        <a:p>
          <a:pPr rtl="0"/>
          <a:r>
            <a:rPr lang="en-US"/>
            <a:t>Failure to follow a child’s IEP or provide related services</a:t>
          </a:r>
        </a:p>
      </dgm:t>
    </dgm:pt>
    <dgm:pt modelId="{6B944578-575B-4BD4-9F7E-4D67004C62B7}" type="parTrans" cxnId="{3B01F658-CC08-4580-9BF3-6EE4058C09B7}">
      <dgm:prSet/>
      <dgm:spPr/>
      <dgm:t>
        <a:bodyPr/>
        <a:lstStyle/>
        <a:p>
          <a:endParaRPr lang="en-US"/>
        </a:p>
      </dgm:t>
    </dgm:pt>
    <dgm:pt modelId="{42EC0638-79C5-4C12-8AF0-D8256E6AA080}" type="sibTrans" cxnId="{3B01F658-CC08-4580-9BF3-6EE4058C09B7}">
      <dgm:prSet/>
      <dgm:spPr/>
      <dgm:t>
        <a:bodyPr/>
        <a:lstStyle/>
        <a:p>
          <a:endParaRPr lang="en-US"/>
        </a:p>
      </dgm:t>
    </dgm:pt>
    <dgm:pt modelId="{A26FC7F4-9F39-423C-B460-1C050A432E04}">
      <dgm:prSet/>
      <dgm:spPr/>
      <dgm:t>
        <a:bodyPr/>
        <a:lstStyle/>
        <a:p>
          <a:pPr rtl="0"/>
          <a:r>
            <a:rPr lang="en-US"/>
            <a:t>Failing to conduct timely evaluations to determine educational needs</a:t>
          </a:r>
        </a:p>
      </dgm:t>
    </dgm:pt>
    <dgm:pt modelId="{32721EC2-EF19-4220-B308-299E0D3CDBBB}" type="parTrans" cxnId="{37915B2A-AD8A-41F7-9E17-C4CF9AC082F7}">
      <dgm:prSet/>
      <dgm:spPr/>
      <dgm:t>
        <a:bodyPr/>
        <a:lstStyle/>
        <a:p>
          <a:endParaRPr lang="en-US"/>
        </a:p>
      </dgm:t>
    </dgm:pt>
    <dgm:pt modelId="{7F703F42-2D5B-4FBB-96D2-707841CC42B3}" type="sibTrans" cxnId="{37915B2A-AD8A-41F7-9E17-C4CF9AC082F7}">
      <dgm:prSet/>
      <dgm:spPr/>
      <dgm:t>
        <a:bodyPr/>
        <a:lstStyle/>
        <a:p>
          <a:endParaRPr lang="en-US"/>
        </a:p>
      </dgm:t>
    </dgm:pt>
    <dgm:pt modelId="{E5C90089-0B12-40B7-B17F-952CCD28DEB5}">
      <dgm:prSet/>
      <dgm:spPr/>
      <dgm:t>
        <a:bodyPr/>
        <a:lstStyle/>
        <a:p>
          <a:pPr rtl="0"/>
          <a:r>
            <a:rPr lang="en-US"/>
            <a:t>Failure of school staff to modify instruction</a:t>
          </a:r>
        </a:p>
      </dgm:t>
    </dgm:pt>
    <dgm:pt modelId="{8E2519DE-BAD8-4FF5-B18E-32AB344F4F08}" type="parTrans" cxnId="{D4C88FCB-F479-4502-97CF-01CB661E1FE2}">
      <dgm:prSet/>
      <dgm:spPr/>
      <dgm:t>
        <a:bodyPr/>
        <a:lstStyle/>
        <a:p>
          <a:endParaRPr lang="en-US"/>
        </a:p>
      </dgm:t>
    </dgm:pt>
    <dgm:pt modelId="{2445B76B-B550-4CA6-80E9-15EF2E647108}" type="sibTrans" cxnId="{D4C88FCB-F479-4502-97CF-01CB661E1FE2}">
      <dgm:prSet/>
      <dgm:spPr/>
      <dgm:t>
        <a:bodyPr/>
        <a:lstStyle/>
        <a:p>
          <a:endParaRPr lang="en-US"/>
        </a:p>
      </dgm:t>
    </dgm:pt>
    <dgm:pt modelId="{809B3556-32B5-436B-B5B6-7F7064555F64}">
      <dgm:prSet/>
      <dgm:spPr/>
      <dgm:t>
        <a:bodyPr/>
        <a:lstStyle/>
        <a:p>
          <a:pPr rtl="0"/>
          <a:r>
            <a:rPr lang="en-US"/>
            <a:t>Lack of rigorous progress monitoring</a:t>
          </a:r>
        </a:p>
      </dgm:t>
    </dgm:pt>
    <dgm:pt modelId="{0586B7A4-0187-4E8E-9164-BD3D18165719}" type="parTrans" cxnId="{5620AD6D-BDCB-4422-92B2-571F0511AC9F}">
      <dgm:prSet/>
      <dgm:spPr/>
      <dgm:t>
        <a:bodyPr/>
        <a:lstStyle/>
        <a:p>
          <a:endParaRPr lang="en-US"/>
        </a:p>
      </dgm:t>
    </dgm:pt>
    <dgm:pt modelId="{81439E45-85E7-493D-987D-F9285AEDD3A7}" type="sibTrans" cxnId="{5620AD6D-BDCB-4422-92B2-571F0511AC9F}">
      <dgm:prSet/>
      <dgm:spPr/>
      <dgm:t>
        <a:bodyPr/>
        <a:lstStyle/>
        <a:p>
          <a:endParaRPr lang="en-US"/>
        </a:p>
      </dgm:t>
    </dgm:pt>
    <dgm:pt modelId="{1414942D-2AE3-4282-B424-E53D0C1D638E}">
      <dgm:prSet/>
      <dgm:spPr/>
      <dgm:t>
        <a:bodyPr/>
        <a:lstStyle/>
        <a:p>
          <a:pPr rtl="0"/>
          <a:r>
            <a:rPr lang="en-US"/>
            <a:t>Denied the opportunity to be educated in the least restrictive environment</a:t>
          </a:r>
        </a:p>
      </dgm:t>
    </dgm:pt>
    <dgm:pt modelId="{A3513EBA-B4FD-445D-9EA8-F4F0F89BF9F6}" type="parTrans" cxnId="{A7D22B7B-DB8C-4DED-B4A6-AF70761712D4}">
      <dgm:prSet/>
      <dgm:spPr/>
      <dgm:t>
        <a:bodyPr/>
        <a:lstStyle/>
        <a:p>
          <a:endParaRPr lang="en-US"/>
        </a:p>
      </dgm:t>
    </dgm:pt>
    <dgm:pt modelId="{3CF4FCD6-A1B6-4808-912E-6CA2C4C2E907}" type="sibTrans" cxnId="{A7D22B7B-DB8C-4DED-B4A6-AF70761712D4}">
      <dgm:prSet/>
      <dgm:spPr/>
      <dgm:t>
        <a:bodyPr/>
        <a:lstStyle/>
        <a:p>
          <a:endParaRPr lang="en-US"/>
        </a:p>
      </dgm:t>
    </dgm:pt>
    <dgm:pt modelId="{DD98358C-5678-4BBB-9FD2-18AF56DA8A18}" type="pres">
      <dgm:prSet presAssocID="{14B90961-247D-4E45-9203-682C6769E4D4}" presName="Name0" presStyleCnt="0">
        <dgm:presLayoutVars>
          <dgm:chMax val="7"/>
          <dgm:chPref val="7"/>
          <dgm:dir/>
        </dgm:presLayoutVars>
      </dgm:prSet>
      <dgm:spPr/>
    </dgm:pt>
    <dgm:pt modelId="{80FCF500-3982-424F-9EB1-FC3FBE448187}" type="pres">
      <dgm:prSet presAssocID="{14B90961-247D-4E45-9203-682C6769E4D4}" presName="Name1" presStyleCnt="0"/>
      <dgm:spPr/>
    </dgm:pt>
    <dgm:pt modelId="{DDCF6B3F-AB1B-4D31-A7CC-6105246800F3}" type="pres">
      <dgm:prSet presAssocID="{14B90961-247D-4E45-9203-682C6769E4D4}" presName="cycle" presStyleCnt="0"/>
      <dgm:spPr/>
    </dgm:pt>
    <dgm:pt modelId="{94D9C5BF-15A5-4251-A7A2-8C6D33272D06}" type="pres">
      <dgm:prSet presAssocID="{14B90961-247D-4E45-9203-682C6769E4D4}" presName="srcNode" presStyleLbl="node1" presStyleIdx="0" presStyleCnt="6"/>
      <dgm:spPr/>
    </dgm:pt>
    <dgm:pt modelId="{7331C437-7755-45E0-8DA8-75CACB2BAF16}" type="pres">
      <dgm:prSet presAssocID="{14B90961-247D-4E45-9203-682C6769E4D4}" presName="conn" presStyleLbl="parChTrans1D2" presStyleIdx="0" presStyleCnt="1"/>
      <dgm:spPr/>
    </dgm:pt>
    <dgm:pt modelId="{6B4CF688-F71B-4D6D-A0C2-B0F7BAADB7E2}" type="pres">
      <dgm:prSet presAssocID="{14B90961-247D-4E45-9203-682C6769E4D4}" presName="extraNode" presStyleLbl="node1" presStyleIdx="0" presStyleCnt="6"/>
      <dgm:spPr/>
    </dgm:pt>
    <dgm:pt modelId="{CD82B649-A8B8-43B7-A53E-9D77EF9DA5E8}" type="pres">
      <dgm:prSet presAssocID="{14B90961-247D-4E45-9203-682C6769E4D4}" presName="dstNode" presStyleLbl="node1" presStyleIdx="0" presStyleCnt="6"/>
      <dgm:spPr/>
    </dgm:pt>
    <dgm:pt modelId="{D25B9619-61BA-43D0-8AAC-12168F72C731}" type="pres">
      <dgm:prSet presAssocID="{E3105BBB-6A35-4646-917F-83B86AB986A5}" presName="text_1" presStyleLbl="node1" presStyleIdx="0" presStyleCnt="6">
        <dgm:presLayoutVars>
          <dgm:bulletEnabled val="1"/>
        </dgm:presLayoutVars>
      </dgm:prSet>
      <dgm:spPr/>
    </dgm:pt>
    <dgm:pt modelId="{26C40496-EFBD-4F8C-BC65-3E96344B2EA9}" type="pres">
      <dgm:prSet presAssocID="{E3105BBB-6A35-4646-917F-83B86AB986A5}" presName="accent_1" presStyleCnt="0"/>
      <dgm:spPr/>
    </dgm:pt>
    <dgm:pt modelId="{67FC386C-3A7F-40B0-A218-00A2CAC3FD2C}" type="pres">
      <dgm:prSet presAssocID="{E3105BBB-6A35-4646-917F-83B86AB986A5}" presName="accentRepeatNode" presStyleLbl="solidFgAcc1" presStyleIdx="0" presStyleCnt="6"/>
      <dgm:spPr/>
    </dgm:pt>
    <dgm:pt modelId="{9BB64383-4F83-4B9D-A5B8-AC0CAAB3B7A7}" type="pres">
      <dgm:prSet presAssocID="{C43484F9-7D1B-4F7C-80B2-011B4E31F1FD}" presName="text_2" presStyleLbl="node1" presStyleIdx="1" presStyleCnt="6">
        <dgm:presLayoutVars>
          <dgm:bulletEnabled val="1"/>
        </dgm:presLayoutVars>
      </dgm:prSet>
      <dgm:spPr/>
    </dgm:pt>
    <dgm:pt modelId="{387A89AF-DDE0-4763-9396-D1834DAE7FF0}" type="pres">
      <dgm:prSet presAssocID="{C43484F9-7D1B-4F7C-80B2-011B4E31F1FD}" presName="accent_2" presStyleCnt="0"/>
      <dgm:spPr/>
    </dgm:pt>
    <dgm:pt modelId="{F28FB460-F2DA-43C9-A0B5-6924319B37BC}" type="pres">
      <dgm:prSet presAssocID="{C43484F9-7D1B-4F7C-80B2-011B4E31F1FD}" presName="accentRepeatNode" presStyleLbl="solidFgAcc1" presStyleIdx="1" presStyleCnt="6"/>
      <dgm:spPr/>
    </dgm:pt>
    <dgm:pt modelId="{BFC89C32-0E8E-46B7-85F1-BE706E5A94F2}" type="pres">
      <dgm:prSet presAssocID="{A26FC7F4-9F39-423C-B460-1C050A432E04}" presName="text_3" presStyleLbl="node1" presStyleIdx="2" presStyleCnt="6">
        <dgm:presLayoutVars>
          <dgm:bulletEnabled val="1"/>
        </dgm:presLayoutVars>
      </dgm:prSet>
      <dgm:spPr/>
    </dgm:pt>
    <dgm:pt modelId="{842BD270-9CFD-47AE-B2EE-C4C5A43FE458}" type="pres">
      <dgm:prSet presAssocID="{A26FC7F4-9F39-423C-B460-1C050A432E04}" presName="accent_3" presStyleCnt="0"/>
      <dgm:spPr/>
    </dgm:pt>
    <dgm:pt modelId="{69033FA5-A005-4532-8795-34C6CDAC86D2}" type="pres">
      <dgm:prSet presAssocID="{A26FC7F4-9F39-423C-B460-1C050A432E04}" presName="accentRepeatNode" presStyleLbl="solidFgAcc1" presStyleIdx="2" presStyleCnt="6"/>
      <dgm:spPr/>
    </dgm:pt>
    <dgm:pt modelId="{A7D534DB-2E17-47BE-99A8-8332929F2323}" type="pres">
      <dgm:prSet presAssocID="{E5C90089-0B12-40B7-B17F-952CCD28DEB5}" presName="text_4" presStyleLbl="node1" presStyleIdx="3" presStyleCnt="6">
        <dgm:presLayoutVars>
          <dgm:bulletEnabled val="1"/>
        </dgm:presLayoutVars>
      </dgm:prSet>
      <dgm:spPr/>
    </dgm:pt>
    <dgm:pt modelId="{16AB36E5-21F6-4A9C-94F9-DDF5994641C8}" type="pres">
      <dgm:prSet presAssocID="{E5C90089-0B12-40B7-B17F-952CCD28DEB5}" presName="accent_4" presStyleCnt="0"/>
      <dgm:spPr/>
    </dgm:pt>
    <dgm:pt modelId="{2B37DCC7-5BA9-449E-87AB-5A8949065E13}" type="pres">
      <dgm:prSet presAssocID="{E5C90089-0B12-40B7-B17F-952CCD28DEB5}" presName="accentRepeatNode" presStyleLbl="solidFgAcc1" presStyleIdx="3" presStyleCnt="6"/>
      <dgm:spPr/>
    </dgm:pt>
    <dgm:pt modelId="{AF46EA0D-92C1-41BE-AD7F-8ACFF06F602A}" type="pres">
      <dgm:prSet presAssocID="{809B3556-32B5-436B-B5B6-7F7064555F64}" presName="text_5" presStyleLbl="node1" presStyleIdx="4" presStyleCnt="6">
        <dgm:presLayoutVars>
          <dgm:bulletEnabled val="1"/>
        </dgm:presLayoutVars>
      </dgm:prSet>
      <dgm:spPr/>
    </dgm:pt>
    <dgm:pt modelId="{3F934FA6-27A4-4150-96F2-01DD80CA7589}" type="pres">
      <dgm:prSet presAssocID="{809B3556-32B5-436B-B5B6-7F7064555F64}" presName="accent_5" presStyleCnt="0"/>
      <dgm:spPr/>
    </dgm:pt>
    <dgm:pt modelId="{CD4E28B6-9F09-4FBA-BD6A-6FF790E329C6}" type="pres">
      <dgm:prSet presAssocID="{809B3556-32B5-436B-B5B6-7F7064555F64}" presName="accentRepeatNode" presStyleLbl="solidFgAcc1" presStyleIdx="4" presStyleCnt="6"/>
      <dgm:spPr/>
    </dgm:pt>
    <dgm:pt modelId="{3EA5A870-BCF4-4D0E-B15F-AEE9212EE21E}" type="pres">
      <dgm:prSet presAssocID="{1414942D-2AE3-4282-B424-E53D0C1D638E}" presName="text_6" presStyleLbl="node1" presStyleIdx="5" presStyleCnt="6">
        <dgm:presLayoutVars>
          <dgm:bulletEnabled val="1"/>
        </dgm:presLayoutVars>
      </dgm:prSet>
      <dgm:spPr/>
    </dgm:pt>
    <dgm:pt modelId="{3EA74F02-62C5-41BD-B305-60550964A62F}" type="pres">
      <dgm:prSet presAssocID="{1414942D-2AE3-4282-B424-E53D0C1D638E}" presName="accent_6" presStyleCnt="0"/>
      <dgm:spPr/>
    </dgm:pt>
    <dgm:pt modelId="{C335B77C-E5FC-4B8E-A65F-0C2D8FFA80C7}" type="pres">
      <dgm:prSet presAssocID="{1414942D-2AE3-4282-B424-E53D0C1D638E}" presName="accentRepeatNode" presStyleLbl="solidFgAcc1" presStyleIdx="5" presStyleCnt="6"/>
      <dgm:spPr/>
    </dgm:pt>
  </dgm:ptLst>
  <dgm:cxnLst>
    <dgm:cxn modelId="{7DDF4920-67AB-4385-8D55-C52453E0C69B}" type="presOf" srcId="{809B3556-32B5-436B-B5B6-7F7064555F64}" destId="{AF46EA0D-92C1-41BE-AD7F-8ACFF06F602A}" srcOrd="0" destOrd="0" presId="urn:microsoft.com/office/officeart/2008/layout/VerticalCurvedList"/>
    <dgm:cxn modelId="{37915B2A-AD8A-41F7-9E17-C4CF9AC082F7}" srcId="{14B90961-247D-4E45-9203-682C6769E4D4}" destId="{A26FC7F4-9F39-423C-B460-1C050A432E04}" srcOrd="2" destOrd="0" parTransId="{32721EC2-EF19-4220-B308-299E0D3CDBBB}" sibTransId="{7F703F42-2D5B-4FBB-96D2-707841CC42B3}"/>
    <dgm:cxn modelId="{00AE196B-1A1F-42D2-B65C-20A275FF743B}" type="presOf" srcId="{81936D39-40C6-4601-9AB3-FCFBCC3A17AA}" destId="{7331C437-7755-45E0-8DA8-75CACB2BAF16}" srcOrd="0" destOrd="0" presId="urn:microsoft.com/office/officeart/2008/layout/VerticalCurvedList"/>
    <dgm:cxn modelId="{5620AD6D-BDCB-4422-92B2-571F0511AC9F}" srcId="{14B90961-247D-4E45-9203-682C6769E4D4}" destId="{809B3556-32B5-436B-B5B6-7F7064555F64}" srcOrd="4" destOrd="0" parTransId="{0586B7A4-0187-4E8E-9164-BD3D18165719}" sibTransId="{81439E45-85E7-493D-987D-F9285AEDD3A7}"/>
    <dgm:cxn modelId="{9A034751-C780-4393-8F9B-179AF063200D}" type="presOf" srcId="{1414942D-2AE3-4282-B424-E53D0C1D638E}" destId="{3EA5A870-BCF4-4D0E-B15F-AEE9212EE21E}" srcOrd="0" destOrd="0" presId="urn:microsoft.com/office/officeart/2008/layout/VerticalCurvedList"/>
    <dgm:cxn modelId="{9BA44B56-B9BF-4570-B683-18BD55D7F9D3}" type="presOf" srcId="{E5C90089-0B12-40B7-B17F-952CCD28DEB5}" destId="{A7D534DB-2E17-47BE-99A8-8332929F2323}" srcOrd="0" destOrd="0" presId="urn:microsoft.com/office/officeart/2008/layout/VerticalCurvedList"/>
    <dgm:cxn modelId="{3B01F658-CC08-4580-9BF3-6EE4058C09B7}" srcId="{14B90961-247D-4E45-9203-682C6769E4D4}" destId="{C43484F9-7D1B-4F7C-80B2-011B4E31F1FD}" srcOrd="1" destOrd="0" parTransId="{6B944578-575B-4BD4-9F7E-4D67004C62B7}" sibTransId="{42EC0638-79C5-4C12-8AF0-D8256E6AA080}"/>
    <dgm:cxn modelId="{A7D22B7B-DB8C-4DED-B4A6-AF70761712D4}" srcId="{14B90961-247D-4E45-9203-682C6769E4D4}" destId="{1414942D-2AE3-4282-B424-E53D0C1D638E}" srcOrd="5" destOrd="0" parTransId="{A3513EBA-B4FD-445D-9EA8-F4F0F89BF9F6}" sibTransId="{3CF4FCD6-A1B6-4808-912E-6CA2C4C2E907}"/>
    <dgm:cxn modelId="{B230DFAF-2349-42AC-A250-D14220AF42A2}" srcId="{14B90961-247D-4E45-9203-682C6769E4D4}" destId="{E3105BBB-6A35-4646-917F-83B86AB986A5}" srcOrd="0" destOrd="0" parTransId="{17420029-F42D-4EC4-8203-B3308A42B68B}" sibTransId="{81936D39-40C6-4601-9AB3-FCFBCC3A17AA}"/>
    <dgm:cxn modelId="{299886B6-5480-4717-8BBC-B2AAD3491015}" type="presOf" srcId="{A26FC7F4-9F39-423C-B460-1C050A432E04}" destId="{BFC89C32-0E8E-46B7-85F1-BE706E5A94F2}" srcOrd="0" destOrd="0" presId="urn:microsoft.com/office/officeart/2008/layout/VerticalCurvedList"/>
    <dgm:cxn modelId="{D4C88FCB-F479-4502-97CF-01CB661E1FE2}" srcId="{14B90961-247D-4E45-9203-682C6769E4D4}" destId="{E5C90089-0B12-40B7-B17F-952CCD28DEB5}" srcOrd="3" destOrd="0" parTransId="{8E2519DE-BAD8-4FF5-B18E-32AB344F4F08}" sibTransId="{2445B76B-B550-4CA6-80E9-15EF2E647108}"/>
    <dgm:cxn modelId="{77E3F3D7-3110-4D82-903E-6458652503E7}" type="presOf" srcId="{E3105BBB-6A35-4646-917F-83B86AB986A5}" destId="{D25B9619-61BA-43D0-8AAC-12168F72C731}" srcOrd="0" destOrd="0" presId="urn:microsoft.com/office/officeart/2008/layout/VerticalCurvedList"/>
    <dgm:cxn modelId="{97FC7EDE-40A8-4039-88B5-6C3C9521A160}" type="presOf" srcId="{C43484F9-7D1B-4F7C-80B2-011B4E31F1FD}" destId="{9BB64383-4F83-4B9D-A5B8-AC0CAAB3B7A7}" srcOrd="0" destOrd="0" presId="urn:microsoft.com/office/officeart/2008/layout/VerticalCurvedList"/>
    <dgm:cxn modelId="{02042AF0-587F-4AD0-AFD5-295E72128CD6}" type="presOf" srcId="{14B90961-247D-4E45-9203-682C6769E4D4}" destId="{DD98358C-5678-4BBB-9FD2-18AF56DA8A18}" srcOrd="0" destOrd="0" presId="urn:microsoft.com/office/officeart/2008/layout/VerticalCurvedList"/>
    <dgm:cxn modelId="{D3288536-9363-4AD5-B0CF-5FC428268E22}" type="presParOf" srcId="{DD98358C-5678-4BBB-9FD2-18AF56DA8A18}" destId="{80FCF500-3982-424F-9EB1-FC3FBE448187}" srcOrd="0" destOrd="0" presId="urn:microsoft.com/office/officeart/2008/layout/VerticalCurvedList"/>
    <dgm:cxn modelId="{8319B557-4F6B-4485-8962-D51CEB485352}" type="presParOf" srcId="{80FCF500-3982-424F-9EB1-FC3FBE448187}" destId="{DDCF6B3F-AB1B-4D31-A7CC-6105246800F3}" srcOrd="0" destOrd="0" presId="urn:microsoft.com/office/officeart/2008/layout/VerticalCurvedList"/>
    <dgm:cxn modelId="{9F42FA8B-159E-490E-92B6-68DA73454140}" type="presParOf" srcId="{DDCF6B3F-AB1B-4D31-A7CC-6105246800F3}" destId="{94D9C5BF-15A5-4251-A7A2-8C6D33272D06}" srcOrd="0" destOrd="0" presId="urn:microsoft.com/office/officeart/2008/layout/VerticalCurvedList"/>
    <dgm:cxn modelId="{E95F453D-144E-4511-9BB1-DE206E47CCB8}" type="presParOf" srcId="{DDCF6B3F-AB1B-4D31-A7CC-6105246800F3}" destId="{7331C437-7755-45E0-8DA8-75CACB2BAF16}" srcOrd="1" destOrd="0" presId="urn:microsoft.com/office/officeart/2008/layout/VerticalCurvedList"/>
    <dgm:cxn modelId="{229BB020-DB7B-4F75-98BA-608EA9912EEA}" type="presParOf" srcId="{DDCF6B3F-AB1B-4D31-A7CC-6105246800F3}" destId="{6B4CF688-F71B-4D6D-A0C2-B0F7BAADB7E2}" srcOrd="2" destOrd="0" presId="urn:microsoft.com/office/officeart/2008/layout/VerticalCurvedList"/>
    <dgm:cxn modelId="{F01B2408-2CE8-4906-B004-86DD86C60E14}" type="presParOf" srcId="{DDCF6B3F-AB1B-4D31-A7CC-6105246800F3}" destId="{CD82B649-A8B8-43B7-A53E-9D77EF9DA5E8}" srcOrd="3" destOrd="0" presId="urn:microsoft.com/office/officeart/2008/layout/VerticalCurvedList"/>
    <dgm:cxn modelId="{DE2D7420-425A-4FAB-9F6B-723AAB2DC566}" type="presParOf" srcId="{80FCF500-3982-424F-9EB1-FC3FBE448187}" destId="{D25B9619-61BA-43D0-8AAC-12168F72C731}" srcOrd="1" destOrd="0" presId="urn:microsoft.com/office/officeart/2008/layout/VerticalCurvedList"/>
    <dgm:cxn modelId="{C8CCEF57-A03C-4178-942A-9824BCF06DCF}" type="presParOf" srcId="{80FCF500-3982-424F-9EB1-FC3FBE448187}" destId="{26C40496-EFBD-4F8C-BC65-3E96344B2EA9}" srcOrd="2" destOrd="0" presId="urn:microsoft.com/office/officeart/2008/layout/VerticalCurvedList"/>
    <dgm:cxn modelId="{BEBCD601-DB56-4081-85B6-7A3535690565}" type="presParOf" srcId="{26C40496-EFBD-4F8C-BC65-3E96344B2EA9}" destId="{67FC386C-3A7F-40B0-A218-00A2CAC3FD2C}" srcOrd="0" destOrd="0" presId="urn:microsoft.com/office/officeart/2008/layout/VerticalCurvedList"/>
    <dgm:cxn modelId="{93387FAC-8161-4EE9-AD2E-D93FDC62486F}" type="presParOf" srcId="{80FCF500-3982-424F-9EB1-FC3FBE448187}" destId="{9BB64383-4F83-4B9D-A5B8-AC0CAAB3B7A7}" srcOrd="3" destOrd="0" presId="urn:microsoft.com/office/officeart/2008/layout/VerticalCurvedList"/>
    <dgm:cxn modelId="{EF0D9F2F-E467-4E96-B7FA-7B6B294273E4}" type="presParOf" srcId="{80FCF500-3982-424F-9EB1-FC3FBE448187}" destId="{387A89AF-DDE0-4763-9396-D1834DAE7FF0}" srcOrd="4" destOrd="0" presId="urn:microsoft.com/office/officeart/2008/layout/VerticalCurvedList"/>
    <dgm:cxn modelId="{CDBA58DD-9719-4AA9-9639-2C7898E7EB60}" type="presParOf" srcId="{387A89AF-DDE0-4763-9396-D1834DAE7FF0}" destId="{F28FB460-F2DA-43C9-A0B5-6924319B37BC}" srcOrd="0" destOrd="0" presId="urn:microsoft.com/office/officeart/2008/layout/VerticalCurvedList"/>
    <dgm:cxn modelId="{8ADBDDAB-79A7-490C-875A-4649E94F02B6}" type="presParOf" srcId="{80FCF500-3982-424F-9EB1-FC3FBE448187}" destId="{BFC89C32-0E8E-46B7-85F1-BE706E5A94F2}" srcOrd="5" destOrd="0" presId="urn:microsoft.com/office/officeart/2008/layout/VerticalCurvedList"/>
    <dgm:cxn modelId="{C6BBFB89-B3BA-4AAB-B184-AC546AC44B4C}" type="presParOf" srcId="{80FCF500-3982-424F-9EB1-FC3FBE448187}" destId="{842BD270-9CFD-47AE-B2EE-C4C5A43FE458}" srcOrd="6" destOrd="0" presId="urn:microsoft.com/office/officeart/2008/layout/VerticalCurvedList"/>
    <dgm:cxn modelId="{3EA98D39-0B33-42DD-8814-E775880BB0B3}" type="presParOf" srcId="{842BD270-9CFD-47AE-B2EE-C4C5A43FE458}" destId="{69033FA5-A005-4532-8795-34C6CDAC86D2}" srcOrd="0" destOrd="0" presId="urn:microsoft.com/office/officeart/2008/layout/VerticalCurvedList"/>
    <dgm:cxn modelId="{895B0F90-61DF-486C-B693-4788ABE4D619}" type="presParOf" srcId="{80FCF500-3982-424F-9EB1-FC3FBE448187}" destId="{A7D534DB-2E17-47BE-99A8-8332929F2323}" srcOrd="7" destOrd="0" presId="urn:microsoft.com/office/officeart/2008/layout/VerticalCurvedList"/>
    <dgm:cxn modelId="{13037061-BE5F-41D4-A480-03DFFF7A8DF0}" type="presParOf" srcId="{80FCF500-3982-424F-9EB1-FC3FBE448187}" destId="{16AB36E5-21F6-4A9C-94F9-DDF5994641C8}" srcOrd="8" destOrd="0" presId="urn:microsoft.com/office/officeart/2008/layout/VerticalCurvedList"/>
    <dgm:cxn modelId="{4EB08F12-718C-4477-A78B-467DE958931C}" type="presParOf" srcId="{16AB36E5-21F6-4A9C-94F9-DDF5994641C8}" destId="{2B37DCC7-5BA9-449E-87AB-5A8949065E13}" srcOrd="0" destOrd="0" presId="urn:microsoft.com/office/officeart/2008/layout/VerticalCurvedList"/>
    <dgm:cxn modelId="{2E9F2356-EC85-4D5B-ABBF-B1F5A39DC055}" type="presParOf" srcId="{80FCF500-3982-424F-9EB1-FC3FBE448187}" destId="{AF46EA0D-92C1-41BE-AD7F-8ACFF06F602A}" srcOrd="9" destOrd="0" presId="urn:microsoft.com/office/officeart/2008/layout/VerticalCurvedList"/>
    <dgm:cxn modelId="{9D64A375-936A-493E-942F-A1F1CD14B4E6}" type="presParOf" srcId="{80FCF500-3982-424F-9EB1-FC3FBE448187}" destId="{3F934FA6-27A4-4150-96F2-01DD80CA7589}" srcOrd="10" destOrd="0" presId="urn:microsoft.com/office/officeart/2008/layout/VerticalCurvedList"/>
    <dgm:cxn modelId="{2C081E26-609E-43D9-BBEB-146535AB6DA3}" type="presParOf" srcId="{3F934FA6-27A4-4150-96F2-01DD80CA7589}" destId="{CD4E28B6-9F09-4FBA-BD6A-6FF790E329C6}" srcOrd="0" destOrd="0" presId="urn:microsoft.com/office/officeart/2008/layout/VerticalCurvedList"/>
    <dgm:cxn modelId="{E70C966A-CEF9-4E3E-BAC8-B7DE296D2D05}" type="presParOf" srcId="{80FCF500-3982-424F-9EB1-FC3FBE448187}" destId="{3EA5A870-BCF4-4D0E-B15F-AEE9212EE21E}" srcOrd="11" destOrd="0" presId="urn:microsoft.com/office/officeart/2008/layout/VerticalCurvedList"/>
    <dgm:cxn modelId="{F917D238-A20D-4A3F-9981-7BC8DA5CA065}" type="presParOf" srcId="{80FCF500-3982-424F-9EB1-FC3FBE448187}" destId="{3EA74F02-62C5-41BD-B305-60550964A62F}" srcOrd="12" destOrd="0" presId="urn:microsoft.com/office/officeart/2008/layout/VerticalCurvedList"/>
    <dgm:cxn modelId="{0A126DB9-373A-4C8A-BC95-A356F73ADC9A}" type="presParOf" srcId="{3EA74F02-62C5-41BD-B305-60550964A62F}" destId="{C335B77C-E5FC-4B8E-A65F-0C2D8FFA80C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1149ED-08E2-4D0F-8D10-1842E349DEA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AC1B5C3-F160-454F-B6F2-9BD509FE1B51}">
      <dgm:prSet custT="1"/>
      <dgm:spPr/>
      <dgm:t>
        <a:bodyPr/>
        <a:lstStyle/>
        <a:p>
          <a:pPr rtl="0"/>
          <a:r>
            <a:rPr lang="en-US" sz="3000" dirty="0"/>
            <a:t>All children in residential facilities have a clear legal entitlement to attend the local public school where the residential placement is located unless there is a court order specifying a school placement. </a:t>
          </a:r>
          <a:r>
            <a:rPr lang="en-US" sz="3200" b="1" i="0" dirty="0">
              <a:solidFill>
                <a:srgbClr val="000000"/>
              </a:solidFill>
              <a:effectLst/>
              <a:highlight>
                <a:srgbClr val="FFFF00"/>
              </a:highlight>
              <a:latin typeface="Muli"/>
            </a:rPr>
            <a:t>24 P.S. § 13-1306</a:t>
          </a:r>
          <a:endParaRPr lang="en-US" sz="3000" dirty="0">
            <a:highlight>
              <a:srgbClr val="FFFF00"/>
            </a:highlight>
          </a:endParaRPr>
        </a:p>
      </dgm:t>
    </dgm:pt>
    <dgm:pt modelId="{4B25C19D-12A9-4263-AF2E-D1A523BC9338}" type="parTrans" cxnId="{DFEA369F-BB71-45DB-B9B3-65B5E59F0C52}">
      <dgm:prSet/>
      <dgm:spPr/>
      <dgm:t>
        <a:bodyPr/>
        <a:lstStyle/>
        <a:p>
          <a:endParaRPr lang="en-US"/>
        </a:p>
      </dgm:t>
    </dgm:pt>
    <dgm:pt modelId="{8B79944F-05F4-49B5-A912-9F74C8B63607}" type="sibTrans" cxnId="{DFEA369F-BB71-45DB-B9B3-65B5E59F0C52}">
      <dgm:prSet/>
      <dgm:spPr/>
      <dgm:t>
        <a:bodyPr/>
        <a:lstStyle/>
        <a:p>
          <a:endParaRPr lang="en-US"/>
        </a:p>
      </dgm:t>
    </dgm:pt>
    <dgm:pt modelId="{F600EF9F-C4D7-47D3-AD37-676AE7C4D803}">
      <dgm:prSet custT="1"/>
      <dgm:spPr/>
      <dgm:t>
        <a:bodyPr/>
        <a:lstStyle/>
        <a:p>
          <a:pPr rtl="0"/>
          <a:r>
            <a:rPr lang="en-US" sz="2400" dirty="0"/>
            <a:t>Decision regarding where a child attends school must be made on an </a:t>
          </a:r>
          <a:r>
            <a:rPr lang="en-US" sz="2400" dirty="0">
              <a:solidFill>
                <a:schemeClr val="accent2"/>
              </a:solidFill>
            </a:rPr>
            <a:t>individual</a:t>
          </a:r>
          <a:r>
            <a:rPr lang="en-US" sz="2400" dirty="0"/>
            <a:t> basis.</a:t>
          </a:r>
        </a:p>
      </dgm:t>
    </dgm:pt>
    <dgm:pt modelId="{5619D31B-5FAD-4E9A-8A31-501DE52C5AE3}" type="parTrans" cxnId="{2BC20FC8-1CB4-4D28-889C-6D84E98B7F49}">
      <dgm:prSet/>
      <dgm:spPr/>
      <dgm:t>
        <a:bodyPr/>
        <a:lstStyle/>
        <a:p>
          <a:endParaRPr lang="en-US"/>
        </a:p>
      </dgm:t>
    </dgm:pt>
    <dgm:pt modelId="{805C1D1F-D4C1-4EBF-969B-68167C3003A7}" type="sibTrans" cxnId="{2BC20FC8-1CB4-4D28-889C-6D84E98B7F49}">
      <dgm:prSet/>
      <dgm:spPr/>
      <dgm:t>
        <a:bodyPr/>
        <a:lstStyle/>
        <a:p>
          <a:endParaRPr lang="en-US"/>
        </a:p>
      </dgm:t>
    </dgm:pt>
    <dgm:pt modelId="{CCC47242-1699-462B-A432-AAE621414026}">
      <dgm:prSet custT="1"/>
      <dgm:spPr/>
      <dgm:t>
        <a:bodyPr/>
        <a:lstStyle/>
        <a:p>
          <a:pPr rtl="0"/>
          <a:r>
            <a:rPr lang="en-US" sz="2400"/>
            <a:t>Cannot be made by the referring public agency.</a:t>
          </a:r>
        </a:p>
      </dgm:t>
    </dgm:pt>
    <dgm:pt modelId="{A53364B5-13F0-4A75-9245-C7A07B445A81}" type="parTrans" cxnId="{93C200F2-16E0-400C-96A8-B9596D735625}">
      <dgm:prSet/>
      <dgm:spPr/>
      <dgm:t>
        <a:bodyPr/>
        <a:lstStyle/>
        <a:p>
          <a:endParaRPr lang="en-US"/>
        </a:p>
      </dgm:t>
    </dgm:pt>
    <dgm:pt modelId="{A66F3F9E-7A74-4C8F-9C00-862F7E628EA2}" type="sibTrans" cxnId="{93C200F2-16E0-400C-96A8-B9596D735625}">
      <dgm:prSet/>
      <dgm:spPr/>
      <dgm:t>
        <a:bodyPr/>
        <a:lstStyle/>
        <a:p>
          <a:endParaRPr lang="en-US"/>
        </a:p>
      </dgm:t>
    </dgm:pt>
    <dgm:pt modelId="{E1CF6B82-DB52-408B-90DA-27B30B665EB2}">
      <dgm:prSet custT="1"/>
      <dgm:spPr/>
      <dgm:t>
        <a:bodyPr/>
        <a:lstStyle/>
        <a:p>
          <a:pPr rtl="0"/>
          <a:r>
            <a:rPr lang="en-US" sz="2400" dirty="0"/>
            <a:t>Cannot be made in the private provider’s interest in having the child attend the provider’s on-site educational program. </a:t>
          </a:r>
        </a:p>
      </dgm:t>
    </dgm:pt>
    <dgm:pt modelId="{17F66DA4-75CB-432C-BB41-E529E90A24F3}" type="parTrans" cxnId="{673BBCB9-AA38-4EBF-9380-A3EA1E750C5C}">
      <dgm:prSet/>
      <dgm:spPr/>
      <dgm:t>
        <a:bodyPr/>
        <a:lstStyle/>
        <a:p>
          <a:endParaRPr lang="en-US"/>
        </a:p>
      </dgm:t>
    </dgm:pt>
    <dgm:pt modelId="{F57C9101-64F9-44D9-BB1B-1AA597BE9E5D}" type="sibTrans" cxnId="{673BBCB9-AA38-4EBF-9380-A3EA1E750C5C}">
      <dgm:prSet/>
      <dgm:spPr/>
      <dgm:t>
        <a:bodyPr/>
        <a:lstStyle/>
        <a:p>
          <a:endParaRPr lang="en-US"/>
        </a:p>
      </dgm:t>
    </dgm:pt>
    <dgm:pt modelId="{2D48A2E6-F7E9-4552-90A1-0617E4EEB651}">
      <dgm:prSet custT="1"/>
      <dgm:spPr/>
      <dgm:t>
        <a:bodyPr/>
        <a:lstStyle/>
        <a:p>
          <a:pPr rtl="0"/>
          <a:r>
            <a:rPr lang="en-US" sz="2400" dirty="0"/>
            <a:t>Bundling is expressly prohibited. </a:t>
          </a:r>
        </a:p>
      </dgm:t>
    </dgm:pt>
    <dgm:pt modelId="{BCE024F9-5FEA-4252-8299-E8D8EB67D46D}" type="parTrans" cxnId="{77963CF5-80B2-4F80-8534-165F1F5E7EA0}">
      <dgm:prSet/>
      <dgm:spPr/>
    </dgm:pt>
    <dgm:pt modelId="{6AC3BB79-2653-473E-9E0A-C350830474BE}" type="sibTrans" cxnId="{77963CF5-80B2-4F80-8534-165F1F5E7EA0}">
      <dgm:prSet/>
      <dgm:spPr/>
    </dgm:pt>
    <dgm:pt modelId="{919723AB-F136-4B45-83D0-30589337EC32}" type="pres">
      <dgm:prSet presAssocID="{4A1149ED-08E2-4D0F-8D10-1842E349DEAB}" presName="linear" presStyleCnt="0">
        <dgm:presLayoutVars>
          <dgm:animLvl val="lvl"/>
          <dgm:resizeHandles val="exact"/>
        </dgm:presLayoutVars>
      </dgm:prSet>
      <dgm:spPr/>
    </dgm:pt>
    <dgm:pt modelId="{8C20AFB7-50DD-4778-87F3-16506115A316}" type="pres">
      <dgm:prSet presAssocID="{7AC1B5C3-F160-454F-B6F2-9BD509FE1B51}" presName="parentText" presStyleLbl="node1" presStyleIdx="0" presStyleCnt="1">
        <dgm:presLayoutVars>
          <dgm:chMax val="0"/>
          <dgm:bulletEnabled val="1"/>
        </dgm:presLayoutVars>
      </dgm:prSet>
      <dgm:spPr/>
    </dgm:pt>
    <dgm:pt modelId="{6011E0CE-15CB-4611-92E0-DD9535577E92}" type="pres">
      <dgm:prSet presAssocID="{7AC1B5C3-F160-454F-B6F2-9BD509FE1B51}" presName="childText" presStyleLbl="revTx" presStyleIdx="0" presStyleCnt="1">
        <dgm:presLayoutVars>
          <dgm:bulletEnabled val="1"/>
        </dgm:presLayoutVars>
      </dgm:prSet>
      <dgm:spPr/>
    </dgm:pt>
  </dgm:ptLst>
  <dgm:cxnLst>
    <dgm:cxn modelId="{C3C7C206-8856-4FA6-83A8-2BD208286523}" type="presOf" srcId="{4A1149ED-08E2-4D0F-8D10-1842E349DEAB}" destId="{919723AB-F136-4B45-83D0-30589337EC32}" srcOrd="0" destOrd="0" presId="urn:microsoft.com/office/officeart/2005/8/layout/vList2"/>
    <dgm:cxn modelId="{73F28F43-FFD1-4A0F-8A68-EB0809620D6A}" type="presOf" srcId="{E1CF6B82-DB52-408B-90DA-27B30B665EB2}" destId="{6011E0CE-15CB-4611-92E0-DD9535577E92}" srcOrd="0" destOrd="2" presId="urn:microsoft.com/office/officeart/2005/8/layout/vList2"/>
    <dgm:cxn modelId="{C09C9286-7F41-452F-95F9-68B6B64B7E32}" type="presOf" srcId="{CCC47242-1699-462B-A432-AAE621414026}" destId="{6011E0CE-15CB-4611-92E0-DD9535577E92}" srcOrd="0" destOrd="1" presId="urn:microsoft.com/office/officeart/2005/8/layout/vList2"/>
    <dgm:cxn modelId="{DFEA369F-BB71-45DB-B9B3-65B5E59F0C52}" srcId="{4A1149ED-08E2-4D0F-8D10-1842E349DEAB}" destId="{7AC1B5C3-F160-454F-B6F2-9BD509FE1B51}" srcOrd="0" destOrd="0" parTransId="{4B25C19D-12A9-4263-AF2E-D1A523BC9338}" sibTransId="{8B79944F-05F4-49B5-A912-9F74C8B63607}"/>
    <dgm:cxn modelId="{673BBCB9-AA38-4EBF-9380-A3EA1E750C5C}" srcId="{7AC1B5C3-F160-454F-B6F2-9BD509FE1B51}" destId="{E1CF6B82-DB52-408B-90DA-27B30B665EB2}" srcOrd="2" destOrd="0" parTransId="{17F66DA4-75CB-432C-BB41-E529E90A24F3}" sibTransId="{F57C9101-64F9-44D9-BB1B-1AA597BE9E5D}"/>
    <dgm:cxn modelId="{2BC20FC8-1CB4-4D28-889C-6D84E98B7F49}" srcId="{7AC1B5C3-F160-454F-B6F2-9BD509FE1B51}" destId="{F600EF9F-C4D7-47D3-AD37-676AE7C4D803}" srcOrd="0" destOrd="0" parTransId="{5619D31B-5FAD-4E9A-8A31-501DE52C5AE3}" sibTransId="{805C1D1F-D4C1-4EBF-969B-68167C3003A7}"/>
    <dgm:cxn modelId="{126DBDCA-C916-45AB-8ED5-A74099165FFE}" type="presOf" srcId="{7AC1B5C3-F160-454F-B6F2-9BD509FE1B51}" destId="{8C20AFB7-50DD-4778-87F3-16506115A316}" srcOrd="0" destOrd="0" presId="urn:microsoft.com/office/officeart/2005/8/layout/vList2"/>
    <dgm:cxn modelId="{6D765DE4-8F17-44A3-BC6A-D24C582B3465}" type="presOf" srcId="{F600EF9F-C4D7-47D3-AD37-676AE7C4D803}" destId="{6011E0CE-15CB-4611-92E0-DD9535577E92}" srcOrd="0" destOrd="0" presId="urn:microsoft.com/office/officeart/2005/8/layout/vList2"/>
    <dgm:cxn modelId="{93C200F2-16E0-400C-96A8-B9596D735625}" srcId="{7AC1B5C3-F160-454F-B6F2-9BD509FE1B51}" destId="{CCC47242-1699-462B-A432-AAE621414026}" srcOrd="1" destOrd="0" parTransId="{A53364B5-13F0-4A75-9245-C7A07B445A81}" sibTransId="{A66F3F9E-7A74-4C8F-9C00-862F7E628EA2}"/>
    <dgm:cxn modelId="{77963CF5-80B2-4F80-8534-165F1F5E7EA0}" srcId="{E1CF6B82-DB52-408B-90DA-27B30B665EB2}" destId="{2D48A2E6-F7E9-4552-90A1-0617E4EEB651}" srcOrd="0" destOrd="0" parTransId="{BCE024F9-5FEA-4252-8299-E8D8EB67D46D}" sibTransId="{6AC3BB79-2653-473E-9E0A-C350830474BE}"/>
    <dgm:cxn modelId="{1229F0F8-4B9B-4721-87DD-1167A68FCE73}" type="presOf" srcId="{2D48A2E6-F7E9-4552-90A1-0617E4EEB651}" destId="{6011E0CE-15CB-4611-92E0-DD9535577E92}" srcOrd="0" destOrd="3" presId="urn:microsoft.com/office/officeart/2005/8/layout/vList2"/>
    <dgm:cxn modelId="{39FBA642-A121-48B6-8BDB-3CC1124DF2CB}" type="presParOf" srcId="{919723AB-F136-4B45-83D0-30589337EC32}" destId="{8C20AFB7-50DD-4778-87F3-16506115A316}" srcOrd="0" destOrd="0" presId="urn:microsoft.com/office/officeart/2005/8/layout/vList2"/>
    <dgm:cxn modelId="{C5037CE3-D6BF-4619-87B1-897D5F8ACF03}" type="presParOf" srcId="{919723AB-F136-4B45-83D0-30589337EC32}" destId="{6011E0CE-15CB-4611-92E0-DD9535577E9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ECAD6C-6CF2-480F-8AB9-26ABC0815B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EEA3E9-B391-4BAA-B65A-65EF58C370C1}">
      <dgm:prSet phldrT="[Text]" phldr="0" custT="1"/>
      <dgm:spPr/>
      <dgm:t>
        <a:bodyPr/>
        <a:lstStyle/>
        <a:p>
          <a:r>
            <a:rPr lang="en-US" sz="1400" b="1" dirty="0"/>
            <a:t>Parent, Guardian, or EDM not invited to participate or key parties not notified of the change in placement</a:t>
          </a:r>
        </a:p>
      </dgm:t>
    </dgm:pt>
    <dgm:pt modelId="{4C8C999B-5BA5-4E29-8973-48A9AF5C7EFC}" type="parTrans" cxnId="{5E788071-16EF-4FBB-9F1D-59E0C9542FF3}">
      <dgm:prSet/>
      <dgm:spPr/>
      <dgm:t>
        <a:bodyPr/>
        <a:lstStyle/>
        <a:p>
          <a:endParaRPr lang="en-US"/>
        </a:p>
      </dgm:t>
    </dgm:pt>
    <dgm:pt modelId="{EE87793C-EFAD-4C52-A076-EEF0B36D4C2D}" type="sibTrans" cxnId="{5E788071-16EF-4FBB-9F1D-59E0C9542FF3}">
      <dgm:prSet/>
      <dgm:spPr/>
      <dgm:t>
        <a:bodyPr/>
        <a:lstStyle/>
        <a:p>
          <a:endParaRPr lang="en-US"/>
        </a:p>
      </dgm:t>
    </dgm:pt>
    <dgm:pt modelId="{E41AA185-7462-4BF9-AAC7-8158FE647691}">
      <dgm:prSet phldrT="[Text]" phldr="0" custT="1"/>
      <dgm:spPr/>
      <dgm:t>
        <a:bodyPr/>
        <a:lstStyle/>
        <a:p>
          <a:r>
            <a:rPr lang="en-US" sz="1400" b="1" dirty="0"/>
            <a:t>Delay in convening a BID conference timely (within 3 days of the change) </a:t>
          </a:r>
        </a:p>
      </dgm:t>
    </dgm:pt>
    <dgm:pt modelId="{7C7DB1BF-DBD2-4D41-B178-2A9DDEBCE890}" type="parTrans" cxnId="{9626748D-6D75-4355-A42A-20367E99BC24}">
      <dgm:prSet/>
      <dgm:spPr/>
      <dgm:t>
        <a:bodyPr/>
        <a:lstStyle/>
        <a:p>
          <a:endParaRPr lang="en-US"/>
        </a:p>
      </dgm:t>
    </dgm:pt>
    <dgm:pt modelId="{03ACB03D-22DF-4083-99FF-454E92A19145}" type="sibTrans" cxnId="{9626748D-6D75-4355-A42A-20367E99BC24}">
      <dgm:prSet/>
      <dgm:spPr/>
      <dgm:t>
        <a:bodyPr/>
        <a:lstStyle/>
        <a:p>
          <a:endParaRPr lang="en-US"/>
        </a:p>
      </dgm:t>
    </dgm:pt>
    <dgm:pt modelId="{2DFEE596-1FCB-4C27-9873-2FFD39C73B84}">
      <dgm:prSet phldrT="[Text]" phldr="0" custT="1"/>
      <dgm:spPr/>
      <dgm:t>
        <a:bodyPr/>
        <a:lstStyle/>
        <a:p>
          <a:r>
            <a:rPr lang="en-US" sz="1400" b="1" dirty="0"/>
            <a:t>Student is disenrolled before the BID occurs </a:t>
          </a:r>
        </a:p>
      </dgm:t>
    </dgm:pt>
    <dgm:pt modelId="{FD4FB043-E9D3-4013-AC6C-1FE87DFCB142}" type="parTrans" cxnId="{64EB74D5-9CB3-4995-A34F-09B51C050365}">
      <dgm:prSet/>
      <dgm:spPr/>
      <dgm:t>
        <a:bodyPr/>
        <a:lstStyle/>
        <a:p>
          <a:endParaRPr lang="en-US"/>
        </a:p>
      </dgm:t>
    </dgm:pt>
    <dgm:pt modelId="{2C2179FA-E448-4F3C-B53D-A3420763AC28}" type="sibTrans" cxnId="{64EB74D5-9CB3-4995-A34F-09B51C050365}">
      <dgm:prSet/>
      <dgm:spPr/>
      <dgm:t>
        <a:bodyPr/>
        <a:lstStyle/>
        <a:p>
          <a:endParaRPr lang="en-US"/>
        </a:p>
      </dgm:t>
    </dgm:pt>
    <dgm:pt modelId="{E63FFAE5-C887-4CBC-BD4E-EABBB1E2DEB6}">
      <dgm:prSet phldrT="[Text]" phldr="0" custT="1"/>
      <dgm:spPr/>
      <dgm:t>
        <a:bodyPr/>
        <a:lstStyle/>
        <a:p>
          <a:r>
            <a:rPr lang="en-US" sz="1400" b="1" dirty="0"/>
            <a:t>District claims to not “contract with” certain programs, providers, or transportation companies</a:t>
          </a:r>
        </a:p>
      </dgm:t>
    </dgm:pt>
    <dgm:pt modelId="{50E0B0D1-D654-4869-BE3A-F020696A1E80}" type="parTrans" cxnId="{A17ADC81-1261-42AE-B1DF-4B1F132B56DB}">
      <dgm:prSet/>
      <dgm:spPr/>
      <dgm:t>
        <a:bodyPr/>
        <a:lstStyle/>
        <a:p>
          <a:endParaRPr lang="en-US"/>
        </a:p>
      </dgm:t>
    </dgm:pt>
    <dgm:pt modelId="{A905ABA7-BF6E-4E70-9D17-8BECA7B92F8B}" type="sibTrans" cxnId="{A17ADC81-1261-42AE-B1DF-4B1F132B56DB}">
      <dgm:prSet/>
      <dgm:spPr/>
      <dgm:t>
        <a:bodyPr/>
        <a:lstStyle/>
        <a:p>
          <a:endParaRPr lang="en-US"/>
        </a:p>
      </dgm:t>
    </dgm:pt>
    <dgm:pt modelId="{385EE6B9-AB4C-4E19-89BC-E2CF8CE66A22}">
      <dgm:prSet phldrT="[Text]" phldr="0" custT="1"/>
      <dgm:spPr/>
      <dgm:t>
        <a:bodyPr/>
        <a:lstStyle/>
        <a:p>
          <a:r>
            <a:rPr lang="en-US" sz="1400" b="1" dirty="0"/>
            <a:t>BIDs via e-mail only</a:t>
          </a:r>
        </a:p>
      </dgm:t>
    </dgm:pt>
    <dgm:pt modelId="{04823B0A-1ECA-4E67-8D65-749663FDD373}" type="parTrans" cxnId="{87980C02-5FEA-4347-95AE-0CEB7893CBF0}">
      <dgm:prSet/>
      <dgm:spPr/>
      <dgm:t>
        <a:bodyPr/>
        <a:lstStyle/>
        <a:p>
          <a:endParaRPr lang="en-US"/>
        </a:p>
      </dgm:t>
    </dgm:pt>
    <dgm:pt modelId="{9BA2CED6-56D1-42FC-A8E2-601F24BB4FFC}" type="sibTrans" cxnId="{87980C02-5FEA-4347-95AE-0CEB7893CBF0}">
      <dgm:prSet/>
      <dgm:spPr/>
      <dgm:t>
        <a:bodyPr/>
        <a:lstStyle/>
        <a:p>
          <a:endParaRPr lang="en-US"/>
        </a:p>
      </dgm:t>
    </dgm:pt>
    <dgm:pt modelId="{05FC7EB7-4029-45D3-8559-6D54C320A26E}">
      <dgm:prSet phldrT="[Text]" phldr="0" custT="1"/>
      <dgm:spPr/>
      <dgm:t>
        <a:bodyPr/>
        <a:lstStyle/>
        <a:p>
          <a:r>
            <a:rPr lang="en-US" sz="1400" b="1" dirty="0"/>
            <a:t>Raising a grievance or seeking accountability with no/limited response</a:t>
          </a:r>
        </a:p>
      </dgm:t>
    </dgm:pt>
    <dgm:pt modelId="{BBE13A9B-AF97-4763-8BA1-020463514945}" type="parTrans" cxnId="{6C0BA1B0-F89B-4519-8863-BA52C7FC1F0A}">
      <dgm:prSet/>
      <dgm:spPr/>
      <dgm:t>
        <a:bodyPr/>
        <a:lstStyle/>
        <a:p>
          <a:endParaRPr lang="en-US"/>
        </a:p>
      </dgm:t>
    </dgm:pt>
    <dgm:pt modelId="{D780DFC7-E7D3-4D68-AB9F-F20C9DC59319}" type="sibTrans" cxnId="{6C0BA1B0-F89B-4519-8863-BA52C7FC1F0A}">
      <dgm:prSet/>
      <dgm:spPr/>
      <dgm:t>
        <a:bodyPr/>
        <a:lstStyle/>
        <a:p>
          <a:endParaRPr lang="en-US"/>
        </a:p>
      </dgm:t>
    </dgm:pt>
    <dgm:pt modelId="{4421E3FE-F86C-457D-B9F1-DE2125936492}">
      <dgm:prSet phldrT="[Text]" phldr="0" custT="1"/>
      <dgm:spPr/>
      <dgm:t>
        <a:bodyPr/>
        <a:lstStyle/>
        <a:p>
          <a:r>
            <a:rPr lang="en-US" sz="1400" b="1" dirty="0"/>
            <a:t>Too much emphasis on travel (costs) and convenience for receiving school district</a:t>
          </a:r>
        </a:p>
      </dgm:t>
    </dgm:pt>
    <dgm:pt modelId="{035AAD67-3D36-402D-B39A-1F7D66AD27DA}" type="parTrans" cxnId="{FE7CFB60-4A48-479C-A283-F9D823B6DC06}">
      <dgm:prSet/>
      <dgm:spPr/>
      <dgm:t>
        <a:bodyPr/>
        <a:lstStyle/>
        <a:p>
          <a:endParaRPr lang="en-US"/>
        </a:p>
      </dgm:t>
    </dgm:pt>
    <dgm:pt modelId="{F5EA357F-DE31-4059-B69A-0FDA4126F52B}" type="sibTrans" cxnId="{FE7CFB60-4A48-479C-A283-F9D823B6DC06}">
      <dgm:prSet/>
      <dgm:spPr/>
      <dgm:t>
        <a:bodyPr/>
        <a:lstStyle/>
        <a:p>
          <a:endParaRPr lang="en-US"/>
        </a:p>
      </dgm:t>
    </dgm:pt>
    <dgm:pt modelId="{A641A2AA-6CE5-447E-A616-EE00A81CA7B3}">
      <dgm:prSet phldrT="[Text]" phldr="0" custT="1"/>
      <dgm:spPr/>
      <dgm:t>
        <a:bodyPr/>
        <a:lstStyle/>
        <a:p>
          <a:r>
            <a:rPr lang="en-US" sz="1400" b="1" dirty="0"/>
            <a:t>A failure of the team to consider ALL relevant BID factors </a:t>
          </a:r>
        </a:p>
      </dgm:t>
    </dgm:pt>
    <dgm:pt modelId="{499CF0D5-C96D-4DB3-BDF4-7AE26509C024}" type="parTrans" cxnId="{8A5475AB-51B4-4B73-A6F9-E75AEF9CC766}">
      <dgm:prSet/>
      <dgm:spPr/>
      <dgm:t>
        <a:bodyPr/>
        <a:lstStyle/>
        <a:p>
          <a:endParaRPr lang="en-US"/>
        </a:p>
      </dgm:t>
    </dgm:pt>
    <dgm:pt modelId="{BE3B58B2-FDD4-4EDB-80F2-1FBCAC326D24}" type="sibTrans" cxnId="{8A5475AB-51B4-4B73-A6F9-E75AEF9CC766}">
      <dgm:prSet/>
      <dgm:spPr/>
      <dgm:t>
        <a:bodyPr/>
        <a:lstStyle/>
        <a:p>
          <a:endParaRPr lang="en-US"/>
        </a:p>
      </dgm:t>
    </dgm:pt>
    <dgm:pt modelId="{EAE420CC-1918-4B7F-87EE-6127C17B5ED1}">
      <dgm:prSet phldrT="[Text]" phldr="0" custT="1"/>
      <dgm:spPr/>
      <dgm:t>
        <a:bodyPr/>
        <a:lstStyle/>
        <a:p>
          <a:r>
            <a:rPr lang="en-US" sz="1400" b="1" dirty="0"/>
            <a:t>Uncertainty in who gets a “vote” and the weight it has</a:t>
          </a:r>
        </a:p>
      </dgm:t>
    </dgm:pt>
    <dgm:pt modelId="{56B20416-417E-4338-AA62-72F44721824F}" type="parTrans" cxnId="{EF675DE3-7691-4140-A446-BBAAC1F8F53C}">
      <dgm:prSet/>
      <dgm:spPr/>
      <dgm:t>
        <a:bodyPr/>
        <a:lstStyle/>
        <a:p>
          <a:endParaRPr lang="en-US"/>
        </a:p>
      </dgm:t>
    </dgm:pt>
    <dgm:pt modelId="{915402FA-0616-42DB-B6B6-FFB98FD01C94}" type="sibTrans" cxnId="{EF675DE3-7691-4140-A446-BBAAC1F8F53C}">
      <dgm:prSet/>
      <dgm:spPr/>
      <dgm:t>
        <a:bodyPr/>
        <a:lstStyle/>
        <a:p>
          <a:endParaRPr lang="en-US"/>
        </a:p>
      </dgm:t>
    </dgm:pt>
    <dgm:pt modelId="{FE8EA81C-3942-40E2-A7F6-AA81E64C5737}" type="pres">
      <dgm:prSet presAssocID="{AFECAD6C-6CF2-480F-8AB9-26ABC0815B98}" presName="linear" presStyleCnt="0">
        <dgm:presLayoutVars>
          <dgm:dir/>
          <dgm:animLvl val="lvl"/>
          <dgm:resizeHandles val="exact"/>
        </dgm:presLayoutVars>
      </dgm:prSet>
      <dgm:spPr/>
    </dgm:pt>
    <dgm:pt modelId="{4F9C6603-FBE4-4D89-A2E9-F35470CDE0CC}" type="pres">
      <dgm:prSet presAssocID="{92EEA3E9-B391-4BAA-B65A-65EF58C370C1}" presName="parentLin" presStyleCnt="0"/>
      <dgm:spPr/>
    </dgm:pt>
    <dgm:pt modelId="{BA401AB0-A2EB-48C7-B07C-850CBDCF564D}" type="pres">
      <dgm:prSet presAssocID="{92EEA3E9-B391-4BAA-B65A-65EF58C370C1}" presName="parentLeftMargin" presStyleLbl="node1" presStyleIdx="0" presStyleCnt="9"/>
      <dgm:spPr/>
    </dgm:pt>
    <dgm:pt modelId="{015BA6CB-203F-40E6-BA5D-F61E47E44C30}" type="pres">
      <dgm:prSet presAssocID="{92EEA3E9-B391-4BAA-B65A-65EF58C370C1}" presName="parentText" presStyleLbl="node1" presStyleIdx="0" presStyleCnt="9">
        <dgm:presLayoutVars>
          <dgm:chMax val="0"/>
          <dgm:bulletEnabled val="1"/>
        </dgm:presLayoutVars>
      </dgm:prSet>
      <dgm:spPr/>
    </dgm:pt>
    <dgm:pt modelId="{A1617B78-20EF-4B87-9C32-C57D5E29D37A}" type="pres">
      <dgm:prSet presAssocID="{92EEA3E9-B391-4BAA-B65A-65EF58C370C1}" presName="negativeSpace" presStyleCnt="0"/>
      <dgm:spPr/>
    </dgm:pt>
    <dgm:pt modelId="{AE93BC79-202B-44E2-A469-7D6922FD4044}" type="pres">
      <dgm:prSet presAssocID="{92EEA3E9-B391-4BAA-B65A-65EF58C370C1}" presName="childText" presStyleLbl="conFgAcc1" presStyleIdx="0" presStyleCnt="9">
        <dgm:presLayoutVars>
          <dgm:bulletEnabled val="1"/>
        </dgm:presLayoutVars>
      </dgm:prSet>
      <dgm:spPr/>
    </dgm:pt>
    <dgm:pt modelId="{D58E3D22-6862-4E92-A204-77CC7E93AFEE}" type="pres">
      <dgm:prSet presAssocID="{EE87793C-EFAD-4C52-A076-EEF0B36D4C2D}" presName="spaceBetweenRectangles" presStyleCnt="0"/>
      <dgm:spPr/>
    </dgm:pt>
    <dgm:pt modelId="{E9E59C84-D461-4508-8866-F0BB7FF0C505}" type="pres">
      <dgm:prSet presAssocID="{E41AA185-7462-4BF9-AAC7-8158FE647691}" presName="parentLin" presStyleCnt="0"/>
      <dgm:spPr/>
    </dgm:pt>
    <dgm:pt modelId="{2091C587-38C4-4A9A-8CBA-ABD47266FDCE}" type="pres">
      <dgm:prSet presAssocID="{E41AA185-7462-4BF9-AAC7-8158FE647691}" presName="parentLeftMargin" presStyleLbl="node1" presStyleIdx="0" presStyleCnt="9"/>
      <dgm:spPr/>
    </dgm:pt>
    <dgm:pt modelId="{1C8C20E5-2CEA-4529-95BD-724EEB4649A0}" type="pres">
      <dgm:prSet presAssocID="{E41AA185-7462-4BF9-AAC7-8158FE647691}" presName="parentText" presStyleLbl="node1" presStyleIdx="1" presStyleCnt="9">
        <dgm:presLayoutVars>
          <dgm:chMax val="0"/>
          <dgm:bulletEnabled val="1"/>
        </dgm:presLayoutVars>
      </dgm:prSet>
      <dgm:spPr/>
    </dgm:pt>
    <dgm:pt modelId="{251173FD-8E4B-49A5-83CB-A1B5E6C48D10}" type="pres">
      <dgm:prSet presAssocID="{E41AA185-7462-4BF9-AAC7-8158FE647691}" presName="negativeSpace" presStyleCnt="0"/>
      <dgm:spPr/>
    </dgm:pt>
    <dgm:pt modelId="{1A3A294C-196B-46EE-896D-79C926796191}" type="pres">
      <dgm:prSet presAssocID="{E41AA185-7462-4BF9-AAC7-8158FE647691}" presName="childText" presStyleLbl="conFgAcc1" presStyleIdx="1" presStyleCnt="9">
        <dgm:presLayoutVars>
          <dgm:bulletEnabled val="1"/>
        </dgm:presLayoutVars>
      </dgm:prSet>
      <dgm:spPr/>
    </dgm:pt>
    <dgm:pt modelId="{38519685-A3B9-4726-A6F2-B6C1104368EF}" type="pres">
      <dgm:prSet presAssocID="{03ACB03D-22DF-4083-99FF-454E92A19145}" presName="spaceBetweenRectangles" presStyleCnt="0"/>
      <dgm:spPr/>
    </dgm:pt>
    <dgm:pt modelId="{90849E41-9169-4906-AEBD-9A07FA0D4F4F}" type="pres">
      <dgm:prSet presAssocID="{2DFEE596-1FCB-4C27-9873-2FFD39C73B84}" presName="parentLin" presStyleCnt="0"/>
      <dgm:spPr/>
    </dgm:pt>
    <dgm:pt modelId="{FAE239B5-68A4-4C87-8DF8-A1AC6998DFAE}" type="pres">
      <dgm:prSet presAssocID="{2DFEE596-1FCB-4C27-9873-2FFD39C73B84}" presName="parentLeftMargin" presStyleLbl="node1" presStyleIdx="1" presStyleCnt="9"/>
      <dgm:spPr/>
    </dgm:pt>
    <dgm:pt modelId="{1D5AF053-FD37-435F-83E2-5779A5A6A51F}" type="pres">
      <dgm:prSet presAssocID="{2DFEE596-1FCB-4C27-9873-2FFD39C73B84}" presName="parentText" presStyleLbl="node1" presStyleIdx="2" presStyleCnt="9">
        <dgm:presLayoutVars>
          <dgm:chMax val="0"/>
          <dgm:bulletEnabled val="1"/>
        </dgm:presLayoutVars>
      </dgm:prSet>
      <dgm:spPr/>
    </dgm:pt>
    <dgm:pt modelId="{F3971C39-4FD4-448B-910B-2B062B0067A2}" type="pres">
      <dgm:prSet presAssocID="{2DFEE596-1FCB-4C27-9873-2FFD39C73B84}" presName="negativeSpace" presStyleCnt="0"/>
      <dgm:spPr/>
    </dgm:pt>
    <dgm:pt modelId="{A375B594-DA7A-46F3-9227-250756FDB3F4}" type="pres">
      <dgm:prSet presAssocID="{2DFEE596-1FCB-4C27-9873-2FFD39C73B84}" presName="childText" presStyleLbl="conFgAcc1" presStyleIdx="2" presStyleCnt="9" custLinFactNeighborX="517">
        <dgm:presLayoutVars>
          <dgm:bulletEnabled val="1"/>
        </dgm:presLayoutVars>
      </dgm:prSet>
      <dgm:spPr/>
    </dgm:pt>
    <dgm:pt modelId="{34816A16-DC86-4E27-A887-15E7BBE66CDF}" type="pres">
      <dgm:prSet presAssocID="{2C2179FA-E448-4F3C-B53D-A3420763AC28}" presName="spaceBetweenRectangles" presStyleCnt="0"/>
      <dgm:spPr/>
    </dgm:pt>
    <dgm:pt modelId="{3BE7E268-86A2-4E08-A986-BD15AAEFE7A4}" type="pres">
      <dgm:prSet presAssocID="{E63FFAE5-C887-4CBC-BD4E-EABBB1E2DEB6}" presName="parentLin" presStyleCnt="0"/>
      <dgm:spPr/>
    </dgm:pt>
    <dgm:pt modelId="{AA2D927F-1DD6-47CD-9064-616CDD046F24}" type="pres">
      <dgm:prSet presAssocID="{E63FFAE5-C887-4CBC-BD4E-EABBB1E2DEB6}" presName="parentLeftMargin" presStyleLbl="node1" presStyleIdx="2" presStyleCnt="9"/>
      <dgm:spPr/>
    </dgm:pt>
    <dgm:pt modelId="{C838A2D6-DB6D-4035-B2C2-D13E76F700EA}" type="pres">
      <dgm:prSet presAssocID="{E63FFAE5-C887-4CBC-BD4E-EABBB1E2DEB6}" presName="parentText" presStyleLbl="node1" presStyleIdx="3" presStyleCnt="9">
        <dgm:presLayoutVars>
          <dgm:chMax val="0"/>
          <dgm:bulletEnabled val="1"/>
        </dgm:presLayoutVars>
      </dgm:prSet>
      <dgm:spPr/>
    </dgm:pt>
    <dgm:pt modelId="{9B030F21-4B4E-400A-A5F4-872BFCB4CBE0}" type="pres">
      <dgm:prSet presAssocID="{E63FFAE5-C887-4CBC-BD4E-EABBB1E2DEB6}" presName="negativeSpace" presStyleCnt="0"/>
      <dgm:spPr/>
    </dgm:pt>
    <dgm:pt modelId="{CBB60491-B7F1-4F54-AC5F-6C79F1929B65}" type="pres">
      <dgm:prSet presAssocID="{E63FFAE5-C887-4CBC-BD4E-EABBB1E2DEB6}" presName="childText" presStyleLbl="conFgAcc1" presStyleIdx="3" presStyleCnt="9">
        <dgm:presLayoutVars>
          <dgm:bulletEnabled val="1"/>
        </dgm:presLayoutVars>
      </dgm:prSet>
      <dgm:spPr/>
    </dgm:pt>
    <dgm:pt modelId="{CA32E03E-220E-4317-A04A-0CD1B19BDD33}" type="pres">
      <dgm:prSet presAssocID="{A905ABA7-BF6E-4E70-9D17-8BECA7B92F8B}" presName="spaceBetweenRectangles" presStyleCnt="0"/>
      <dgm:spPr/>
    </dgm:pt>
    <dgm:pt modelId="{1EBA293D-3F21-441B-9410-49D456F774F1}" type="pres">
      <dgm:prSet presAssocID="{385EE6B9-AB4C-4E19-89BC-E2CF8CE66A22}" presName="parentLin" presStyleCnt="0"/>
      <dgm:spPr/>
    </dgm:pt>
    <dgm:pt modelId="{8C1BD5A7-6F5C-48FC-8681-E0419C0C1DC3}" type="pres">
      <dgm:prSet presAssocID="{385EE6B9-AB4C-4E19-89BC-E2CF8CE66A22}" presName="parentLeftMargin" presStyleLbl="node1" presStyleIdx="3" presStyleCnt="9"/>
      <dgm:spPr/>
    </dgm:pt>
    <dgm:pt modelId="{F3D55F9F-B099-457E-9383-E0A2100992F6}" type="pres">
      <dgm:prSet presAssocID="{385EE6B9-AB4C-4E19-89BC-E2CF8CE66A22}" presName="parentText" presStyleLbl="node1" presStyleIdx="4" presStyleCnt="9">
        <dgm:presLayoutVars>
          <dgm:chMax val="0"/>
          <dgm:bulletEnabled val="1"/>
        </dgm:presLayoutVars>
      </dgm:prSet>
      <dgm:spPr/>
    </dgm:pt>
    <dgm:pt modelId="{2BB3EFFB-48D8-492B-96D0-319E1C5BF1AF}" type="pres">
      <dgm:prSet presAssocID="{385EE6B9-AB4C-4E19-89BC-E2CF8CE66A22}" presName="negativeSpace" presStyleCnt="0"/>
      <dgm:spPr/>
    </dgm:pt>
    <dgm:pt modelId="{C63ADAC9-5174-4F43-A0DE-B4461E1C2048}" type="pres">
      <dgm:prSet presAssocID="{385EE6B9-AB4C-4E19-89BC-E2CF8CE66A22}" presName="childText" presStyleLbl="conFgAcc1" presStyleIdx="4" presStyleCnt="9" custLinFactNeighborX="-2185" custLinFactNeighborY="8667">
        <dgm:presLayoutVars>
          <dgm:bulletEnabled val="1"/>
        </dgm:presLayoutVars>
      </dgm:prSet>
      <dgm:spPr/>
    </dgm:pt>
    <dgm:pt modelId="{3506D8F9-95AC-4FDB-AD8C-EDAD97ED3772}" type="pres">
      <dgm:prSet presAssocID="{9BA2CED6-56D1-42FC-A8E2-601F24BB4FFC}" presName="spaceBetweenRectangles" presStyleCnt="0"/>
      <dgm:spPr/>
    </dgm:pt>
    <dgm:pt modelId="{0C43D37A-E6FC-45F4-B0E3-196764D32765}" type="pres">
      <dgm:prSet presAssocID="{A641A2AA-6CE5-447E-A616-EE00A81CA7B3}" presName="parentLin" presStyleCnt="0"/>
      <dgm:spPr/>
    </dgm:pt>
    <dgm:pt modelId="{A4E2D36E-96F3-48F7-9E0F-E5B4CFB28E1C}" type="pres">
      <dgm:prSet presAssocID="{A641A2AA-6CE5-447E-A616-EE00A81CA7B3}" presName="parentLeftMargin" presStyleLbl="node1" presStyleIdx="4" presStyleCnt="9"/>
      <dgm:spPr/>
    </dgm:pt>
    <dgm:pt modelId="{2B91E691-AF15-47DE-8620-67D88CFC82BD}" type="pres">
      <dgm:prSet presAssocID="{A641A2AA-6CE5-447E-A616-EE00A81CA7B3}" presName="parentText" presStyleLbl="node1" presStyleIdx="5" presStyleCnt="9">
        <dgm:presLayoutVars>
          <dgm:chMax val="0"/>
          <dgm:bulletEnabled val="1"/>
        </dgm:presLayoutVars>
      </dgm:prSet>
      <dgm:spPr/>
    </dgm:pt>
    <dgm:pt modelId="{9D9FE585-914A-462A-8FA0-85B7101DCC28}" type="pres">
      <dgm:prSet presAssocID="{A641A2AA-6CE5-447E-A616-EE00A81CA7B3}" presName="negativeSpace" presStyleCnt="0"/>
      <dgm:spPr/>
    </dgm:pt>
    <dgm:pt modelId="{55D5F588-3AC8-4DCD-A3B1-7A064C097578}" type="pres">
      <dgm:prSet presAssocID="{A641A2AA-6CE5-447E-A616-EE00A81CA7B3}" presName="childText" presStyleLbl="conFgAcc1" presStyleIdx="5" presStyleCnt="9">
        <dgm:presLayoutVars>
          <dgm:bulletEnabled val="1"/>
        </dgm:presLayoutVars>
      </dgm:prSet>
      <dgm:spPr/>
    </dgm:pt>
    <dgm:pt modelId="{A2138B86-D6C6-4B1A-A04E-9F7BB74E5AEA}" type="pres">
      <dgm:prSet presAssocID="{BE3B58B2-FDD4-4EDB-80F2-1FBCAC326D24}" presName="spaceBetweenRectangles" presStyleCnt="0"/>
      <dgm:spPr/>
    </dgm:pt>
    <dgm:pt modelId="{62C58193-1C09-41DF-9611-EC80F9F3DA7A}" type="pres">
      <dgm:prSet presAssocID="{05FC7EB7-4029-45D3-8559-6D54C320A26E}" presName="parentLin" presStyleCnt="0"/>
      <dgm:spPr/>
    </dgm:pt>
    <dgm:pt modelId="{7262C00D-CFD4-42C1-BB5B-15710CC3978E}" type="pres">
      <dgm:prSet presAssocID="{05FC7EB7-4029-45D3-8559-6D54C320A26E}" presName="parentLeftMargin" presStyleLbl="node1" presStyleIdx="5" presStyleCnt="9"/>
      <dgm:spPr/>
    </dgm:pt>
    <dgm:pt modelId="{F6126FA8-F52C-4B6F-9086-E2661E5FF010}" type="pres">
      <dgm:prSet presAssocID="{05FC7EB7-4029-45D3-8559-6D54C320A26E}" presName="parentText" presStyleLbl="node1" presStyleIdx="6" presStyleCnt="9">
        <dgm:presLayoutVars>
          <dgm:chMax val="0"/>
          <dgm:bulletEnabled val="1"/>
        </dgm:presLayoutVars>
      </dgm:prSet>
      <dgm:spPr/>
    </dgm:pt>
    <dgm:pt modelId="{331DDEC6-3F0B-4F25-815C-23D00D321ED1}" type="pres">
      <dgm:prSet presAssocID="{05FC7EB7-4029-45D3-8559-6D54C320A26E}" presName="negativeSpace" presStyleCnt="0"/>
      <dgm:spPr/>
    </dgm:pt>
    <dgm:pt modelId="{4EB0969F-4D25-4FBC-8328-4B43A0F547CA}" type="pres">
      <dgm:prSet presAssocID="{05FC7EB7-4029-45D3-8559-6D54C320A26E}" presName="childText" presStyleLbl="conFgAcc1" presStyleIdx="6" presStyleCnt="9">
        <dgm:presLayoutVars>
          <dgm:bulletEnabled val="1"/>
        </dgm:presLayoutVars>
      </dgm:prSet>
      <dgm:spPr/>
    </dgm:pt>
    <dgm:pt modelId="{53BD05EE-3B1C-4123-82A9-20EEF000434D}" type="pres">
      <dgm:prSet presAssocID="{D780DFC7-E7D3-4D68-AB9F-F20C9DC59319}" presName="spaceBetweenRectangles" presStyleCnt="0"/>
      <dgm:spPr/>
    </dgm:pt>
    <dgm:pt modelId="{3A73676C-9334-4515-AB66-9DA28E7E84B5}" type="pres">
      <dgm:prSet presAssocID="{4421E3FE-F86C-457D-B9F1-DE2125936492}" presName="parentLin" presStyleCnt="0"/>
      <dgm:spPr/>
    </dgm:pt>
    <dgm:pt modelId="{23042DBF-8B3F-4D4A-BCB1-A3AF12437A39}" type="pres">
      <dgm:prSet presAssocID="{4421E3FE-F86C-457D-B9F1-DE2125936492}" presName="parentLeftMargin" presStyleLbl="node1" presStyleIdx="6" presStyleCnt="9"/>
      <dgm:spPr/>
    </dgm:pt>
    <dgm:pt modelId="{B590CB92-A015-4E82-94DC-CC2C7F03DE99}" type="pres">
      <dgm:prSet presAssocID="{4421E3FE-F86C-457D-B9F1-DE2125936492}" presName="parentText" presStyleLbl="node1" presStyleIdx="7" presStyleCnt="9">
        <dgm:presLayoutVars>
          <dgm:chMax val="0"/>
          <dgm:bulletEnabled val="1"/>
        </dgm:presLayoutVars>
      </dgm:prSet>
      <dgm:spPr/>
    </dgm:pt>
    <dgm:pt modelId="{3807C567-CF26-4D66-9BD4-6CE3EB1C5151}" type="pres">
      <dgm:prSet presAssocID="{4421E3FE-F86C-457D-B9F1-DE2125936492}" presName="negativeSpace" presStyleCnt="0"/>
      <dgm:spPr/>
    </dgm:pt>
    <dgm:pt modelId="{CC315211-CA67-4516-BD99-D35A4FF29251}" type="pres">
      <dgm:prSet presAssocID="{4421E3FE-F86C-457D-B9F1-DE2125936492}" presName="childText" presStyleLbl="conFgAcc1" presStyleIdx="7" presStyleCnt="9">
        <dgm:presLayoutVars>
          <dgm:bulletEnabled val="1"/>
        </dgm:presLayoutVars>
      </dgm:prSet>
      <dgm:spPr/>
    </dgm:pt>
    <dgm:pt modelId="{15736009-AFF3-4460-8A33-3FD48BA38157}" type="pres">
      <dgm:prSet presAssocID="{F5EA357F-DE31-4059-B69A-0FDA4126F52B}" presName="spaceBetweenRectangles" presStyleCnt="0"/>
      <dgm:spPr/>
    </dgm:pt>
    <dgm:pt modelId="{01A488F9-8718-4FE3-9706-797E15F5B0B7}" type="pres">
      <dgm:prSet presAssocID="{EAE420CC-1918-4B7F-87EE-6127C17B5ED1}" presName="parentLin" presStyleCnt="0"/>
      <dgm:spPr/>
    </dgm:pt>
    <dgm:pt modelId="{5EF0691A-6C34-4B56-AA2C-7A90CB5BB63E}" type="pres">
      <dgm:prSet presAssocID="{EAE420CC-1918-4B7F-87EE-6127C17B5ED1}" presName="parentLeftMargin" presStyleLbl="node1" presStyleIdx="7" presStyleCnt="9"/>
      <dgm:spPr/>
    </dgm:pt>
    <dgm:pt modelId="{9DA035D7-7690-4342-846E-F1F11FACC05D}" type="pres">
      <dgm:prSet presAssocID="{EAE420CC-1918-4B7F-87EE-6127C17B5ED1}" presName="parentText" presStyleLbl="node1" presStyleIdx="8" presStyleCnt="9">
        <dgm:presLayoutVars>
          <dgm:chMax val="0"/>
          <dgm:bulletEnabled val="1"/>
        </dgm:presLayoutVars>
      </dgm:prSet>
      <dgm:spPr/>
    </dgm:pt>
    <dgm:pt modelId="{7F95E12D-002D-4F31-855D-B20437D23406}" type="pres">
      <dgm:prSet presAssocID="{EAE420CC-1918-4B7F-87EE-6127C17B5ED1}" presName="negativeSpace" presStyleCnt="0"/>
      <dgm:spPr/>
    </dgm:pt>
    <dgm:pt modelId="{555D50C6-CF78-484F-A2BE-0418C3C0EC74}" type="pres">
      <dgm:prSet presAssocID="{EAE420CC-1918-4B7F-87EE-6127C17B5ED1}" presName="childText" presStyleLbl="conFgAcc1" presStyleIdx="8" presStyleCnt="9">
        <dgm:presLayoutVars>
          <dgm:bulletEnabled val="1"/>
        </dgm:presLayoutVars>
      </dgm:prSet>
      <dgm:spPr/>
    </dgm:pt>
  </dgm:ptLst>
  <dgm:cxnLst>
    <dgm:cxn modelId="{87980C02-5FEA-4347-95AE-0CEB7893CBF0}" srcId="{AFECAD6C-6CF2-480F-8AB9-26ABC0815B98}" destId="{385EE6B9-AB4C-4E19-89BC-E2CF8CE66A22}" srcOrd="4" destOrd="0" parTransId="{04823B0A-1ECA-4E67-8D65-749663FDD373}" sibTransId="{9BA2CED6-56D1-42FC-A8E2-601F24BB4FFC}"/>
    <dgm:cxn modelId="{DDB2B903-917A-4889-AE14-23ABC9824A14}" type="presOf" srcId="{2DFEE596-1FCB-4C27-9873-2FFD39C73B84}" destId="{1D5AF053-FD37-435F-83E2-5779A5A6A51F}" srcOrd="1" destOrd="0" presId="urn:microsoft.com/office/officeart/2005/8/layout/list1"/>
    <dgm:cxn modelId="{EE4A6D1C-EB89-4577-9AD1-61E37E437A62}" type="presOf" srcId="{E63FFAE5-C887-4CBC-BD4E-EABBB1E2DEB6}" destId="{C838A2D6-DB6D-4035-B2C2-D13E76F700EA}" srcOrd="1" destOrd="0" presId="urn:microsoft.com/office/officeart/2005/8/layout/list1"/>
    <dgm:cxn modelId="{182B4629-6495-4864-8E3C-B771A272CF05}" type="presOf" srcId="{05FC7EB7-4029-45D3-8559-6D54C320A26E}" destId="{F6126FA8-F52C-4B6F-9086-E2661E5FF010}" srcOrd="1" destOrd="0" presId="urn:microsoft.com/office/officeart/2005/8/layout/list1"/>
    <dgm:cxn modelId="{BF11FF2E-C7BF-44BD-9664-258703C843EE}" type="presOf" srcId="{AFECAD6C-6CF2-480F-8AB9-26ABC0815B98}" destId="{FE8EA81C-3942-40E2-A7F6-AA81E64C5737}" srcOrd="0" destOrd="0" presId="urn:microsoft.com/office/officeart/2005/8/layout/list1"/>
    <dgm:cxn modelId="{FE7CFB60-4A48-479C-A283-F9D823B6DC06}" srcId="{AFECAD6C-6CF2-480F-8AB9-26ABC0815B98}" destId="{4421E3FE-F86C-457D-B9F1-DE2125936492}" srcOrd="7" destOrd="0" parTransId="{035AAD67-3D36-402D-B39A-1F7D66AD27DA}" sibTransId="{F5EA357F-DE31-4059-B69A-0FDA4126F52B}"/>
    <dgm:cxn modelId="{F21A1C41-72BD-4AAC-8858-62E29CAE82EF}" type="presOf" srcId="{EAE420CC-1918-4B7F-87EE-6127C17B5ED1}" destId="{9DA035D7-7690-4342-846E-F1F11FACC05D}" srcOrd="1" destOrd="0" presId="urn:microsoft.com/office/officeart/2005/8/layout/list1"/>
    <dgm:cxn modelId="{BFBA9642-9BF6-436F-94BA-A3D869F42DC1}" type="presOf" srcId="{92EEA3E9-B391-4BAA-B65A-65EF58C370C1}" destId="{BA401AB0-A2EB-48C7-B07C-850CBDCF564D}" srcOrd="0" destOrd="0" presId="urn:microsoft.com/office/officeart/2005/8/layout/list1"/>
    <dgm:cxn modelId="{D7A07244-BC15-427E-A175-28A3ECA123F1}" type="presOf" srcId="{385EE6B9-AB4C-4E19-89BC-E2CF8CE66A22}" destId="{F3D55F9F-B099-457E-9383-E0A2100992F6}" srcOrd="1" destOrd="0" presId="urn:microsoft.com/office/officeart/2005/8/layout/list1"/>
    <dgm:cxn modelId="{5E788071-16EF-4FBB-9F1D-59E0C9542FF3}" srcId="{AFECAD6C-6CF2-480F-8AB9-26ABC0815B98}" destId="{92EEA3E9-B391-4BAA-B65A-65EF58C370C1}" srcOrd="0" destOrd="0" parTransId="{4C8C999B-5BA5-4E29-8973-48A9AF5C7EFC}" sibTransId="{EE87793C-EFAD-4C52-A076-EEF0B36D4C2D}"/>
    <dgm:cxn modelId="{70A5E976-3EB3-4939-BF1A-BB78FADCA9EF}" type="presOf" srcId="{2DFEE596-1FCB-4C27-9873-2FFD39C73B84}" destId="{FAE239B5-68A4-4C87-8DF8-A1AC6998DFAE}" srcOrd="0" destOrd="0" presId="urn:microsoft.com/office/officeart/2005/8/layout/list1"/>
    <dgm:cxn modelId="{CF6DF67C-5A05-4167-A1B3-2339EB0B7FF6}" type="presOf" srcId="{4421E3FE-F86C-457D-B9F1-DE2125936492}" destId="{B590CB92-A015-4E82-94DC-CC2C7F03DE99}" srcOrd="1" destOrd="0" presId="urn:microsoft.com/office/officeart/2005/8/layout/list1"/>
    <dgm:cxn modelId="{A17ADC81-1261-42AE-B1DF-4B1F132B56DB}" srcId="{AFECAD6C-6CF2-480F-8AB9-26ABC0815B98}" destId="{E63FFAE5-C887-4CBC-BD4E-EABBB1E2DEB6}" srcOrd="3" destOrd="0" parTransId="{50E0B0D1-D654-4869-BE3A-F020696A1E80}" sibTransId="{A905ABA7-BF6E-4E70-9D17-8BECA7B92F8B}"/>
    <dgm:cxn modelId="{9626748D-6D75-4355-A42A-20367E99BC24}" srcId="{AFECAD6C-6CF2-480F-8AB9-26ABC0815B98}" destId="{E41AA185-7462-4BF9-AAC7-8158FE647691}" srcOrd="1" destOrd="0" parTransId="{7C7DB1BF-DBD2-4D41-B178-2A9DDEBCE890}" sibTransId="{03ACB03D-22DF-4083-99FF-454E92A19145}"/>
    <dgm:cxn modelId="{C650379E-676B-4547-B6EF-599C7E9C8055}" type="presOf" srcId="{385EE6B9-AB4C-4E19-89BC-E2CF8CE66A22}" destId="{8C1BD5A7-6F5C-48FC-8681-E0419C0C1DC3}" srcOrd="0" destOrd="0" presId="urn:microsoft.com/office/officeart/2005/8/layout/list1"/>
    <dgm:cxn modelId="{F9A311A1-E0AF-4136-BC2F-9556FDB30231}" type="presOf" srcId="{92EEA3E9-B391-4BAA-B65A-65EF58C370C1}" destId="{015BA6CB-203F-40E6-BA5D-F61E47E44C30}" srcOrd="1" destOrd="0" presId="urn:microsoft.com/office/officeart/2005/8/layout/list1"/>
    <dgm:cxn modelId="{B05D3EAA-5C4B-476D-9E42-8454EAAC4AF0}" type="presOf" srcId="{A641A2AA-6CE5-447E-A616-EE00A81CA7B3}" destId="{2B91E691-AF15-47DE-8620-67D88CFC82BD}" srcOrd="1" destOrd="0" presId="urn:microsoft.com/office/officeart/2005/8/layout/list1"/>
    <dgm:cxn modelId="{8A5475AB-51B4-4B73-A6F9-E75AEF9CC766}" srcId="{AFECAD6C-6CF2-480F-8AB9-26ABC0815B98}" destId="{A641A2AA-6CE5-447E-A616-EE00A81CA7B3}" srcOrd="5" destOrd="0" parTransId="{499CF0D5-C96D-4DB3-BDF4-7AE26509C024}" sibTransId="{BE3B58B2-FDD4-4EDB-80F2-1FBCAC326D24}"/>
    <dgm:cxn modelId="{2E8A6CAC-B308-442A-B99F-D4F62AD93F81}" type="presOf" srcId="{A641A2AA-6CE5-447E-A616-EE00A81CA7B3}" destId="{A4E2D36E-96F3-48F7-9E0F-E5B4CFB28E1C}" srcOrd="0" destOrd="0" presId="urn:microsoft.com/office/officeart/2005/8/layout/list1"/>
    <dgm:cxn modelId="{6C0BA1B0-F89B-4519-8863-BA52C7FC1F0A}" srcId="{AFECAD6C-6CF2-480F-8AB9-26ABC0815B98}" destId="{05FC7EB7-4029-45D3-8559-6D54C320A26E}" srcOrd="6" destOrd="0" parTransId="{BBE13A9B-AF97-4763-8BA1-020463514945}" sibTransId="{D780DFC7-E7D3-4D68-AB9F-F20C9DC59319}"/>
    <dgm:cxn modelId="{2F785CC2-87D6-4AD0-8C12-BE05E48C28F7}" type="presOf" srcId="{E63FFAE5-C887-4CBC-BD4E-EABBB1E2DEB6}" destId="{AA2D927F-1DD6-47CD-9064-616CDD046F24}" srcOrd="0" destOrd="0" presId="urn:microsoft.com/office/officeart/2005/8/layout/list1"/>
    <dgm:cxn modelId="{81C1CEC5-A87F-44EB-BF9C-6BF03563F5E5}" type="presOf" srcId="{EAE420CC-1918-4B7F-87EE-6127C17B5ED1}" destId="{5EF0691A-6C34-4B56-AA2C-7A90CB5BB63E}" srcOrd="0" destOrd="0" presId="urn:microsoft.com/office/officeart/2005/8/layout/list1"/>
    <dgm:cxn modelId="{AB8CABCD-4DBB-4008-ABC4-39486DF5EDA8}" type="presOf" srcId="{E41AA185-7462-4BF9-AAC7-8158FE647691}" destId="{1C8C20E5-2CEA-4529-95BD-724EEB4649A0}" srcOrd="1" destOrd="0" presId="urn:microsoft.com/office/officeart/2005/8/layout/list1"/>
    <dgm:cxn modelId="{0D22D9D2-D275-4F12-ADB3-AC87DEDA4AD6}" type="presOf" srcId="{E41AA185-7462-4BF9-AAC7-8158FE647691}" destId="{2091C587-38C4-4A9A-8CBA-ABD47266FDCE}" srcOrd="0" destOrd="0" presId="urn:microsoft.com/office/officeart/2005/8/layout/list1"/>
    <dgm:cxn modelId="{64EB74D5-9CB3-4995-A34F-09B51C050365}" srcId="{AFECAD6C-6CF2-480F-8AB9-26ABC0815B98}" destId="{2DFEE596-1FCB-4C27-9873-2FFD39C73B84}" srcOrd="2" destOrd="0" parTransId="{FD4FB043-E9D3-4013-AC6C-1FE87DFCB142}" sibTransId="{2C2179FA-E448-4F3C-B53D-A3420763AC28}"/>
    <dgm:cxn modelId="{EF675DE3-7691-4140-A446-BBAAC1F8F53C}" srcId="{AFECAD6C-6CF2-480F-8AB9-26ABC0815B98}" destId="{EAE420CC-1918-4B7F-87EE-6127C17B5ED1}" srcOrd="8" destOrd="0" parTransId="{56B20416-417E-4338-AA62-72F44721824F}" sibTransId="{915402FA-0616-42DB-B6B6-FFB98FD01C94}"/>
    <dgm:cxn modelId="{3B5D0BE8-C20E-4E72-9DBB-D1D656C9FEAA}" type="presOf" srcId="{05FC7EB7-4029-45D3-8559-6D54C320A26E}" destId="{7262C00D-CFD4-42C1-BB5B-15710CC3978E}" srcOrd="0" destOrd="0" presId="urn:microsoft.com/office/officeart/2005/8/layout/list1"/>
    <dgm:cxn modelId="{B89407ED-A554-473B-A813-CA6B0B1CD9BF}" type="presOf" srcId="{4421E3FE-F86C-457D-B9F1-DE2125936492}" destId="{23042DBF-8B3F-4D4A-BCB1-A3AF12437A39}" srcOrd="0" destOrd="0" presId="urn:microsoft.com/office/officeart/2005/8/layout/list1"/>
    <dgm:cxn modelId="{70667690-2C09-4C68-AB06-68203508B356}" type="presParOf" srcId="{FE8EA81C-3942-40E2-A7F6-AA81E64C5737}" destId="{4F9C6603-FBE4-4D89-A2E9-F35470CDE0CC}" srcOrd="0" destOrd="0" presId="urn:microsoft.com/office/officeart/2005/8/layout/list1"/>
    <dgm:cxn modelId="{E7612AB7-BD21-4818-BAA4-3F6D49C08762}" type="presParOf" srcId="{4F9C6603-FBE4-4D89-A2E9-F35470CDE0CC}" destId="{BA401AB0-A2EB-48C7-B07C-850CBDCF564D}" srcOrd="0" destOrd="0" presId="urn:microsoft.com/office/officeart/2005/8/layout/list1"/>
    <dgm:cxn modelId="{82CF7957-800B-4B20-9AA6-FAA33D2C9A16}" type="presParOf" srcId="{4F9C6603-FBE4-4D89-A2E9-F35470CDE0CC}" destId="{015BA6CB-203F-40E6-BA5D-F61E47E44C30}" srcOrd="1" destOrd="0" presId="urn:microsoft.com/office/officeart/2005/8/layout/list1"/>
    <dgm:cxn modelId="{332016BA-7855-46DE-A5FE-5D162CB78B91}" type="presParOf" srcId="{FE8EA81C-3942-40E2-A7F6-AA81E64C5737}" destId="{A1617B78-20EF-4B87-9C32-C57D5E29D37A}" srcOrd="1" destOrd="0" presId="urn:microsoft.com/office/officeart/2005/8/layout/list1"/>
    <dgm:cxn modelId="{6E51B9F3-4B83-45D1-996C-C7193ECECA95}" type="presParOf" srcId="{FE8EA81C-3942-40E2-A7F6-AA81E64C5737}" destId="{AE93BC79-202B-44E2-A469-7D6922FD4044}" srcOrd="2" destOrd="0" presId="urn:microsoft.com/office/officeart/2005/8/layout/list1"/>
    <dgm:cxn modelId="{1EA341B8-FF08-4306-8A19-CB44D94B4FCF}" type="presParOf" srcId="{FE8EA81C-3942-40E2-A7F6-AA81E64C5737}" destId="{D58E3D22-6862-4E92-A204-77CC7E93AFEE}" srcOrd="3" destOrd="0" presId="urn:microsoft.com/office/officeart/2005/8/layout/list1"/>
    <dgm:cxn modelId="{8CEEE148-6575-4943-9C88-B47DEEB0B1C0}" type="presParOf" srcId="{FE8EA81C-3942-40E2-A7F6-AA81E64C5737}" destId="{E9E59C84-D461-4508-8866-F0BB7FF0C505}" srcOrd="4" destOrd="0" presId="urn:microsoft.com/office/officeart/2005/8/layout/list1"/>
    <dgm:cxn modelId="{40287984-B6CC-44B1-B488-D5EAB32FDDB2}" type="presParOf" srcId="{E9E59C84-D461-4508-8866-F0BB7FF0C505}" destId="{2091C587-38C4-4A9A-8CBA-ABD47266FDCE}" srcOrd="0" destOrd="0" presId="urn:microsoft.com/office/officeart/2005/8/layout/list1"/>
    <dgm:cxn modelId="{149DBBB8-2FD7-4CA6-BE90-219CE22FB45D}" type="presParOf" srcId="{E9E59C84-D461-4508-8866-F0BB7FF0C505}" destId="{1C8C20E5-2CEA-4529-95BD-724EEB4649A0}" srcOrd="1" destOrd="0" presId="urn:microsoft.com/office/officeart/2005/8/layout/list1"/>
    <dgm:cxn modelId="{6FA83549-95B7-4BEE-AD30-D5D8324293C1}" type="presParOf" srcId="{FE8EA81C-3942-40E2-A7F6-AA81E64C5737}" destId="{251173FD-8E4B-49A5-83CB-A1B5E6C48D10}" srcOrd="5" destOrd="0" presId="urn:microsoft.com/office/officeart/2005/8/layout/list1"/>
    <dgm:cxn modelId="{E94CFE2C-30D3-4787-AD21-2B390B7DBB95}" type="presParOf" srcId="{FE8EA81C-3942-40E2-A7F6-AA81E64C5737}" destId="{1A3A294C-196B-46EE-896D-79C926796191}" srcOrd="6" destOrd="0" presId="urn:microsoft.com/office/officeart/2005/8/layout/list1"/>
    <dgm:cxn modelId="{7A24741E-BB95-419A-990E-D05E34ADED70}" type="presParOf" srcId="{FE8EA81C-3942-40E2-A7F6-AA81E64C5737}" destId="{38519685-A3B9-4726-A6F2-B6C1104368EF}" srcOrd="7" destOrd="0" presId="urn:microsoft.com/office/officeart/2005/8/layout/list1"/>
    <dgm:cxn modelId="{0045DE9E-CF25-4788-B6C2-C14ADB9A2248}" type="presParOf" srcId="{FE8EA81C-3942-40E2-A7F6-AA81E64C5737}" destId="{90849E41-9169-4906-AEBD-9A07FA0D4F4F}" srcOrd="8" destOrd="0" presId="urn:microsoft.com/office/officeart/2005/8/layout/list1"/>
    <dgm:cxn modelId="{88FDDB05-1002-415E-9474-B71822161936}" type="presParOf" srcId="{90849E41-9169-4906-AEBD-9A07FA0D4F4F}" destId="{FAE239B5-68A4-4C87-8DF8-A1AC6998DFAE}" srcOrd="0" destOrd="0" presId="urn:microsoft.com/office/officeart/2005/8/layout/list1"/>
    <dgm:cxn modelId="{E3958999-DCA7-43CC-A00A-1A3DE0E0074B}" type="presParOf" srcId="{90849E41-9169-4906-AEBD-9A07FA0D4F4F}" destId="{1D5AF053-FD37-435F-83E2-5779A5A6A51F}" srcOrd="1" destOrd="0" presId="urn:microsoft.com/office/officeart/2005/8/layout/list1"/>
    <dgm:cxn modelId="{7C287769-F7A7-4943-8995-761E97D16E56}" type="presParOf" srcId="{FE8EA81C-3942-40E2-A7F6-AA81E64C5737}" destId="{F3971C39-4FD4-448B-910B-2B062B0067A2}" srcOrd="9" destOrd="0" presId="urn:microsoft.com/office/officeart/2005/8/layout/list1"/>
    <dgm:cxn modelId="{AB08F0F1-D882-429A-AFF0-50822A4C04F5}" type="presParOf" srcId="{FE8EA81C-3942-40E2-A7F6-AA81E64C5737}" destId="{A375B594-DA7A-46F3-9227-250756FDB3F4}" srcOrd="10" destOrd="0" presId="urn:microsoft.com/office/officeart/2005/8/layout/list1"/>
    <dgm:cxn modelId="{0A8BA7B8-1DE8-4602-A94D-90CBFAD561D1}" type="presParOf" srcId="{FE8EA81C-3942-40E2-A7F6-AA81E64C5737}" destId="{34816A16-DC86-4E27-A887-15E7BBE66CDF}" srcOrd="11" destOrd="0" presId="urn:microsoft.com/office/officeart/2005/8/layout/list1"/>
    <dgm:cxn modelId="{33434729-6AB3-4D94-B125-586C2ECB9050}" type="presParOf" srcId="{FE8EA81C-3942-40E2-A7F6-AA81E64C5737}" destId="{3BE7E268-86A2-4E08-A986-BD15AAEFE7A4}" srcOrd="12" destOrd="0" presId="urn:microsoft.com/office/officeart/2005/8/layout/list1"/>
    <dgm:cxn modelId="{E8BA2CC1-7B0D-4A82-83DC-62D8FF32962B}" type="presParOf" srcId="{3BE7E268-86A2-4E08-A986-BD15AAEFE7A4}" destId="{AA2D927F-1DD6-47CD-9064-616CDD046F24}" srcOrd="0" destOrd="0" presId="urn:microsoft.com/office/officeart/2005/8/layout/list1"/>
    <dgm:cxn modelId="{3C640E1A-E2F4-4470-95E6-CC4A2E965966}" type="presParOf" srcId="{3BE7E268-86A2-4E08-A986-BD15AAEFE7A4}" destId="{C838A2D6-DB6D-4035-B2C2-D13E76F700EA}" srcOrd="1" destOrd="0" presId="urn:microsoft.com/office/officeart/2005/8/layout/list1"/>
    <dgm:cxn modelId="{4AA18039-9107-4725-8D07-63D3D3C9EE2E}" type="presParOf" srcId="{FE8EA81C-3942-40E2-A7F6-AA81E64C5737}" destId="{9B030F21-4B4E-400A-A5F4-872BFCB4CBE0}" srcOrd="13" destOrd="0" presId="urn:microsoft.com/office/officeart/2005/8/layout/list1"/>
    <dgm:cxn modelId="{6B2FF723-8210-44B7-962D-B8CA05585805}" type="presParOf" srcId="{FE8EA81C-3942-40E2-A7F6-AA81E64C5737}" destId="{CBB60491-B7F1-4F54-AC5F-6C79F1929B65}" srcOrd="14" destOrd="0" presId="urn:microsoft.com/office/officeart/2005/8/layout/list1"/>
    <dgm:cxn modelId="{E2CD6BDF-9F51-45A5-A6ED-E17449BE3518}" type="presParOf" srcId="{FE8EA81C-3942-40E2-A7F6-AA81E64C5737}" destId="{CA32E03E-220E-4317-A04A-0CD1B19BDD33}" srcOrd="15" destOrd="0" presId="urn:microsoft.com/office/officeart/2005/8/layout/list1"/>
    <dgm:cxn modelId="{A47BFDAB-0728-44DF-85B0-C5847E59F27E}" type="presParOf" srcId="{FE8EA81C-3942-40E2-A7F6-AA81E64C5737}" destId="{1EBA293D-3F21-441B-9410-49D456F774F1}" srcOrd="16" destOrd="0" presId="urn:microsoft.com/office/officeart/2005/8/layout/list1"/>
    <dgm:cxn modelId="{A06B43B7-5A5F-4D8D-B9E1-778508495435}" type="presParOf" srcId="{1EBA293D-3F21-441B-9410-49D456F774F1}" destId="{8C1BD5A7-6F5C-48FC-8681-E0419C0C1DC3}" srcOrd="0" destOrd="0" presId="urn:microsoft.com/office/officeart/2005/8/layout/list1"/>
    <dgm:cxn modelId="{5BB60A1B-6C5D-49EA-A97B-A765D1DBF177}" type="presParOf" srcId="{1EBA293D-3F21-441B-9410-49D456F774F1}" destId="{F3D55F9F-B099-457E-9383-E0A2100992F6}" srcOrd="1" destOrd="0" presId="urn:microsoft.com/office/officeart/2005/8/layout/list1"/>
    <dgm:cxn modelId="{E976D0CB-5C58-4313-B5D9-4E4921FF0597}" type="presParOf" srcId="{FE8EA81C-3942-40E2-A7F6-AA81E64C5737}" destId="{2BB3EFFB-48D8-492B-96D0-319E1C5BF1AF}" srcOrd="17" destOrd="0" presId="urn:microsoft.com/office/officeart/2005/8/layout/list1"/>
    <dgm:cxn modelId="{483D42E1-5AF9-4AAA-A7F3-014F621B64D6}" type="presParOf" srcId="{FE8EA81C-3942-40E2-A7F6-AA81E64C5737}" destId="{C63ADAC9-5174-4F43-A0DE-B4461E1C2048}" srcOrd="18" destOrd="0" presId="urn:microsoft.com/office/officeart/2005/8/layout/list1"/>
    <dgm:cxn modelId="{C5464903-BAF2-4458-B34F-84EBD0D74B75}" type="presParOf" srcId="{FE8EA81C-3942-40E2-A7F6-AA81E64C5737}" destId="{3506D8F9-95AC-4FDB-AD8C-EDAD97ED3772}" srcOrd="19" destOrd="0" presId="urn:microsoft.com/office/officeart/2005/8/layout/list1"/>
    <dgm:cxn modelId="{7A90295D-AE64-4B13-BC71-D1071CBD7FC2}" type="presParOf" srcId="{FE8EA81C-3942-40E2-A7F6-AA81E64C5737}" destId="{0C43D37A-E6FC-45F4-B0E3-196764D32765}" srcOrd="20" destOrd="0" presId="urn:microsoft.com/office/officeart/2005/8/layout/list1"/>
    <dgm:cxn modelId="{04F3F2E7-7591-4B5B-B431-A7C651F7A433}" type="presParOf" srcId="{0C43D37A-E6FC-45F4-B0E3-196764D32765}" destId="{A4E2D36E-96F3-48F7-9E0F-E5B4CFB28E1C}" srcOrd="0" destOrd="0" presId="urn:microsoft.com/office/officeart/2005/8/layout/list1"/>
    <dgm:cxn modelId="{3E728B28-9E63-4442-96C7-56A3341E84B4}" type="presParOf" srcId="{0C43D37A-E6FC-45F4-B0E3-196764D32765}" destId="{2B91E691-AF15-47DE-8620-67D88CFC82BD}" srcOrd="1" destOrd="0" presId="urn:microsoft.com/office/officeart/2005/8/layout/list1"/>
    <dgm:cxn modelId="{CA185FB6-72E0-4BEB-AF41-7C411020B459}" type="presParOf" srcId="{FE8EA81C-3942-40E2-A7F6-AA81E64C5737}" destId="{9D9FE585-914A-462A-8FA0-85B7101DCC28}" srcOrd="21" destOrd="0" presId="urn:microsoft.com/office/officeart/2005/8/layout/list1"/>
    <dgm:cxn modelId="{126406DA-2D23-44C5-AAF0-5560BC6FF2A6}" type="presParOf" srcId="{FE8EA81C-3942-40E2-A7F6-AA81E64C5737}" destId="{55D5F588-3AC8-4DCD-A3B1-7A064C097578}" srcOrd="22" destOrd="0" presId="urn:microsoft.com/office/officeart/2005/8/layout/list1"/>
    <dgm:cxn modelId="{33C25518-F4F7-4A44-A06B-F43BE151609C}" type="presParOf" srcId="{FE8EA81C-3942-40E2-A7F6-AA81E64C5737}" destId="{A2138B86-D6C6-4B1A-A04E-9F7BB74E5AEA}" srcOrd="23" destOrd="0" presId="urn:microsoft.com/office/officeart/2005/8/layout/list1"/>
    <dgm:cxn modelId="{25A367FC-01A4-48EB-82AB-63AEAEF3BC27}" type="presParOf" srcId="{FE8EA81C-3942-40E2-A7F6-AA81E64C5737}" destId="{62C58193-1C09-41DF-9611-EC80F9F3DA7A}" srcOrd="24" destOrd="0" presId="urn:microsoft.com/office/officeart/2005/8/layout/list1"/>
    <dgm:cxn modelId="{3B79E6A9-D8CB-4749-AE74-D9887CB5F342}" type="presParOf" srcId="{62C58193-1C09-41DF-9611-EC80F9F3DA7A}" destId="{7262C00D-CFD4-42C1-BB5B-15710CC3978E}" srcOrd="0" destOrd="0" presId="urn:microsoft.com/office/officeart/2005/8/layout/list1"/>
    <dgm:cxn modelId="{D208D232-71BF-4AB0-B3B5-E259D9DC34E0}" type="presParOf" srcId="{62C58193-1C09-41DF-9611-EC80F9F3DA7A}" destId="{F6126FA8-F52C-4B6F-9086-E2661E5FF010}" srcOrd="1" destOrd="0" presId="urn:microsoft.com/office/officeart/2005/8/layout/list1"/>
    <dgm:cxn modelId="{D6722626-5E9E-4561-B1A6-7096CE52C63E}" type="presParOf" srcId="{FE8EA81C-3942-40E2-A7F6-AA81E64C5737}" destId="{331DDEC6-3F0B-4F25-815C-23D00D321ED1}" srcOrd="25" destOrd="0" presId="urn:microsoft.com/office/officeart/2005/8/layout/list1"/>
    <dgm:cxn modelId="{E98511AA-B26F-4AF6-B3A4-4E63773705E4}" type="presParOf" srcId="{FE8EA81C-3942-40E2-A7F6-AA81E64C5737}" destId="{4EB0969F-4D25-4FBC-8328-4B43A0F547CA}" srcOrd="26" destOrd="0" presId="urn:microsoft.com/office/officeart/2005/8/layout/list1"/>
    <dgm:cxn modelId="{012A1453-DB84-47FE-952B-AE7A3250AFBF}" type="presParOf" srcId="{FE8EA81C-3942-40E2-A7F6-AA81E64C5737}" destId="{53BD05EE-3B1C-4123-82A9-20EEF000434D}" srcOrd="27" destOrd="0" presId="urn:microsoft.com/office/officeart/2005/8/layout/list1"/>
    <dgm:cxn modelId="{176FC8D0-C81B-4B8C-92F2-5409B75666EE}" type="presParOf" srcId="{FE8EA81C-3942-40E2-A7F6-AA81E64C5737}" destId="{3A73676C-9334-4515-AB66-9DA28E7E84B5}" srcOrd="28" destOrd="0" presId="urn:microsoft.com/office/officeart/2005/8/layout/list1"/>
    <dgm:cxn modelId="{D9324870-6467-45AB-8C99-68AEAB423D44}" type="presParOf" srcId="{3A73676C-9334-4515-AB66-9DA28E7E84B5}" destId="{23042DBF-8B3F-4D4A-BCB1-A3AF12437A39}" srcOrd="0" destOrd="0" presId="urn:microsoft.com/office/officeart/2005/8/layout/list1"/>
    <dgm:cxn modelId="{39468836-B6D9-491C-B49C-E900F600C300}" type="presParOf" srcId="{3A73676C-9334-4515-AB66-9DA28E7E84B5}" destId="{B590CB92-A015-4E82-94DC-CC2C7F03DE99}" srcOrd="1" destOrd="0" presId="urn:microsoft.com/office/officeart/2005/8/layout/list1"/>
    <dgm:cxn modelId="{05F0DE68-B8CF-45AE-AEA7-F45410505D10}" type="presParOf" srcId="{FE8EA81C-3942-40E2-A7F6-AA81E64C5737}" destId="{3807C567-CF26-4D66-9BD4-6CE3EB1C5151}" srcOrd="29" destOrd="0" presId="urn:microsoft.com/office/officeart/2005/8/layout/list1"/>
    <dgm:cxn modelId="{8A697440-D10A-4B7D-A9F7-8EC4E46C1ADF}" type="presParOf" srcId="{FE8EA81C-3942-40E2-A7F6-AA81E64C5737}" destId="{CC315211-CA67-4516-BD99-D35A4FF29251}" srcOrd="30" destOrd="0" presId="urn:microsoft.com/office/officeart/2005/8/layout/list1"/>
    <dgm:cxn modelId="{45ED83F9-55B4-472F-80E6-ABE974EC0377}" type="presParOf" srcId="{FE8EA81C-3942-40E2-A7F6-AA81E64C5737}" destId="{15736009-AFF3-4460-8A33-3FD48BA38157}" srcOrd="31" destOrd="0" presId="urn:microsoft.com/office/officeart/2005/8/layout/list1"/>
    <dgm:cxn modelId="{2577F483-4145-4C58-B7E1-31D9A5FBA474}" type="presParOf" srcId="{FE8EA81C-3942-40E2-A7F6-AA81E64C5737}" destId="{01A488F9-8718-4FE3-9706-797E15F5B0B7}" srcOrd="32" destOrd="0" presId="urn:microsoft.com/office/officeart/2005/8/layout/list1"/>
    <dgm:cxn modelId="{EEA0E2B8-7E0F-47E4-8A42-255A5DA6C48F}" type="presParOf" srcId="{01A488F9-8718-4FE3-9706-797E15F5B0B7}" destId="{5EF0691A-6C34-4B56-AA2C-7A90CB5BB63E}" srcOrd="0" destOrd="0" presId="urn:microsoft.com/office/officeart/2005/8/layout/list1"/>
    <dgm:cxn modelId="{F0533B3A-A1F2-4252-A42A-67EFE69B0E68}" type="presParOf" srcId="{01A488F9-8718-4FE3-9706-797E15F5B0B7}" destId="{9DA035D7-7690-4342-846E-F1F11FACC05D}" srcOrd="1" destOrd="0" presId="urn:microsoft.com/office/officeart/2005/8/layout/list1"/>
    <dgm:cxn modelId="{3556A30B-B372-4D09-BE16-BFEF56E1AD71}" type="presParOf" srcId="{FE8EA81C-3942-40E2-A7F6-AA81E64C5737}" destId="{7F95E12D-002D-4F31-855D-B20437D23406}" srcOrd="33" destOrd="0" presId="urn:microsoft.com/office/officeart/2005/8/layout/list1"/>
    <dgm:cxn modelId="{C26254D3-3F41-4190-9BEE-8DCD7556D7B9}" type="presParOf" srcId="{FE8EA81C-3942-40E2-A7F6-AA81E64C5737}" destId="{555D50C6-CF78-484F-A2BE-0418C3C0EC74}"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39C7EE-D56C-464C-BFCE-1DEBCD7E9D2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141CE19-28AD-4845-AD34-E7C7B168AC96}">
      <dgm:prSet/>
      <dgm:spPr>
        <a:solidFill>
          <a:schemeClr val="tx2">
            <a:lumMod val="20000"/>
            <a:lumOff val="80000"/>
          </a:schemeClr>
        </a:solidFill>
      </dgm:spPr>
      <dgm:t>
        <a:bodyPr/>
        <a:lstStyle/>
        <a:p>
          <a:pPr>
            <a:lnSpc>
              <a:spcPct val="100000"/>
            </a:lnSpc>
          </a:pPr>
          <a:r>
            <a:rPr lang="en-US" b="1"/>
            <a:t>Students returning from placement should not be automatically tracked into an alternative, cyber, or inferior school options.</a:t>
          </a:r>
          <a:endParaRPr lang="en-US" dirty="0"/>
        </a:p>
      </dgm:t>
    </dgm:pt>
    <dgm:pt modelId="{FA0F15CD-DB94-4A99-AA2A-7BAED0110545}" type="parTrans" cxnId="{F6050275-30A7-4F82-9A06-C8F6610190FE}">
      <dgm:prSet/>
      <dgm:spPr/>
      <dgm:t>
        <a:bodyPr/>
        <a:lstStyle/>
        <a:p>
          <a:endParaRPr lang="en-US"/>
        </a:p>
      </dgm:t>
    </dgm:pt>
    <dgm:pt modelId="{A92E3852-72F5-4C05-80D9-429AAC85BFD2}" type="sibTrans" cxnId="{F6050275-30A7-4F82-9A06-C8F6610190FE}">
      <dgm:prSet/>
      <dgm:spPr/>
      <dgm:t>
        <a:bodyPr/>
        <a:lstStyle/>
        <a:p>
          <a:endParaRPr lang="en-US"/>
        </a:p>
      </dgm:t>
    </dgm:pt>
    <dgm:pt modelId="{570DB637-0978-404D-8C24-00EE365DADD3}">
      <dgm:prSet/>
      <dgm:spPr>
        <a:solidFill>
          <a:schemeClr val="tx2">
            <a:lumMod val="20000"/>
            <a:lumOff val="80000"/>
          </a:schemeClr>
        </a:solidFill>
      </dgm:spPr>
      <dgm:t>
        <a:bodyPr/>
        <a:lstStyle/>
        <a:p>
          <a:pPr>
            <a:lnSpc>
              <a:spcPct val="100000"/>
            </a:lnSpc>
          </a:pPr>
          <a:r>
            <a:rPr lang="en-US" b="0"/>
            <a:t>For students who have been adjudicated of felonies, some Districts track them into alternative settings simply because they are returning from a placement. Note, some exceptions do exist for </a:t>
          </a:r>
          <a:r>
            <a:rPr lang="en-US" b="0">
              <a:hlinkClick xmlns:r="http://schemas.openxmlformats.org/officeDocument/2006/relationships" r:id="rId1"/>
            </a:rPr>
            <a:t>Act 110 </a:t>
          </a:r>
          <a:r>
            <a:rPr lang="en-US" b="0"/>
            <a:t>students.</a:t>
          </a:r>
          <a:endParaRPr lang="en-US" dirty="0"/>
        </a:p>
      </dgm:t>
    </dgm:pt>
    <dgm:pt modelId="{1F721CB0-9891-415F-84DD-5B7EB4446E7E}" type="parTrans" cxnId="{C3085914-21CC-49A8-901F-685FB0E0598A}">
      <dgm:prSet/>
      <dgm:spPr/>
      <dgm:t>
        <a:bodyPr/>
        <a:lstStyle/>
        <a:p>
          <a:endParaRPr lang="en-US"/>
        </a:p>
      </dgm:t>
    </dgm:pt>
    <dgm:pt modelId="{4F415594-93F8-4563-8B59-3B7F3905B12F}" type="sibTrans" cxnId="{C3085914-21CC-49A8-901F-685FB0E0598A}">
      <dgm:prSet/>
      <dgm:spPr/>
      <dgm:t>
        <a:bodyPr/>
        <a:lstStyle/>
        <a:p>
          <a:endParaRPr lang="en-US"/>
        </a:p>
      </dgm:t>
    </dgm:pt>
    <dgm:pt modelId="{C994299A-2B1E-4E58-87AE-64FB828401F3}">
      <dgm:prSet/>
      <dgm:spPr>
        <a:solidFill>
          <a:schemeClr val="tx2">
            <a:lumMod val="20000"/>
            <a:lumOff val="80000"/>
          </a:schemeClr>
        </a:solidFill>
      </dgm:spPr>
      <dgm:t>
        <a:bodyPr/>
        <a:lstStyle/>
        <a:p>
          <a:pPr>
            <a:lnSpc>
              <a:spcPct val="100000"/>
            </a:lnSpc>
          </a:pPr>
          <a:r>
            <a:rPr lang="en-US" b="0"/>
            <a:t>Students always have the right to attend their local neighborhood school (unless currently expelled from that school/district). This is strengthened further for youth in care who can exercise school stability. </a:t>
          </a:r>
          <a:endParaRPr lang="en-US" dirty="0"/>
        </a:p>
      </dgm:t>
    </dgm:pt>
    <dgm:pt modelId="{6FCF1CA3-0B2F-427E-878D-7D5A703C38F8}" type="parTrans" cxnId="{C52DFC86-8E7F-478E-90E2-01B7904F1BD6}">
      <dgm:prSet/>
      <dgm:spPr/>
      <dgm:t>
        <a:bodyPr/>
        <a:lstStyle/>
        <a:p>
          <a:endParaRPr lang="en-US"/>
        </a:p>
      </dgm:t>
    </dgm:pt>
    <dgm:pt modelId="{6F0C1F70-D2D5-43E7-8007-2F8E0DAE070F}" type="sibTrans" cxnId="{C52DFC86-8E7F-478E-90E2-01B7904F1BD6}">
      <dgm:prSet/>
      <dgm:spPr/>
      <dgm:t>
        <a:bodyPr/>
        <a:lstStyle/>
        <a:p>
          <a:endParaRPr lang="en-US"/>
        </a:p>
      </dgm:t>
    </dgm:pt>
    <dgm:pt modelId="{C0568406-F502-4221-B553-470CBB757875}" type="pres">
      <dgm:prSet presAssocID="{0B39C7EE-D56C-464C-BFCE-1DEBCD7E9D23}" presName="root" presStyleCnt="0">
        <dgm:presLayoutVars>
          <dgm:dir/>
          <dgm:resizeHandles val="exact"/>
        </dgm:presLayoutVars>
      </dgm:prSet>
      <dgm:spPr/>
    </dgm:pt>
    <dgm:pt modelId="{C46C760A-0BA5-4A1B-AF46-C90666ACBE4D}" type="pres">
      <dgm:prSet presAssocID="{F141CE19-28AD-4845-AD34-E7C7B168AC96}" presName="compNode" presStyleCnt="0"/>
      <dgm:spPr/>
    </dgm:pt>
    <dgm:pt modelId="{42C020F0-19EB-42A5-B8C3-E57FE84642AE}" type="pres">
      <dgm:prSet presAssocID="{F141CE19-28AD-4845-AD34-E7C7B168AC96}" presName="bgRect" presStyleLbl="bgShp" presStyleIdx="0" presStyleCnt="3"/>
      <dgm:spPr>
        <a:solidFill>
          <a:schemeClr val="tx2">
            <a:lumMod val="20000"/>
            <a:lumOff val="80000"/>
          </a:schemeClr>
        </a:solidFill>
      </dgm:spPr>
    </dgm:pt>
    <dgm:pt modelId="{5268EF09-E11B-42B7-AC53-4DF4D6F9A3AA}" type="pres">
      <dgm:prSet presAssocID="{F141CE19-28AD-4845-AD34-E7C7B168AC96}" presName="iconRect" presStyleLbl="node1" presStyleIdx="0" presStyleCnt="3"/>
      <dgm:spPr>
        <a:prstGeom prst="rightArrow">
          <a:avLst/>
        </a:prstGeom>
        <a:solidFill>
          <a:schemeClr val="bg1"/>
        </a:solidFill>
        <a:ln>
          <a:noFill/>
        </a:ln>
      </dgm:spPr>
      <dgm:extLst>
        <a:ext uri="{E40237B7-FDA0-4F09-8148-C483321AD2D9}">
          <dgm14:cNvPr xmlns:dgm14="http://schemas.microsoft.com/office/drawing/2010/diagram" id="0" name="" descr="Irritant"/>
        </a:ext>
      </dgm:extLst>
    </dgm:pt>
    <dgm:pt modelId="{14A02655-5AC2-453B-BF07-043FD6C06335}" type="pres">
      <dgm:prSet presAssocID="{F141CE19-28AD-4845-AD34-E7C7B168AC96}" presName="spaceRect" presStyleCnt="0"/>
      <dgm:spPr/>
    </dgm:pt>
    <dgm:pt modelId="{AFCB79E4-C38F-461F-A44F-78DF8B3BB516}" type="pres">
      <dgm:prSet presAssocID="{F141CE19-28AD-4845-AD34-E7C7B168AC96}" presName="parTx" presStyleLbl="revTx" presStyleIdx="0" presStyleCnt="3">
        <dgm:presLayoutVars>
          <dgm:chMax val="0"/>
          <dgm:chPref val="0"/>
        </dgm:presLayoutVars>
      </dgm:prSet>
      <dgm:spPr/>
    </dgm:pt>
    <dgm:pt modelId="{76E85861-5DE6-4B3A-B085-6C1269CB1C17}" type="pres">
      <dgm:prSet presAssocID="{A92E3852-72F5-4C05-80D9-429AAC85BFD2}" presName="sibTrans" presStyleCnt="0"/>
      <dgm:spPr/>
    </dgm:pt>
    <dgm:pt modelId="{4503BAF9-6FC3-46CE-B18D-A60AE092D371}" type="pres">
      <dgm:prSet presAssocID="{570DB637-0978-404D-8C24-00EE365DADD3}" presName="compNode" presStyleCnt="0"/>
      <dgm:spPr/>
    </dgm:pt>
    <dgm:pt modelId="{756E50FD-59C7-4EF8-AC6C-8D1A4019F00F}" type="pres">
      <dgm:prSet presAssocID="{570DB637-0978-404D-8C24-00EE365DADD3}" presName="bgRect" presStyleLbl="bgShp" presStyleIdx="1" presStyleCnt="3"/>
      <dgm:spPr>
        <a:solidFill>
          <a:schemeClr val="tx2">
            <a:lumMod val="20000"/>
            <a:lumOff val="80000"/>
          </a:schemeClr>
        </a:solidFill>
      </dgm:spPr>
    </dgm:pt>
    <dgm:pt modelId="{99324119-B9C0-47FB-B0D2-E0AC3C8E796D}" type="pres">
      <dgm:prSet presAssocID="{570DB637-0978-404D-8C24-00EE365DADD3}" presName="iconRect" presStyleLbl="node1" presStyleIdx="1" presStyleCnt="3"/>
      <dgm:spPr>
        <a:solidFill>
          <a:schemeClr val="tx2">
            <a:lumMod val="20000"/>
            <a:lumOff val="80000"/>
          </a:schemeClr>
        </a:solidFill>
        <a:ln>
          <a:noFill/>
        </a:ln>
      </dgm:spPr>
      <dgm:extLst>
        <a:ext uri="{E40237B7-FDA0-4F09-8148-C483321AD2D9}">
          <dgm14:cNvPr xmlns:dgm14="http://schemas.microsoft.com/office/drawing/2010/diagram" id="0" name="" descr="Classroom"/>
        </a:ext>
      </dgm:extLst>
    </dgm:pt>
    <dgm:pt modelId="{D76C1566-624B-46E9-8F0C-C72DAC3E1686}" type="pres">
      <dgm:prSet presAssocID="{570DB637-0978-404D-8C24-00EE365DADD3}" presName="spaceRect" presStyleCnt="0"/>
      <dgm:spPr/>
    </dgm:pt>
    <dgm:pt modelId="{1D02349E-B233-495C-8B7E-EF80272D7CC8}" type="pres">
      <dgm:prSet presAssocID="{570DB637-0978-404D-8C24-00EE365DADD3}" presName="parTx" presStyleLbl="revTx" presStyleIdx="1" presStyleCnt="3">
        <dgm:presLayoutVars>
          <dgm:chMax val="0"/>
          <dgm:chPref val="0"/>
        </dgm:presLayoutVars>
      </dgm:prSet>
      <dgm:spPr/>
    </dgm:pt>
    <dgm:pt modelId="{3A1163A4-4CFD-4C6B-A6DA-B1B9AF322E90}" type="pres">
      <dgm:prSet presAssocID="{4F415594-93F8-4563-8B59-3B7F3905B12F}" presName="sibTrans" presStyleCnt="0"/>
      <dgm:spPr/>
    </dgm:pt>
    <dgm:pt modelId="{8EB93D89-B877-4155-AD65-0E36B9ADD404}" type="pres">
      <dgm:prSet presAssocID="{C994299A-2B1E-4E58-87AE-64FB828401F3}" presName="compNode" presStyleCnt="0"/>
      <dgm:spPr/>
    </dgm:pt>
    <dgm:pt modelId="{AEC0FE73-F278-4EBA-8E58-E9243258C544}" type="pres">
      <dgm:prSet presAssocID="{C994299A-2B1E-4E58-87AE-64FB828401F3}" presName="bgRect" presStyleLbl="bgShp" presStyleIdx="2" presStyleCnt="3"/>
      <dgm:spPr>
        <a:solidFill>
          <a:schemeClr val="tx2">
            <a:lumMod val="20000"/>
            <a:lumOff val="80000"/>
          </a:schemeClr>
        </a:solidFill>
      </dgm:spPr>
    </dgm:pt>
    <dgm:pt modelId="{3CD73677-4E08-41CB-B6F8-A9B83D7BBCC5}" type="pres">
      <dgm:prSet presAssocID="{C994299A-2B1E-4E58-87AE-64FB828401F3}" presName="iconRect" presStyleLbl="node1" presStyleIdx="2" presStyleCnt="3"/>
      <dgm:spPr>
        <a:solidFill>
          <a:schemeClr val="tx2">
            <a:lumMod val="20000"/>
            <a:lumOff val="80000"/>
          </a:schemeClr>
        </a:solidFill>
        <a:ln>
          <a:noFill/>
        </a:ln>
      </dgm:spPr>
      <dgm:extLst>
        <a:ext uri="{E40237B7-FDA0-4F09-8148-C483321AD2D9}">
          <dgm14:cNvPr xmlns:dgm14="http://schemas.microsoft.com/office/drawing/2010/diagram" id="0" name="" descr="Schoolhouse"/>
        </a:ext>
      </dgm:extLst>
    </dgm:pt>
    <dgm:pt modelId="{411D7B7A-FD94-4F41-97F6-CABB73485E6D}" type="pres">
      <dgm:prSet presAssocID="{C994299A-2B1E-4E58-87AE-64FB828401F3}" presName="spaceRect" presStyleCnt="0"/>
      <dgm:spPr/>
    </dgm:pt>
    <dgm:pt modelId="{4E9A5E90-18B1-4AD3-A4E1-62017AFEA0E0}" type="pres">
      <dgm:prSet presAssocID="{C994299A-2B1E-4E58-87AE-64FB828401F3}" presName="parTx" presStyleLbl="revTx" presStyleIdx="2" presStyleCnt="3">
        <dgm:presLayoutVars>
          <dgm:chMax val="0"/>
          <dgm:chPref val="0"/>
        </dgm:presLayoutVars>
      </dgm:prSet>
      <dgm:spPr/>
    </dgm:pt>
  </dgm:ptLst>
  <dgm:cxnLst>
    <dgm:cxn modelId="{61CEF611-B8C9-4519-AC7F-6F75CAFBA76A}" type="presOf" srcId="{C994299A-2B1E-4E58-87AE-64FB828401F3}" destId="{4E9A5E90-18B1-4AD3-A4E1-62017AFEA0E0}" srcOrd="0" destOrd="0" presId="urn:microsoft.com/office/officeart/2018/2/layout/IconVerticalSolidList"/>
    <dgm:cxn modelId="{C3085914-21CC-49A8-901F-685FB0E0598A}" srcId="{0B39C7EE-D56C-464C-BFCE-1DEBCD7E9D23}" destId="{570DB637-0978-404D-8C24-00EE365DADD3}" srcOrd="1" destOrd="0" parTransId="{1F721CB0-9891-415F-84DD-5B7EB4446E7E}" sibTransId="{4F415594-93F8-4563-8B59-3B7F3905B12F}"/>
    <dgm:cxn modelId="{69BA2E4C-794E-4663-80E7-4D4369ECEDA6}" type="presOf" srcId="{0B39C7EE-D56C-464C-BFCE-1DEBCD7E9D23}" destId="{C0568406-F502-4221-B553-470CBB757875}" srcOrd="0" destOrd="0" presId="urn:microsoft.com/office/officeart/2018/2/layout/IconVerticalSolidList"/>
    <dgm:cxn modelId="{F6050275-30A7-4F82-9A06-C8F6610190FE}" srcId="{0B39C7EE-D56C-464C-BFCE-1DEBCD7E9D23}" destId="{F141CE19-28AD-4845-AD34-E7C7B168AC96}" srcOrd="0" destOrd="0" parTransId="{FA0F15CD-DB94-4A99-AA2A-7BAED0110545}" sibTransId="{A92E3852-72F5-4C05-80D9-429AAC85BFD2}"/>
    <dgm:cxn modelId="{722CAD57-D77E-495B-BAAB-30E248F0AA18}" type="presOf" srcId="{F141CE19-28AD-4845-AD34-E7C7B168AC96}" destId="{AFCB79E4-C38F-461F-A44F-78DF8B3BB516}" srcOrd="0" destOrd="0" presId="urn:microsoft.com/office/officeart/2018/2/layout/IconVerticalSolidList"/>
    <dgm:cxn modelId="{C52DFC86-8E7F-478E-90E2-01B7904F1BD6}" srcId="{0B39C7EE-D56C-464C-BFCE-1DEBCD7E9D23}" destId="{C994299A-2B1E-4E58-87AE-64FB828401F3}" srcOrd="2" destOrd="0" parTransId="{6FCF1CA3-0B2F-427E-878D-7D5A703C38F8}" sibTransId="{6F0C1F70-D2D5-43E7-8007-2F8E0DAE070F}"/>
    <dgm:cxn modelId="{DDBBFAB1-5BED-424A-AF3A-F025F9DC88AB}" type="presOf" srcId="{570DB637-0978-404D-8C24-00EE365DADD3}" destId="{1D02349E-B233-495C-8B7E-EF80272D7CC8}" srcOrd="0" destOrd="0" presId="urn:microsoft.com/office/officeart/2018/2/layout/IconVerticalSolidList"/>
    <dgm:cxn modelId="{248C5EA2-3CF2-40B2-BA52-088439E2B744}" type="presParOf" srcId="{C0568406-F502-4221-B553-470CBB757875}" destId="{C46C760A-0BA5-4A1B-AF46-C90666ACBE4D}" srcOrd="0" destOrd="0" presId="urn:microsoft.com/office/officeart/2018/2/layout/IconVerticalSolidList"/>
    <dgm:cxn modelId="{52A4650E-DA4A-4041-BE47-7AB01D794C7F}" type="presParOf" srcId="{C46C760A-0BA5-4A1B-AF46-C90666ACBE4D}" destId="{42C020F0-19EB-42A5-B8C3-E57FE84642AE}" srcOrd="0" destOrd="0" presId="urn:microsoft.com/office/officeart/2018/2/layout/IconVerticalSolidList"/>
    <dgm:cxn modelId="{D1036AF4-93DF-421F-BCA5-E35465173482}" type="presParOf" srcId="{C46C760A-0BA5-4A1B-AF46-C90666ACBE4D}" destId="{5268EF09-E11B-42B7-AC53-4DF4D6F9A3AA}" srcOrd="1" destOrd="0" presId="urn:microsoft.com/office/officeart/2018/2/layout/IconVerticalSolidList"/>
    <dgm:cxn modelId="{BE170D4D-DBD6-414B-A467-198EA6892FBE}" type="presParOf" srcId="{C46C760A-0BA5-4A1B-AF46-C90666ACBE4D}" destId="{14A02655-5AC2-453B-BF07-043FD6C06335}" srcOrd="2" destOrd="0" presId="urn:microsoft.com/office/officeart/2018/2/layout/IconVerticalSolidList"/>
    <dgm:cxn modelId="{DFA129BA-B98D-4A1A-8F38-906927AAEE26}" type="presParOf" srcId="{C46C760A-0BA5-4A1B-AF46-C90666ACBE4D}" destId="{AFCB79E4-C38F-461F-A44F-78DF8B3BB516}" srcOrd="3" destOrd="0" presId="urn:microsoft.com/office/officeart/2018/2/layout/IconVerticalSolidList"/>
    <dgm:cxn modelId="{8D3AA1F2-01B2-46AF-8DCF-8574566D90AB}" type="presParOf" srcId="{C0568406-F502-4221-B553-470CBB757875}" destId="{76E85861-5DE6-4B3A-B085-6C1269CB1C17}" srcOrd="1" destOrd="0" presId="urn:microsoft.com/office/officeart/2018/2/layout/IconVerticalSolidList"/>
    <dgm:cxn modelId="{3CB9A59B-F7D2-42D5-B82D-C31530D5681F}" type="presParOf" srcId="{C0568406-F502-4221-B553-470CBB757875}" destId="{4503BAF9-6FC3-46CE-B18D-A60AE092D371}" srcOrd="2" destOrd="0" presId="urn:microsoft.com/office/officeart/2018/2/layout/IconVerticalSolidList"/>
    <dgm:cxn modelId="{E1867F15-1EBB-42E4-BACF-2F725F70F65F}" type="presParOf" srcId="{4503BAF9-6FC3-46CE-B18D-A60AE092D371}" destId="{756E50FD-59C7-4EF8-AC6C-8D1A4019F00F}" srcOrd="0" destOrd="0" presId="urn:microsoft.com/office/officeart/2018/2/layout/IconVerticalSolidList"/>
    <dgm:cxn modelId="{CFB8D2CB-122B-42D6-AE98-3FABCE8D651B}" type="presParOf" srcId="{4503BAF9-6FC3-46CE-B18D-A60AE092D371}" destId="{99324119-B9C0-47FB-B0D2-E0AC3C8E796D}" srcOrd="1" destOrd="0" presId="urn:microsoft.com/office/officeart/2018/2/layout/IconVerticalSolidList"/>
    <dgm:cxn modelId="{57BE8C14-FCD7-4AFA-A26F-4B9343E5D16B}" type="presParOf" srcId="{4503BAF9-6FC3-46CE-B18D-A60AE092D371}" destId="{D76C1566-624B-46E9-8F0C-C72DAC3E1686}" srcOrd="2" destOrd="0" presId="urn:microsoft.com/office/officeart/2018/2/layout/IconVerticalSolidList"/>
    <dgm:cxn modelId="{15B2427D-7EB4-4130-92EE-AB32F9811498}" type="presParOf" srcId="{4503BAF9-6FC3-46CE-B18D-A60AE092D371}" destId="{1D02349E-B233-495C-8B7E-EF80272D7CC8}" srcOrd="3" destOrd="0" presId="urn:microsoft.com/office/officeart/2018/2/layout/IconVerticalSolidList"/>
    <dgm:cxn modelId="{0536E31B-F442-4EC3-BCA7-742ADE06C9D1}" type="presParOf" srcId="{C0568406-F502-4221-B553-470CBB757875}" destId="{3A1163A4-4CFD-4C6B-A6DA-B1B9AF322E90}" srcOrd="3" destOrd="0" presId="urn:microsoft.com/office/officeart/2018/2/layout/IconVerticalSolidList"/>
    <dgm:cxn modelId="{F932E470-4794-4360-98EE-26D5D36837CE}" type="presParOf" srcId="{C0568406-F502-4221-B553-470CBB757875}" destId="{8EB93D89-B877-4155-AD65-0E36B9ADD404}" srcOrd="4" destOrd="0" presId="urn:microsoft.com/office/officeart/2018/2/layout/IconVerticalSolidList"/>
    <dgm:cxn modelId="{0E1F344E-D370-4DAB-930D-04F897E285BA}" type="presParOf" srcId="{8EB93D89-B877-4155-AD65-0E36B9ADD404}" destId="{AEC0FE73-F278-4EBA-8E58-E9243258C544}" srcOrd="0" destOrd="0" presId="urn:microsoft.com/office/officeart/2018/2/layout/IconVerticalSolidList"/>
    <dgm:cxn modelId="{304C1358-9DA2-4659-A7A4-E64842454EB2}" type="presParOf" srcId="{8EB93D89-B877-4155-AD65-0E36B9ADD404}" destId="{3CD73677-4E08-41CB-B6F8-A9B83D7BBCC5}" srcOrd="1" destOrd="0" presId="urn:microsoft.com/office/officeart/2018/2/layout/IconVerticalSolidList"/>
    <dgm:cxn modelId="{2B7F7F3F-57CE-4872-9787-2C401EF8017F}" type="presParOf" srcId="{8EB93D89-B877-4155-AD65-0E36B9ADD404}" destId="{411D7B7A-FD94-4F41-97F6-CABB73485E6D}" srcOrd="2" destOrd="0" presId="urn:microsoft.com/office/officeart/2018/2/layout/IconVerticalSolidList"/>
    <dgm:cxn modelId="{13A403F8-D65C-4870-944A-410014905EAF}" type="presParOf" srcId="{8EB93D89-B877-4155-AD65-0E36B9ADD404}" destId="{4E9A5E90-18B1-4AD3-A4E1-62017AFEA0E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9FFA03-3D05-4CF8-8796-E39A8C2CBAF4}" type="doc">
      <dgm:prSet loTypeId="urn:microsoft.com/office/officeart/2016/7/layout/ChevronBlockProcess" loCatId="process" qsTypeId="urn:microsoft.com/office/officeart/2005/8/quickstyle/simple1" qsCatId="simple" csTypeId="urn:microsoft.com/office/officeart/2005/8/colors/accent1_2" csCatId="accent1"/>
      <dgm:spPr/>
      <dgm:t>
        <a:bodyPr/>
        <a:lstStyle/>
        <a:p>
          <a:endParaRPr lang="en-US"/>
        </a:p>
      </dgm:t>
    </dgm:pt>
    <dgm:pt modelId="{F0E0DC98-B052-418A-8D11-F58F2CCCB94E}">
      <dgm:prSet/>
      <dgm:spPr/>
      <dgm:t>
        <a:bodyPr/>
        <a:lstStyle/>
        <a:p>
          <a:r>
            <a:rPr lang="en-US"/>
            <a:t>Assign</a:t>
          </a:r>
        </a:p>
      </dgm:t>
    </dgm:pt>
    <dgm:pt modelId="{896B9ABF-3F0E-4FBC-A94F-C82B8F2DACCF}" type="parTrans" cxnId="{5DD049E3-4D42-4EC2-8D3F-74E4F307D521}">
      <dgm:prSet/>
      <dgm:spPr/>
      <dgm:t>
        <a:bodyPr/>
        <a:lstStyle/>
        <a:p>
          <a:endParaRPr lang="en-US"/>
        </a:p>
      </dgm:t>
    </dgm:pt>
    <dgm:pt modelId="{2C0CF1A0-D6CB-495B-8AE4-AEF1FE840401}" type="sibTrans" cxnId="{5DD049E3-4D42-4EC2-8D3F-74E4F307D521}">
      <dgm:prSet/>
      <dgm:spPr/>
      <dgm:t>
        <a:bodyPr/>
        <a:lstStyle/>
        <a:p>
          <a:endParaRPr lang="en-US"/>
        </a:p>
      </dgm:t>
    </dgm:pt>
    <dgm:pt modelId="{F8DDC402-F770-469E-B961-A4781E31DF0C}">
      <dgm:prSet/>
      <dgm:spPr/>
      <dgm:t>
        <a:bodyPr/>
        <a:lstStyle/>
        <a:p>
          <a:r>
            <a:rPr lang="en-US"/>
            <a:t>Assign individual “Points of Contact” to all eligible students to support youth to graduate and re-enter school. </a:t>
          </a:r>
        </a:p>
      </dgm:t>
    </dgm:pt>
    <dgm:pt modelId="{D98E4931-E98B-4073-949F-821911C7CA50}" type="parTrans" cxnId="{66EEE815-2F3C-4285-A22A-27470B3BBC43}">
      <dgm:prSet/>
      <dgm:spPr/>
      <dgm:t>
        <a:bodyPr/>
        <a:lstStyle/>
        <a:p>
          <a:endParaRPr lang="en-US"/>
        </a:p>
      </dgm:t>
    </dgm:pt>
    <dgm:pt modelId="{C29FECDB-6459-48CC-90E3-662EB135043B}" type="sibTrans" cxnId="{66EEE815-2F3C-4285-A22A-27470B3BBC43}">
      <dgm:prSet/>
      <dgm:spPr/>
      <dgm:t>
        <a:bodyPr/>
        <a:lstStyle/>
        <a:p>
          <a:endParaRPr lang="en-US"/>
        </a:p>
      </dgm:t>
    </dgm:pt>
    <dgm:pt modelId="{75263829-BF8E-4187-8EE8-E3664A2D44FB}">
      <dgm:prSet/>
      <dgm:spPr/>
      <dgm:t>
        <a:bodyPr/>
        <a:lstStyle/>
        <a:p>
          <a:r>
            <a:rPr lang="en-US"/>
            <a:t>Develop</a:t>
          </a:r>
        </a:p>
      </dgm:t>
    </dgm:pt>
    <dgm:pt modelId="{AEEE05A3-7AC8-47E5-995D-C5799C30391C}" type="parTrans" cxnId="{F310FF89-693D-4BC2-BCBC-BD5F96C93893}">
      <dgm:prSet/>
      <dgm:spPr/>
      <dgm:t>
        <a:bodyPr/>
        <a:lstStyle/>
        <a:p>
          <a:endParaRPr lang="en-US"/>
        </a:p>
      </dgm:t>
    </dgm:pt>
    <dgm:pt modelId="{0EF9A7E8-E2FB-4A7C-ACCC-E582F0094C7A}" type="sibTrans" cxnId="{F310FF89-693D-4BC2-BCBC-BD5F96C93893}">
      <dgm:prSet/>
      <dgm:spPr/>
      <dgm:t>
        <a:bodyPr/>
        <a:lstStyle/>
        <a:p>
          <a:endParaRPr lang="en-US"/>
        </a:p>
      </dgm:t>
    </dgm:pt>
    <dgm:pt modelId="{8F2AA039-6948-4A0E-BFA3-B5A5950A10DB}">
      <dgm:prSet/>
      <dgm:spPr/>
      <dgm:t>
        <a:bodyPr/>
        <a:lstStyle/>
        <a:p>
          <a:r>
            <a:rPr lang="en-US"/>
            <a:t>Develop policies to ensure equal access to educational and non-educational activities</a:t>
          </a:r>
        </a:p>
      </dgm:t>
    </dgm:pt>
    <dgm:pt modelId="{0F8B76CD-3FA1-4575-9F8C-F69C8A30C283}" type="parTrans" cxnId="{0CA3D5A0-E426-41AD-B4DE-EE735ED5728F}">
      <dgm:prSet/>
      <dgm:spPr/>
      <dgm:t>
        <a:bodyPr/>
        <a:lstStyle/>
        <a:p>
          <a:endParaRPr lang="en-US"/>
        </a:p>
      </dgm:t>
    </dgm:pt>
    <dgm:pt modelId="{AE779A31-CE9F-4C9E-96AB-3F4C65FC0C5D}" type="sibTrans" cxnId="{0CA3D5A0-E426-41AD-B4DE-EE735ED5728F}">
      <dgm:prSet/>
      <dgm:spPr/>
      <dgm:t>
        <a:bodyPr/>
        <a:lstStyle/>
        <a:p>
          <a:endParaRPr lang="en-US"/>
        </a:p>
      </dgm:t>
    </dgm:pt>
    <dgm:pt modelId="{D9BA29DB-780D-4932-BBAD-D6D4DBE4C54F}">
      <dgm:prSet/>
      <dgm:spPr/>
      <dgm:t>
        <a:bodyPr/>
        <a:lstStyle/>
        <a:p>
          <a:r>
            <a:rPr lang="en-US"/>
            <a:t>Define</a:t>
          </a:r>
        </a:p>
      </dgm:t>
    </dgm:pt>
    <dgm:pt modelId="{0108BC85-4993-409F-A506-1858D496B84C}" type="parTrans" cxnId="{27398FBB-0F38-4482-9E64-C69681C4C9D6}">
      <dgm:prSet/>
      <dgm:spPr/>
      <dgm:t>
        <a:bodyPr/>
        <a:lstStyle/>
        <a:p>
          <a:endParaRPr lang="en-US"/>
        </a:p>
      </dgm:t>
    </dgm:pt>
    <dgm:pt modelId="{E3E9CB96-82B5-4327-BE3D-2014E0AE291C}" type="sibTrans" cxnId="{27398FBB-0F38-4482-9E64-C69681C4C9D6}">
      <dgm:prSet/>
      <dgm:spPr/>
      <dgm:t>
        <a:bodyPr/>
        <a:lstStyle/>
        <a:p>
          <a:endParaRPr lang="en-US"/>
        </a:p>
      </dgm:t>
    </dgm:pt>
    <dgm:pt modelId="{CED99102-9CDA-4937-B613-56AE7DA0E7DF}">
      <dgm:prSet/>
      <dgm:spPr/>
      <dgm:t>
        <a:bodyPr/>
        <a:lstStyle/>
        <a:p>
          <a:r>
            <a:rPr lang="en-US"/>
            <a:t>Define how full and partial credits are assessed and counted towards graduation, how credits will be waived, and determine make-up options </a:t>
          </a:r>
        </a:p>
      </dgm:t>
    </dgm:pt>
    <dgm:pt modelId="{0C1740F3-A8DC-42E8-92F0-802D0ABA9DF6}" type="parTrans" cxnId="{05590FEE-B11A-4564-8D84-392216F7EE7A}">
      <dgm:prSet/>
      <dgm:spPr/>
      <dgm:t>
        <a:bodyPr/>
        <a:lstStyle/>
        <a:p>
          <a:endParaRPr lang="en-US"/>
        </a:p>
      </dgm:t>
    </dgm:pt>
    <dgm:pt modelId="{60720B16-120E-4F06-B899-997F1F6CD9F7}" type="sibTrans" cxnId="{05590FEE-B11A-4564-8D84-392216F7EE7A}">
      <dgm:prSet/>
      <dgm:spPr/>
      <dgm:t>
        <a:bodyPr/>
        <a:lstStyle/>
        <a:p>
          <a:endParaRPr lang="en-US"/>
        </a:p>
      </dgm:t>
    </dgm:pt>
    <dgm:pt modelId="{1A00368C-CFD9-42FB-A26E-D2199ADC4C3B}">
      <dgm:prSet/>
      <dgm:spPr/>
      <dgm:t>
        <a:bodyPr/>
        <a:lstStyle/>
        <a:p>
          <a:r>
            <a:rPr lang="en-US"/>
            <a:t>Determine</a:t>
          </a:r>
        </a:p>
      </dgm:t>
    </dgm:pt>
    <dgm:pt modelId="{9B627187-3AD9-450D-9733-17B49D99D241}" type="parTrans" cxnId="{E3AF2FEE-168F-4027-80E6-E77ED42FCBBB}">
      <dgm:prSet/>
      <dgm:spPr/>
      <dgm:t>
        <a:bodyPr/>
        <a:lstStyle/>
        <a:p>
          <a:endParaRPr lang="en-US"/>
        </a:p>
      </dgm:t>
    </dgm:pt>
    <dgm:pt modelId="{E67F50E6-ECA4-4EF1-8D62-FB9DA25362E7}" type="sibTrans" cxnId="{E3AF2FEE-168F-4027-80E6-E77ED42FCBBB}">
      <dgm:prSet/>
      <dgm:spPr/>
      <dgm:t>
        <a:bodyPr/>
        <a:lstStyle/>
        <a:p>
          <a:endParaRPr lang="en-US"/>
        </a:p>
      </dgm:t>
    </dgm:pt>
    <dgm:pt modelId="{35F9C6E3-0388-4D0A-95F9-7AF780269C51}">
      <dgm:prSet/>
      <dgm:spPr/>
      <dgm:t>
        <a:bodyPr/>
        <a:lstStyle/>
        <a:p>
          <a:r>
            <a:rPr lang="en-US"/>
            <a:t>If a student cannot graduate from their current school, determine if the student can graduate from their prior school </a:t>
          </a:r>
        </a:p>
      </dgm:t>
    </dgm:pt>
    <dgm:pt modelId="{22A7977A-AED2-42FC-ADD0-76EEC05FC3ED}" type="parTrans" cxnId="{261C17DC-91B0-4568-96F5-5817B4A0F342}">
      <dgm:prSet/>
      <dgm:spPr/>
      <dgm:t>
        <a:bodyPr/>
        <a:lstStyle/>
        <a:p>
          <a:endParaRPr lang="en-US"/>
        </a:p>
      </dgm:t>
    </dgm:pt>
    <dgm:pt modelId="{458579CD-C986-4D41-B97A-FD352C20ECC1}" type="sibTrans" cxnId="{261C17DC-91B0-4568-96F5-5817B4A0F342}">
      <dgm:prSet/>
      <dgm:spPr/>
      <dgm:t>
        <a:bodyPr/>
        <a:lstStyle/>
        <a:p>
          <a:endParaRPr lang="en-US"/>
        </a:p>
      </dgm:t>
    </dgm:pt>
    <dgm:pt modelId="{B72BAE17-C0CC-4E1E-9728-46459345E4FB}">
      <dgm:prSet/>
      <dgm:spPr/>
      <dgm:t>
        <a:bodyPr/>
        <a:lstStyle/>
        <a:p>
          <a:r>
            <a:rPr lang="en-US"/>
            <a:t>Assist</a:t>
          </a:r>
        </a:p>
      </dgm:t>
    </dgm:pt>
    <dgm:pt modelId="{FEB50A1F-B55D-4DA0-8BD1-1D964A84E96C}" type="parTrans" cxnId="{AC2125B3-E9C2-461E-9B8E-1E88BF7BAF28}">
      <dgm:prSet/>
      <dgm:spPr/>
      <dgm:t>
        <a:bodyPr/>
        <a:lstStyle/>
        <a:p>
          <a:endParaRPr lang="en-US"/>
        </a:p>
      </dgm:t>
    </dgm:pt>
    <dgm:pt modelId="{F8B9DD64-1182-4B12-9710-95EF34AE681D}" type="sibTrans" cxnId="{AC2125B3-E9C2-461E-9B8E-1E88BF7BAF28}">
      <dgm:prSet/>
      <dgm:spPr/>
      <dgm:t>
        <a:bodyPr/>
        <a:lstStyle/>
        <a:p>
          <a:endParaRPr lang="en-US"/>
        </a:p>
      </dgm:t>
    </dgm:pt>
    <dgm:pt modelId="{BC555E28-D2B4-4DFD-8537-019B8ECD0F3B}">
      <dgm:prSet/>
      <dgm:spPr/>
      <dgm:t>
        <a:bodyPr/>
        <a:lstStyle/>
        <a:p>
          <a:r>
            <a:rPr lang="en-US"/>
            <a:t>If a student can’t graduate from their current or prior school, assist the student to access to a state Keystone diploma (starting 2023) as a last resort.</a:t>
          </a:r>
        </a:p>
      </dgm:t>
    </dgm:pt>
    <dgm:pt modelId="{1B76E7C1-4135-4957-8933-5FEF463F3670}" type="parTrans" cxnId="{836CE0FC-484D-4373-9905-E986CEE05DBF}">
      <dgm:prSet/>
      <dgm:spPr/>
      <dgm:t>
        <a:bodyPr/>
        <a:lstStyle/>
        <a:p>
          <a:endParaRPr lang="en-US"/>
        </a:p>
      </dgm:t>
    </dgm:pt>
    <dgm:pt modelId="{89F22079-88FE-40D3-B851-E01C289FDF3E}" type="sibTrans" cxnId="{836CE0FC-484D-4373-9905-E986CEE05DBF}">
      <dgm:prSet/>
      <dgm:spPr/>
      <dgm:t>
        <a:bodyPr/>
        <a:lstStyle/>
        <a:p>
          <a:endParaRPr lang="en-US"/>
        </a:p>
      </dgm:t>
    </dgm:pt>
    <dgm:pt modelId="{352690EA-71B6-4729-A643-81E61FF4BD70}" type="pres">
      <dgm:prSet presAssocID="{739FFA03-3D05-4CF8-8796-E39A8C2CBAF4}" presName="Name0" presStyleCnt="0">
        <dgm:presLayoutVars>
          <dgm:dir/>
          <dgm:animLvl val="lvl"/>
          <dgm:resizeHandles val="exact"/>
        </dgm:presLayoutVars>
      </dgm:prSet>
      <dgm:spPr/>
    </dgm:pt>
    <dgm:pt modelId="{F9A771C0-C1A3-4B9B-8A88-66240EB14150}" type="pres">
      <dgm:prSet presAssocID="{F0E0DC98-B052-418A-8D11-F58F2CCCB94E}" presName="composite" presStyleCnt="0"/>
      <dgm:spPr/>
    </dgm:pt>
    <dgm:pt modelId="{2D7FCABC-18A4-4F02-AB94-E3D47FDF6950}" type="pres">
      <dgm:prSet presAssocID="{F0E0DC98-B052-418A-8D11-F58F2CCCB94E}" presName="parTx" presStyleLbl="alignNode1" presStyleIdx="0" presStyleCnt="5">
        <dgm:presLayoutVars>
          <dgm:chMax val="0"/>
          <dgm:chPref val="0"/>
        </dgm:presLayoutVars>
      </dgm:prSet>
      <dgm:spPr/>
    </dgm:pt>
    <dgm:pt modelId="{87B06D64-135A-4232-B3D9-035C9888C308}" type="pres">
      <dgm:prSet presAssocID="{F0E0DC98-B052-418A-8D11-F58F2CCCB94E}" presName="desTx" presStyleLbl="alignAccFollowNode1" presStyleIdx="0" presStyleCnt="5">
        <dgm:presLayoutVars/>
      </dgm:prSet>
      <dgm:spPr/>
    </dgm:pt>
    <dgm:pt modelId="{A989F5A5-4E9C-4B0A-8D72-87567355C8A2}" type="pres">
      <dgm:prSet presAssocID="{2C0CF1A0-D6CB-495B-8AE4-AEF1FE840401}" presName="space" presStyleCnt="0"/>
      <dgm:spPr/>
    </dgm:pt>
    <dgm:pt modelId="{6ED86E52-8F33-4E97-8D1B-368E08CD4734}" type="pres">
      <dgm:prSet presAssocID="{75263829-BF8E-4187-8EE8-E3664A2D44FB}" presName="composite" presStyleCnt="0"/>
      <dgm:spPr/>
    </dgm:pt>
    <dgm:pt modelId="{357666E4-1331-4E97-A4A9-800197395F44}" type="pres">
      <dgm:prSet presAssocID="{75263829-BF8E-4187-8EE8-E3664A2D44FB}" presName="parTx" presStyleLbl="alignNode1" presStyleIdx="1" presStyleCnt="5">
        <dgm:presLayoutVars>
          <dgm:chMax val="0"/>
          <dgm:chPref val="0"/>
        </dgm:presLayoutVars>
      </dgm:prSet>
      <dgm:spPr/>
    </dgm:pt>
    <dgm:pt modelId="{FB9F4188-9461-4E04-85E0-8953815D2ED6}" type="pres">
      <dgm:prSet presAssocID="{75263829-BF8E-4187-8EE8-E3664A2D44FB}" presName="desTx" presStyleLbl="alignAccFollowNode1" presStyleIdx="1" presStyleCnt="5">
        <dgm:presLayoutVars/>
      </dgm:prSet>
      <dgm:spPr/>
    </dgm:pt>
    <dgm:pt modelId="{4D21BD8C-E9E6-46EC-9AC4-8F1508AEA178}" type="pres">
      <dgm:prSet presAssocID="{0EF9A7E8-E2FB-4A7C-ACCC-E582F0094C7A}" presName="space" presStyleCnt="0"/>
      <dgm:spPr/>
    </dgm:pt>
    <dgm:pt modelId="{FA6F2E2D-5821-4955-837C-CE6E8E1D2042}" type="pres">
      <dgm:prSet presAssocID="{D9BA29DB-780D-4932-BBAD-D6D4DBE4C54F}" presName="composite" presStyleCnt="0"/>
      <dgm:spPr/>
    </dgm:pt>
    <dgm:pt modelId="{088DB58A-E812-4747-B88F-7564B3B13EC9}" type="pres">
      <dgm:prSet presAssocID="{D9BA29DB-780D-4932-BBAD-D6D4DBE4C54F}" presName="parTx" presStyleLbl="alignNode1" presStyleIdx="2" presStyleCnt="5">
        <dgm:presLayoutVars>
          <dgm:chMax val="0"/>
          <dgm:chPref val="0"/>
        </dgm:presLayoutVars>
      </dgm:prSet>
      <dgm:spPr/>
    </dgm:pt>
    <dgm:pt modelId="{B7AA426F-2888-4E74-B56C-B657920E129C}" type="pres">
      <dgm:prSet presAssocID="{D9BA29DB-780D-4932-BBAD-D6D4DBE4C54F}" presName="desTx" presStyleLbl="alignAccFollowNode1" presStyleIdx="2" presStyleCnt="5">
        <dgm:presLayoutVars/>
      </dgm:prSet>
      <dgm:spPr/>
    </dgm:pt>
    <dgm:pt modelId="{1978A26C-1DB4-479C-8180-B128F5BDAA90}" type="pres">
      <dgm:prSet presAssocID="{E3E9CB96-82B5-4327-BE3D-2014E0AE291C}" presName="space" presStyleCnt="0"/>
      <dgm:spPr/>
    </dgm:pt>
    <dgm:pt modelId="{FAB8D2B7-8FFE-45CA-AB5E-BB34B6A7B783}" type="pres">
      <dgm:prSet presAssocID="{1A00368C-CFD9-42FB-A26E-D2199ADC4C3B}" presName="composite" presStyleCnt="0"/>
      <dgm:spPr/>
    </dgm:pt>
    <dgm:pt modelId="{ECDDDF4A-1FAE-4B60-9CD3-0561F4FE0EC6}" type="pres">
      <dgm:prSet presAssocID="{1A00368C-CFD9-42FB-A26E-D2199ADC4C3B}" presName="parTx" presStyleLbl="alignNode1" presStyleIdx="3" presStyleCnt="5">
        <dgm:presLayoutVars>
          <dgm:chMax val="0"/>
          <dgm:chPref val="0"/>
        </dgm:presLayoutVars>
      </dgm:prSet>
      <dgm:spPr/>
    </dgm:pt>
    <dgm:pt modelId="{8BCAF3C8-0054-4258-821B-64B0A8E56A83}" type="pres">
      <dgm:prSet presAssocID="{1A00368C-CFD9-42FB-A26E-D2199ADC4C3B}" presName="desTx" presStyleLbl="alignAccFollowNode1" presStyleIdx="3" presStyleCnt="5">
        <dgm:presLayoutVars/>
      </dgm:prSet>
      <dgm:spPr/>
    </dgm:pt>
    <dgm:pt modelId="{43D31150-670B-41F1-98D7-060306CA7B5E}" type="pres">
      <dgm:prSet presAssocID="{E67F50E6-ECA4-4EF1-8D62-FB9DA25362E7}" presName="space" presStyleCnt="0"/>
      <dgm:spPr/>
    </dgm:pt>
    <dgm:pt modelId="{32F0D06E-1D4A-4C0F-B008-1F54B013362B}" type="pres">
      <dgm:prSet presAssocID="{B72BAE17-C0CC-4E1E-9728-46459345E4FB}" presName="composite" presStyleCnt="0"/>
      <dgm:spPr/>
    </dgm:pt>
    <dgm:pt modelId="{9DD85B0B-A76C-4F29-8DB1-664DD8B3D765}" type="pres">
      <dgm:prSet presAssocID="{B72BAE17-C0CC-4E1E-9728-46459345E4FB}" presName="parTx" presStyleLbl="alignNode1" presStyleIdx="4" presStyleCnt="5">
        <dgm:presLayoutVars>
          <dgm:chMax val="0"/>
          <dgm:chPref val="0"/>
        </dgm:presLayoutVars>
      </dgm:prSet>
      <dgm:spPr/>
    </dgm:pt>
    <dgm:pt modelId="{682EDA72-1287-4FBA-BC5F-EA47B5F35A4A}" type="pres">
      <dgm:prSet presAssocID="{B72BAE17-C0CC-4E1E-9728-46459345E4FB}" presName="desTx" presStyleLbl="alignAccFollowNode1" presStyleIdx="4" presStyleCnt="5">
        <dgm:presLayoutVars/>
      </dgm:prSet>
      <dgm:spPr/>
    </dgm:pt>
  </dgm:ptLst>
  <dgm:cxnLst>
    <dgm:cxn modelId="{33995902-510E-4414-A172-B2F39BAA5D0F}" type="presOf" srcId="{F0E0DC98-B052-418A-8D11-F58F2CCCB94E}" destId="{2D7FCABC-18A4-4F02-AB94-E3D47FDF6950}" srcOrd="0" destOrd="0" presId="urn:microsoft.com/office/officeart/2016/7/layout/ChevronBlockProcess"/>
    <dgm:cxn modelId="{9F01CC0F-FFB1-460A-8417-D36AB8D87311}" type="presOf" srcId="{75263829-BF8E-4187-8EE8-E3664A2D44FB}" destId="{357666E4-1331-4E97-A4A9-800197395F44}" srcOrd="0" destOrd="0" presId="urn:microsoft.com/office/officeart/2016/7/layout/ChevronBlockProcess"/>
    <dgm:cxn modelId="{66EEE815-2F3C-4285-A22A-27470B3BBC43}" srcId="{F0E0DC98-B052-418A-8D11-F58F2CCCB94E}" destId="{F8DDC402-F770-469E-B961-A4781E31DF0C}" srcOrd="0" destOrd="0" parTransId="{D98E4931-E98B-4073-949F-821911C7CA50}" sibTransId="{C29FECDB-6459-48CC-90E3-662EB135043B}"/>
    <dgm:cxn modelId="{99615128-4820-46C8-95D1-BAD400820291}" type="presOf" srcId="{BC555E28-D2B4-4DFD-8537-019B8ECD0F3B}" destId="{682EDA72-1287-4FBA-BC5F-EA47B5F35A4A}" srcOrd="0" destOrd="0" presId="urn:microsoft.com/office/officeart/2016/7/layout/ChevronBlockProcess"/>
    <dgm:cxn modelId="{90D8EB5B-BE53-45A2-9C99-72E3C10EF190}" type="presOf" srcId="{1A00368C-CFD9-42FB-A26E-D2199ADC4C3B}" destId="{ECDDDF4A-1FAE-4B60-9CD3-0561F4FE0EC6}" srcOrd="0" destOrd="0" presId="urn:microsoft.com/office/officeart/2016/7/layout/ChevronBlockProcess"/>
    <dgm:cxn modelId="{46F1BB5E-BDCA-4C31-98FC-16A5F95B3A02}" type="presOf" srcId="{B72BAE17-C0CC-4E1E-9728-46459345E4FB}" destId="{9DD85B0B-A76C-4F29-8DB1-664DD8B3D765}" srcOrd="0" destOrd="0" presId="urn:microsoft.com/office/officeart/2016/7/layout/ChevronBlockProcess"/>
    <dgm:cxn modelId="{068A3246-63E7-4FBF-B43E-1CD55AC3B963}" type="presOf" srcId="{8F2AA039-6948-4A0E-BFA3-B5A5950A10DB}" destId="{FB9F4188-9461-4E04-85E0-8953815D2ED6}" srcOrd="0" destOrd="0" presId="urn:microsoft.com/office/officeart/2016/7/layout/ChevronBlockProcess"/>
    <dgm:cxn modelId="{10B38667-3AD5-4F55-B081-D57FEC09BB34}" type="presOf" srcId="{F8DDC402-F770-469E-B961-A4781E31DF0C}" destId="{87B06D64-135A-4232-B3D9-035C9888C308}" srcOrd="0" destOrd="0" presId="urn:microsoft.com/office/officeart/2016/7/layout/ChevronBlockProcess"/>
    <dgm:cxn modelId="{F310FF89-693D-4BC2-BCBC-BD5F96C93893}" srcId="{739FFA03-3D05-4CF8-8796-E39A8C2CBAF4}" destId="{75263829-BF8E-4187-8EE8-E3664A2D44FB}" srcOrd="1" destOrd="0" parTransId="{AEEE05A3-7AC8-47E5-995D-C5799C30391C}" sibTransId="{0EF9A7E8-E2FB-4A7C-ACCC-E582F0094C7A}"/>
    <dgm:cxn modelId="{0CA3D5A0-E426-41AD-B4DE-EE735ED5728F}" srcId="{75263829-BF8E-4187-8EE8-E3664A2D44FB}" destId="{8F2AA039-6948-4A0E-BFA3-B5A5950A10DB}" srcOrd="0" destOrd="0" parTransId="{0F8B76CD-3FA1-4575-9F8C-F69C8A30C283}" sibTransId="{AE779A31-CE9F-4C9E-96AB-3F4C65FC0C5D}"/>
    <dgm:cxn modelId="{8EFCD7B0-47BA-4F04-B224-86CE24FAAA4A}" type="presOf" srcId="{CED99102-9CDA-4937-B613-56AE7DA0E7DF}" destId="{B7AA426F-2888-4E74-B56C-B657920E129C}" srcOrd="0" destOrd="0" presId="urn:microsoft.com/office/officeart/2016/7/layout/ChevronBlockProcess"/>
    <dgm:cxn modelId="{AC2125B3-E9C2-461E-9B8E-1E88BF7BAF28}" srcId="{739FFA03-3D05-4CF8-8796-E39A8C2CBAF4}" destId="{B72BAE17-C0CC-4E1E-9728-46459345E4FB}" srcOrd="4" destOrd="0" parTransId="{FEB50A1F-B55D-4DA0-8BD1-1D964A84E96C}" sibTransId="{F8B9DD64-1182-4B12-9710-95EF34AE681D}"/>
    <dgm:cxn modelId="{27398FBB-0F38-4482-9E64-C69681C4C9D6}" srcId="{739FFA03-3D05-4CF8-8796-E39A8C2CBAF4}" destId="{D9BA29DB-780D-4932-BBAD-D6D4DBE4C54F}" srcOrd="2" destOrd="0" parTransId="{0108BC85-4993-409F-A506-1858D496B84C}" sibTransId="{E3E9CB96-82B5-4327-BE3D-2014E0AE291C}"/>
    <dgm:cxn modelId="{ADBCE7CF-AE5E-4D37-B68C-6F6FB046B022}" type="presOf" srcId="{D9BA29DB-780D-4932-BBAD-D6D4DBE4C54F}" destId="{088DB58A-E812-4747-B88F-7564B3B13EC9}" srcOrd="0" destOrd="0" presId="urn:microsoft.com/office/officeart/2016/7/layout/ChevronBlockProcess"/>
    <dgm:cxn modelId="{261C17DC-91B0-4568-96F5-5817B4A0F342}" srcId="{1A00368C-CFD9-42FB-A26E-D2199ADC4C3B}" destId="{35F9C6E3-0388-4D0A-95F9-7AF780269C51}" srcOrd="0" destOrd="0" parTransId="{22A7977A-AED2-42FC-ADD0-76EEC05FC3ED}" sibTransId="{458579CD-C986-4D41-B97A-FD352C20ECC1}"/>
    <dgm:cxn modelId="{5DD049E3-4D42-4EC2-8D3F-74E4F307D521}" srcId="{739FFA03-3D05-4CF8-8796-E39A8C2CBAF4}" destId="{F0E0DC98-B052-418A-8D11-F58F2CCCB94E}" srcOrd="0" destOrd="0" parTransId="{896B9ABF-3F0E-4FBC-A94F-C82B8F2DACCF}" sibTransId="{2C0CF1A0-D6CB-495B-8AE4-AEF1FE840401}"/>
    <dgm:cxn modelId="{A6C449E7-A845-408E-991E-C3DD850D8FE4}" type="presOf" srcId="{739FFA03-3D05-4CF8-8796-E39A8C2CBAF4}" destId="{352690EA-71B6-4729-A643-81E61FF4BD70}" srcOrd="0" destOrd="0" presId="urn:microsoft.com/office/officeart/2016/7/layout/ChevronBlockProcess"/>
    <dgm:cxn modelId="{05590FEE-B11A-4564-8D84-392216F7EE7A}" srcId="{D9BA29DB-780D-4932-BBAD-D6D4DBE4C54F}" destId="{CED99102-9CDA-4937-B613-56AE7DA0E7DF}" srcOrd="0" destOrd="0" parTransId="{0C1740F3-A8DC-42E8-92F0-802D0ABA9DF6}" sibTransId="{60720B16-120E-4F06-B899-997F1F6CD9F7}"/>
    <dgm:cxn modelId="{E3AF2FEE-168F-4027-80E6-E77ED42FCBBB}" srcId="{739FFA03-3D05-4CF8-8796-E39A8C2CBAF4}" destId="{1A00368C-CFD9-42FB-A26E-D2199ADC4C3B}" srcOrd="3" destOrd="0" parTransId="{9B627187-3AD9-450D-9733-17B49D99D241}" sibTransId="{E67F50E6-ECA4-4EF1-8D62-FB9DA25362E7}"/>
    <dgm:cxn modelId="{836CE0FC-484D-4373-9905-E986CEE05DBF}" srcId="{B72BAE17-C0CC-4E1E-9728-46459345E4FB}" destId="{BC555E28-D2B4-4DFD-8537-019B8ECD0F3B}" srcOrd="0" destOrd="0" parTransId="{1B76E7C1-4135-4957-8933-5FEF463F3670}" sibTransId="{89F22079-88FE-40D3-B851-E01C289FDF3E}"/>
    <dgm:cxn modelId="{EB1D2DFF-9443-4896-BBE0-4DA764A57AA5}" type="presOf" srcId="{35F9C6E3-0388-4D0A-95F9-7AF780269C51}" destId="{8BCAF3C8-0054-4258-821B-64B0A8E56A83}" srcOrd="0" destOrd="0" presId="urn:microsoft.com/office/officeart/2016/7/layout/ChevronBlockProcess"/>
    <dgm:cxn modelId="{8CF7E3D8-B356-42EE-9A7C-75656DECCE51}" type="presParOf" srcId="{352690EA-71B6-4729-A643-81E61FF4BD70}" destId="{F9A771C0-C1A3-4B9B-8A88-66240EB14150}" srcOrd="0" destOrd="0" presId="urn:microsoft.com/office/officeart/2016/7/layout/ChevronBlockProcess"/>
    <dgm:cxn modelId="{84E11F69-64E8-4B78-8E45-B571292993FC}" type="presParOf" srcId="{F9A771C0-C1A3-4B9B-8A88-66240EB14150}" destId="{2D7FCABC-18A4-4F02-AB94-E3D47FDF6950}" srcOrd="0" destOrd="0" presId="urn:microsoft.com/office/officeart/2016/7/layout/ChevronBlockProcess"/>
    <dgm:cxn modelId="{E498FAAD-C2B2-44C4-BAAF-52B75629D996}" type="presParOf" srcId="{F9A771C0-C1A3-4B9B-8A88-66240EB14150}" destId="{87B06D64-135A-4232-B3D9-035C9888C308}" srcOrd="1" destOrd="0" presId="urn:microsoft.com/office/officeart/2016/7/layout/ChevronBlockProcess"/>
    <dgm:cxn modelId="{EA0D779F-FCA4-4902-A9B3-24897D7BCC07}" type="presParOf" srcId="{352690EA-71B6-4729-A643-81E61FF4BD70}" destId="{A989F5A5-4E9C-4B0A-8D72-87567355C8A2}" srcOrd="1" destOrd="0" presId="urn:microsoft.com/office/officeart/2016/7/layout/ChevronBlockProcess"/>
    <dgm:cxn modelId="{73B8D28D-B4DF-4C9E-88F0-EAC72FC9DB2E}" type="presParOf" srcId="{352690EA-71B6-4729-A643-81E61FF4BD70}" destId="{6ED86E52-8F33-4E97-8D1B-368E08CD4734}" srcOrd="2" destOrd="0" presId="urn:microsoft.com/office/officeart/2016/7/layout/ChevronBlockProcess"/>
    <dgm:cxn modelId="{82922306-14C5-48A1-A5DC-20442F614C6C}" type="presParOf" srcId="{6ED86E52-8F33-4E97-8D1B-368E08CD4734}" destId="{357666E4-1331-4E97-A4A9-800197395F44}" srcOrd="0" destOrd="0" presId="urn:microsoft.com/office/officeart/2016/7/layout/ChevronBlockProcess"/>
    <dgm:cxn modelId="{2281BAB7-AEB7-4E8E-A434-AF18F0775205}" type="presParOf" srcId="{6ED86E52-8F33-4E97-8D1B-368E08CD4734}" destId="{FB9F4188-9461-4E04-85E0-8953815D2ED6}" srcOrd="1" destOrd="0" presId="urn:microsoft.com/office/officeart/2016/7/layout/ChevronBlockProcess"/>
    <dgm:cxn modelId="{0B778A0A-C9A0-4259-B1CD-A79C102BC329}" type="presParOf" srcId="{352690EA-71B6-4729-A643-81E61FF4BD70}" destId="{4D21BD8C-E9E6-46EC-9AC4-8F1508AEA178}" srcOrd="3" destOrd="0" presId="urn:microsoft.com/office/officeart/2016/7/layout/ChevronBlockProcess"/>
    <dgm:cxn modelId="{2CE7F9FF-0973-449C-A9FC-8A9E7B88B516}" type="presParOf" srcId="{352690EA-71B6-4729-A643-81E61FF4BD70}" destId="{FA6F2E2D-5821-4955-837C-CE6E8E1D2042}" srcOrd="4" destOrd="0" presId="urn:microsoft.com/office/officeart/2016/7/layout/ChevronBlockProcess"/>
    <dgm:cxn modelId="{88CFF5CC-55F5-43FC-BFE4-22C0882ED2C2}" type="presParOf" srcId="{FA6F2E2D-5821-4955-837C-CE6E8E1D2042}" destId="{088DB58A-E812-4747-B88F-7564B3B13EC9}" srcOrd="0" destOrd="0" presId="urn:microsoft.com/office/officeart/2016/7/layout/ChevronBlockProcess"/>
    <dgm:cxn modelId="{A1A3B619-75A5-4FEB-AC6E-8BF041E2BBC2}" type="presParOf" srcId="{FA6F2E2D-5821-4955-837C-CE6E8E1D2042}" destId="{B7AA426F-2888-4E74-B56C-B657920E129C}" srcOrd="1" destOrd="0" presId="urn:microsoft.com/office/officeart/2016/7/layout/ChevronBlockProcess"/>
    <dgm:cxn modelId="{2F0FC419-F504-43F1-8697-9BF7D273A504}" type="presParOf" srcId="{352690EA-71B6-4729-A643-81E61FF4BD70}" destId="{1978A26C-1DB4-479C-8180-B128F5BDAA90}" srcOrd="5" destOrd="0" presId="urn:microsoft.com/office/officeart/2016/7/layout/ChevronBlockProcess"/>
    <dgm:cxn modelId="{067FAC89-8C03-4A2E-9611-A766C900FFEE}" type="presParOf" srcId="{352690EA-71B6-4729-A643-81E61FF4BD70}" destId="{FAB8D2B7-8FFE-45CA-AB5E-BB34B6A7B783}" srcOrd="6" destOrd="0" presId="urn:microsoft.com/office/officeart/2016/7/layout/ChevronBlockProcess"/>
    <dgm:cxn modelId="{59DC5CDB-ECC5-44C6-974D-01DFA872F2E9}" type="presParOf" srcId="{FAB8D2B7-8FFE-45CA-AB5E-BB34B6A7B783}" destId="{ECDDDF4A-1FAE-4B60-9CD3-0561F4FE0EC6}" srcOrd="0" destOrd="0" presId="urn:microsoft.com/office/officeart/2016/7/layout/ChevronBlockProcess"/>
    <dgm:cxn modelId="{246CACDC-5AC3-4186-834D-BB1EC1B88E13}" type="presParOf" srcId="{FAB8D2B7-8FFE-45CA-AB5E-BB34B6A7B783}" destId="{8BCAF3C8-0054-4258-821B-64B0A8E56A83}" srcOrd="1" destOrd="0" presId="urn:microsoft.com/office/officeart/2016/7/layout/ChevronBlockProcess"/>
    <dgm:cxn modelId="{BBE3F6E3-C70E-4A2B-8608-57B2CE8D654E}" type="presParOf" srcId="{352690EA-71B6-4729-A643-81E61FF4BD70}" destId="{43D31150-670B-41F1-98D7-060306CA7B5E}" srcOrd="7" destOrd="0" presId="urn:microsoft.com/office/officeart/2016/7/layout/ChevronBlockProcess"/>
    <dgm:cxn modelId="{EFA9532D-D7B0-42FA-9CA2-3EC86CA6CA7D}" type="presParOf" srcId="{352690EA-71B6-4729-A643-81E61FF4BD70}" destId="{32F0D06E-1D4A-4C0F-B008-1F54B013362B}" srcOrd="8" destOrd="0" presId="urn:microsoft.com/office/officeart/2016/7/layout/ChevronBlockProcess"/>
    <dgm:cxn modelId="{3273203B-9106-48D2-9509-84B380E432E4}" type="presParOf" srcId="{32F0D06E-1D4A-4C0F-B008-1F54B013362B}" destId="{9DD85B0B-A76C-4F29-8DB1-664DD8B3D765}" srcOrd="0" destOrd="0" presId="urn:microsoft.com/office/officeart/2016/7/layout/ChevronBlockProcess"/>
    <dgm:cxn modelId="{E94E1214-1F94-434C-BEC0-9BD8A83B39C7}" type="presParOf" srcId="{32F0D06E-1D4A-4C0F-B008-1F54B013362B}" destId="{682EDA72-1287-4FBA-BC5F-EA47B5F35A4A}"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66F58D-A2AF-41C9-B4A1-96FF45D975A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58C608D8-E0C3-1D44-9552-FEB7BDEEE9ED}">
      <dgm:prSet custT="1"/>
      <dgm:spPr/>
      <dgm:t>
        <a:bodyPr/>
        <a:lstStyle/>
        <a:p>
          <a:pPr marL="285750" lvl="1" indent="0" defTabSz="1244600" rtl="0">
            <a:lnSpc>
              <a:spcPct val="90000"/>
            </a:lnSpc>
            <a:spcBef>
              <a:spcPct val="0"/>
            </a:spcBef>
            <a:spcAft>
              <a:spcPct val="20000"/>
            </a:spcAft>
          </a:pPr>
          <a:r>
            <a:rPr lang="en-US" sz="2400" dirty="0"/>
            <a:t>A </a:t>
          </a:r>
          <a:r>
            <a:rPr lang="en-US" sz="2400" b="1" dirty="0"/>
            <a:t>court order </a:t>
          </a:r>
          <a:r>
            <a:rPr lang="en-US" sz="2400" dirty="0"/>
            <a:t>specifies a different school placement, or</a:t>
          </a:r>
        </a:p>
      </dgm:t>
    </dgm:pt>
    <dgm:pt modelId="{046CEADD-AC74-3D42-81E9-3C2196A20FC2}" type="parTrans" cxnId="{FFE9E01C-2A4E-AF49-B62A-94ED433CDDF9}">
      <dgm:prSet/>
      <dgm:spPr/>
      <dgm:t>
        <a:bodyPr/>
        <a:lstStyle/>
        <a:p>
          <a:endParaRPr lang="en-US"/>
        </a:p>
      </dgm:t>
    </dgm:pt>
    <dgm:pt modelId="{613C91E7-A263-C441-AF6F-AD77E4874153}" type="sibTrans" cxnId="{FFE9E01C-2A4E-AF49-B62A-94ED433CDDF9}">
      <dgm:prSet/>
      <dgm:spPr/>
      <dgm:t>
        <a:bodyPr/>
        <a:lstStyle/>
        <a:p>
          <a:endParaRPr lang="en-US"/>
        </a:p>
      </dgm:t>
    </dgm:pt>
    <dgm:pt modelId="{2E48FAC6-69DE-4961-BDF9-D45CBF8B22CF}">
      <dgm:prSet custT="1"/>
      <dgm:spPr/>
      <dgm:t>
        <a:bodyPr/>
        <a:lstStyle/>
        <a:p>
          <a:pPr rtl="0"/>
          <a:r>
            <a:rPr lang="en-US" sz="2800" dirty="0"/>
            <a:t>Federal and State law - A child placed in a residential facility should attend the local public school unless:</a:t>
          </a:r>
        </a:p>
      </dgm:t>
    </dgm:pt>
    <dgm:pt modelId="{632DBDF7-A90C-499D-93FE-06AC1B044AF6}" type="sibTrans" cxnId="{C3F60338-8FFF-4640-AF00-50EC1797C4B0}">
      <dgm:prSet/>
      <dgm:spPr/>
      <dgm:t>
        <a:bodyPr/>
        <a:lstStyle/>
        <a:p>
          <a:endParaRPr lang="en-US"/>
        </a:p>
      </dgm:t>
    </dgm:pt>
    <dgm:pt modelId="{954801A5-DAC6-4AC7-BB66-F4494A52F78D}" type="parTrans" cxnId="{C3F60338-8FFF-4640-AF00-50EC1797C4B0}">
      <dgm:prSet/>
      <dgm:spPr/>
      <dgm:t>
        <a:bodyPr/>
        <a:lstStyle/>
        <a:p>
          <a:endParaRPr lang="en-US"/>
        </a:p>
      </dgm:t>
    </dgm:pt>
    <dgm:pt modelId="{A021A114-3047-4B70-9F75-C56B1F1D07F8}">
      <dgm:prSet custT="1"/>
      <dgm:spPr/>
      <dgm:t>
        <a:bodyPr/>
        <a:lstStyle/>
        <a:p>
          <a:pPr marL="285750" lvl="1" indent="0" defTabSz="1244600">
            <a:lnSpc>
              <a:spcPct val="90000"/>
            </a:lnSpc>
            <a:spcBef>
              <a:spcPct val="0"/>
            </a:spcBef>
            <a:spcAft>
              <a:spcPct val="20000"/>
            </a:spcAft>
          </a:pPr>
          <a:endParaRPr lang="en-US" sz="2400" dirty="0"/>
        </a:p>
      </dgm:t>
    </dgm:pt>
    <dgm:pt modelId="{E895E3F5-DD50-4458-B178-3F8272861109}" type="parTrans" cxnId="{5FF94D6F-624D-4117-9D96-5973DE891C64}">
      <dgm:prSet/>
      <dgm:spPr/>
      <dgm:t>
        <a:bodyPr/>
        <a:lstStyle/>
        <a:p>
          <a:endParaRPr lang="en-US"/>
        </a:p>
      </dgm:t>
    </dgm:pt>
    <dgm:pt modelId="{C1A37D14-161E-466D-92F7-1DAE3BA29B3B}" type="sibTrans" cxnId="{5FF94D6F-624D-4117-9D96-5973DE891C64}">
      <dgm:prSet/>
      <dgm:spPr/>
      <dgm:t>
        <a:bodyPr/>
        <a:lstStyle/>
        <a:p>
          <a:endParaRPr lang="en-US"/>
        </a:p>
      </dgm:t>
    </dgm:pt>
    <dgm:pt modelId="{3C93B2F8-4934-4865-9C61-29C02D33FCD1}">
      <dgm:prSet custT="1"/>
      <dgm:spPr/>
      <dgm:t>
        <a:bodyPr/>
        <a:lstStyle/>
        <a:p>
          <a:pPr marL="285750" lvl="1" indent="0" defTabSz="1244600" rtl="0">
            <a:lnSpc>
              <a:spcPct val="90000"/>
            </a:lnSpc>
            <a:spcBef>
              <a:spcPct val="0"/>
            </a:spcBef>
            <a:spcAft>
              <a:spcPct val="20000"/>
            </a:spcAft>
          </a:pPr>
          <a:r>
            <a:rPr lang="en-US" sz="2400" dirty="0"/>
            <a:t>The child is </a:t>
          </a:r>
          <a:r>
            <a:rPr lang="en-US" sz="2400" b="1" dirty="0"/>
            <a:t>currently expelled </a:t>
          </a:r>
          <a:r>
            <a:rPr lang="en-US" sz="2400" dirty="0"/>
            <a:t>for a weapons offense. </a:t>
          </a:r>
        </a:p>
      </dgm:t>
    </dgm:pt>
    <dgm:pt modelId="{DC1CD447-F12E-4202-B32D-A9144EC17354}" type="parTrans" cxnId="{82A9D027-AA8D-4355-9971-311CC861FB7B}">
      <dgm:prSet/>
      <dgm:spPr/>
      <dgm:t>
        <a:bodyPr/>
        <a:lstStyle/>
        <a:p>
          <a:endParaRPr lang="en-US"/>
        </a:p>
      </dgm:t>
    </dgm:pt>
    <dgm:pt modelId="{04918767-FA98-47D4-AA07-C23C5090D1C0}" type="sibTrans" cxnId="{82A9D027-AA8D-4355-9971-311CC861FB7B}">
      <dgm:prSet/>
      <dgm:spPr/>
      <dgm:t>
        <a:bodyPr/>
        <a:lstStyle/>
        <a:p>
          <a:endParaRPr lang="en-US"/>
        </a:p>
      </dgm:t>
    </dgm:pt>
    <dgm:pt modelId="{FE4DDB2A-5982-488B-81F7-DD98E41C3D7F}">
      <dgm:prSet custT="1"/>
      <dgm:spPr/>
      <dgm:t>
        <a:bodyPr/>
        <a:lstStyle/>
        <a:p>
          <a:pPr marL="285750" lvl="1" indent="0" defTabSz="1244600">
            <a:lnSpc>
              <a:spcPct val="90000"/>
            </a:lnSpc>
            <a:spcBef>
              <a:spcPct val="0"/>
            </a:spcBef>
            <a:spcAft>
              <a:spcPct val="20000"/>
            </a:spcAft>
          </a:pPr>
          <a:r>
            <a:rPr lang="en-US" sz="2400" dirty="0"/>
            <a:t>The </a:t>
          </a:r>
          <a:r>
            <a:rPr lang="en-US" sz="2400" b="1" dirty="0"/>
            <a:t>child’s IEP team </a:t>
          </a:r>
          <a:r>
            <a:rPr lang="en-US" sz="2400" dirty="0"/>
            <a:t>determines that the student should be placed in an approved private school or other school placement, or </a:t>
          </a:r>
        </a:p>
      </dgm:t>
    </dgm:pt>
    <dgm:pt modelId="{D1FE941A-675A-468F-81A3-BD41B8DDF306}" type="parTrans" cxnId="{7B218CDA-6855-4535-84F5-8980D0F16818}">
      <dgm:prSet/>
      <dgm:spPr/>
      <dgm:t>
        <a:bodyPr/>
        <a:lstStyle/>
        <a:p>
          <a:endParaRPr lang="en-US"/>
        </a:p>
      </dgm:t>
    </dgm:pt>
    <dgm:pt modelId="{947ADC21-3AEE-45B7-989A-F98E1BA87D00}" type="sibTrans" cxnId="{7B218CDA-6855-4535-84F5-8980D0F16818}">
      <dgm:prSet/>
      <dgm:spPr/>
      <dgm:t>
        <a:bodyPr/>
        <a:lstStyle/>
        <a:p>
          <a:endParaRPr lang="en-US"/>
        </a:p>
      </dgm:t>
    </dgm:pt>
    <dgm:pt modelId="{78457CA0-244B-454B-B6FE-57DB62CF1B25}" type="pres">
      <dgm:prSet presAssocID="{F666F58D-A2AF-41C9-B4A1-96FF45D975AB}" presName="linear" presStyleCnt="0">
        <dgm:presLayoutVars>
          <dgm:animLvl val="lvl"/>
          <dgm:resizeHandles val="exact"/>
        </dgm:presLayoutVars>
      </dgm:prSet>
      <dgm:spPr/>
    </dgm:pt>
    <dgm:pt modelId="{08C2103E-3741-49CD-A6B7-C3A0CEA39361}" type="pres">
      <dgm:prSet presAssocID="{2E48FAC6-69DE-4961-BDF9-D45CBF8B22CF}" presName="parentText" presStyleLbl="node1" presStyleIdx="0" presStyleCnt="1" custScaleY="169677" custLinFactNeighborX="-191" custLinFactNeighborY="-5916">
        <dgm:presLayoutVars>
          <dgm:chMax val="0"/>
          <dgm:bulletEnabled val="1"/>
        </dgm:presLayoutVars>
      </dgm:prSet>
      <dgm:spPr/>
    </dgm:pt>
    <dgm:pt modelId="{1B330249-D8B8-42CE-AFF0-23F904BAC4A5}" type="pres">
      <dgm:prSet presAssocID="{2E48FAC6-69DE-4961-BDF9-D45CBF8B22CF}" presName="childText" presStyleLbl="revTx" presStyleIdx="0" presStyleCnt="1" custScaleY="186467" custLinFactNeighborX="802" custLinFactNeighborY="5664">
        <dgm:presLayoutVars>
          <dgm:bulletEnabled val="1"/>
        </dgm:presLayoutVars>
      </dgm:prSet>
      <dgm:spPr/>
    </dgm:pt>
  </dgm:ptLst>
  <dgm:cxnLst>
    <dgm:cxn modelId="{FFE9E01C-2A4E-AF49-B62A-94ED433CDDF9}" srcId="{2E48FAC6-69DE-4961-BDF9-D45CBF8B22CF}" destId="{58C608D8-E0C3-1D44-9552-FEB7BDEEE9ED}" srcOrd="2" destOrd="0" parTransId="{046CEADD-AC74-3D42-81E9-3C2196A20FC2}" sibTransId="{613C91E7-A263-C441-AF6F-AD77E4874153}"/>
    <dgm:cxn modelId="{82A9D027-AA8D-4355-9971-311CC861FB7B}" srcId="{2E48FAC6-69DE-4961-BDF9-D45CBF8B22CF}" destId="{3C93B2F8-4934-4865-9C61-29C02D33FCD1}" srcOrd="3" destOrd="0" parTransId="{DC1CD447-F12E-4202-B32D-A9144EC17354}" sibTransId="{04918767-FA98-47D4-AA07-C23C5090D1C0}"/>
    <dgm:cxn modelId="{C3F60338-8FFF-4640-AF00-50EC1797C4B0}" srcId="{F666F58D-A2AF-41C9-B4A1-96FF45D975AB}" destId="{2E48FAC6-69DE-4961-BDF9-D45CBF8B22CF}" srcOrd="0" destOrd="0" parTransId="{954801A5-DAC6-4AC7-BB66-F4494A52F78D}" sibTransId="{632DBDF7-A90C-499D-93FE-06AC1B044AF6}"/>
    <dgm:cxn modelId="{5FF94D6F-624D-4117-9D96-5973DE891C64}" srcId="{2E48FAC6-69DE-4961-BDF9-D45CBF8B22CF}" destId="{A021A114-3047-4B70-9F75-C56B1F1D07F8}" srcOrd="0" destOrd="0" parTransId="{E895E3F5-DD50-4458-B178-3F8272861109}" sibTransId="{C1A37D14-161E-466D-92F7-1DAE3BA29B3B}"/>
    <dgm:cxn modelId="{9F07DD7C-2108-4014-9406-E50369A4D5BB}" type="presOf" srcId="{3C93B2F8-4934-4865-9C61-29C02D33FCD1}" destId="{1B330249-D8B8-42CE-AFF0-23F904BAC4A5}" srcOrd="0" destOrd="3" presId="urn:microsoft.com/office/officeart/2005/8/layout/vList2"/>
    <dgm:cxn modelId="{AF6368B7-5182-4BCE-8CBA-899D6FC8982F}" type="presOf" srcId="{2E48FAC6-69DE-4961-BDF9-D45CBF8B22CF}" destId="{08C2103E-3741-49CD-A6B7-C3A0CEA39361}" srcOrd="0" destOrd="0" presId="urn:microsoft.com/office/officeart/2005/8/layout/vList2"/>
    <dgm:cxn modelId="{A7F6BED3-A155-47A8-99FC-90CC78977B55}" type="presOf" srcId="{FE4DDB2A-5982-488B-81F7-DD98E41C3D7F}" destId="{1B330249-D8B8-42CE-AFF0-23F904BAC4A5}" srcOrd="0" destOrd="1" presId="urn:microsoft.com/office/officeart/2005/8/layout/vList2"/>
    <dgm:cxn modelId="{7B218CDA-6855-4535-84F5-8980D0F16818}" srcId="{2E48FAC6-69DE-4961-BDF9-D45CBF8B22CF}" destId="{FE4DDB2A-5982-488B-81F7-DD98E41C3D7F}" srcOrd="1" destOrd="0" parTransId="{D1FE941A-675A-468F-81A3-BD41B8DDF306}" sibTransId="{947ADC21-3AEE-45B7-989A-F98E1BA87D00}"/>
    <dgm:cxn modelId="{BEB06BEC-DFFC-E94C-BBC7-18C3C9E18809}" type="presOf" srcId="{58C608D8-E0C3-1D44-9552-FEB7BDEEE9ED}" destId="{1B330249-D8B8-42CE-AFF0-23F904BAC4A5}" srcOrd="0" destOrd="2" presId="urn:microsoft.com/office/officeart/2005/8/layout/vList2"/>
    <dgm:cxn modelId="{425C2BF0-19F5-4401-BB51-6B98A6514FF4}" type="presOf" srcId="{F666F58D-A2AF-41C9-B4A1-96FF45D975AB}" destId="{78457CA0-244B-454B-B6FE-57DB62CF1B25}" srcOrd="0" destOrd="0" presId="urn:microsoft.com/office/officeart/2005/8/layout/vList2"/>
    <dgm:cxn modelId="{9FCDCFF0-4133-410F-B336-6026D322A4EB}" type="presOf" srcId="{A021A114-3047-4B70-9F75-C56B1F1D07F8}" destId="{1B330249-D8B8-42CE-AFF0-23F904BAC4A5}" srcOrd="0" destOrd="0" presId="urn:microsoft.com/office/officeart/2005/8/layout/vList2"/>
    <dgm:cxn modelId="{A10EDCDC-108E-4714-BD78-3F791AF9D7E9}" type="presParOf" srcId="{78457CA0-244B-454B-B6FE-57DB62CF1B25}" destId="{08C2103E-3741-49CD-A6B7-C3A0CEA39361}" srcOrd="0" destOrd="0" presId="urn:microsoft.com/office/officeart/2005/8/layout/vList2"/>
    <dgm:cxn modelId="{1F4B5514-3510-42B3-B4E3-F3699EAB3861}" type="presParOf" srcId="{78457CA0-244B-454B-B6FE-57DB62CF1B25}" destId="{1B330249-D8B8-42CE-AFF0-23F904BAC4A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D2DCF-CE50-48F1-9ABF-F07117E95292}">
      <dsp:nvSpPr>
        <dsp:cNvPr id="0" name=""/>
        <dsp:cNvSpPr/>
      </dsp:nvSpPr>
      <dsp:spPr>
        <a:xfrm>
          <a:off x="0" y="552780"/>
          <a:ext cx="10160000" cy="501930"/>
        </a:xfrm>
        <a:prstGeom prst="roundRect">
          <a:avLst/>
        </a:prstGeom>
        <a:solidFill>
          <a:schemeClr val="dk2">
            <a:hueOff val="0"/>
            <a:satOff val="0"/>
            <a:lumOff val="0"/>
            <a:alphaOff val="0"/>
          </a:schemeClr>
        </a:solidFill>
        <a:ln w="4127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u="sng" kern="1200" dirty="0"/>
            <a:t>Typical public schools</a:t>
          </a:r>
          <a:r>
            <a:rPr lang="en-US" sz="1300" b="0" kern="1200" dirty="0"/>
            <a:t>: K-12 schools with the full curriculum, including a continuum of special education programs (e.g. – Allentown High School). </a:t>
          </a:r>
          <a:r>
            <a:rPr lang="en-US" sz="1300" kern="1200" dirty="0"/>
            <a:t>Also includes charter schools, which are public schools.</a:t>
          </a:r>
        </a:p>
      </dsp:txBody>
      <dsp:txXfrm>
        <a:off x="24502" y="577282"/>
        <a:ext cx="10110996" cy="452926"/>
      </dsp:txXfrm>
    </dsp:sp>
    <dsp:sp modelId="{B5FE38E4-40C5-4F18-9B08-8C72FCA69D36}">
      <dsp:nvSpPr>
        <dsp:cNvPr id="0" name=""/>
        <dsp:cNvSpPr/>
      </dsp:nvSpPr>
      <dsp:spPr>
        <a:xfrm>
          <a:off x="0" y="1088995"/>
          <a:ext cx="10160000" cy="501930"/>
        </a:xfrm>
        <a:prstGeom prst="roundRect">
          <a:avLst/>
        </a:prstGeom>
        <a:solidFill>
          <a:schemeClr val="dk2">
            <a:hueOff val="0"/>
            <a:satOff val="0"/>
            <a:lumOff val="0"/>
            <a:alphaOff val="0"/>
          </a:schemeClr>
        </a:solidFill>
        <a:ln w="4127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u="sng" kern="1200" dirty="0"/>
            <a:t>Full-time special education public schools</a:t>
          </a:r>
          <a:r>
            <a:rPr lang="en-US" sz="1300" b="0" kern="1200" dirty="0"/>
            <a:t>: publicly-run schools that have specialized programs JUST for students with disabilities; typically districts place students. (e.g. – DCIU’s The County Alternative/TCA or Lincoln IU #12, York Learning Center)</a:t>
          </a:r>
          <a:endParaRPr lang="en-US" sz="1300" kern="1200" dirty="0"/>
        </a:p>
      </dsp:txBody>
      <dsp:txXfrm>
        <a:off x="24502" y="1113497"/>
        <a:ext cx="10110996" cy="452926"/>
      </dsp:txXfrm>
    </dsp:sp>
    <dsp:sp modelId="{A2E307D2-EF19-44A0-8DD8-6F3DD86D4EEF}">
      <dsp:nvSpPr>
        <dsp:cNvPr id="0" name=""/>
        <dsp:cNvSpPr/>
      </dsp:nvSpPr>
      <dsp:spPr>
        <a:xfrm>
          <a:off x="0" y="1590926"/>
          <a:ext cx="10160000" cy="501930"/>
        </a:xfrm>
        <a:prstGeom prst="roundRect">
          <a:avLst/>
        </a:prstGeom>
        <a:solidFill>
          <a:schemeClr val="dk2">
            <a:hueOff val="0"/>
            <a:satOff val="0"/>
            <a:lumOff val="0"/>
            <a:alphaOff val="0"/>
          </a:schemeClr>
        </a:solidFill>
        <a:ln w="4127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u="sng" kern="1200"/>
            <a:t>Approved private schools</a:t>
          </a:r>
          <a:r>
            <a:rPr lang="en-US" sz="1300" b="0" kern="1200"/>
            <a:t>: privately-run schools that have specialized programs JUST for students with disabilities (e.g. – Green Tree School, the PA School for the Deaf) </a:t>
          </a:r>
          <a:endParaRPr lang="en-US" sz="1300" kern="1200" dirty="0"/>
        </a:p>
      </dsp:txBody>
      <dsp:txXfrm>
        <a:off x="24502" y="1615428"/>
        <a:ext cx="10110996" cy="452926"/>
      </dsp:txXfrm>
    </dsp:sp>
    <dsp:sp modelId="{A882F170-DCE7-4CC3-9F43-8F6B7CE73466}">
      <dsp:nvSpPr>
        <dsp:cNvPr id="0" name=""/>
        <dsp:cNvSpPr/>
      </dsp:nvSpPr>
      <dsp:spPr>
        <a:xfrm>
          <a:off x="0" y="2674109"/>
          <a:ext cx="10160000" cy="501930"/>
        </a:xfrm>
        <a:prstGeom prst="roundRect">
          <a:avLst/>
        </a:prstGeom>
        <a:solidFill>
          <a:schemeClr val="dk2">
            <a:hueOff val="0"/>
            <a:satOff val="0"/>
            <a:lumOff val="0"/>
            <a:alphaOff val="0"/>
          </a:schemeClr>
        </a:solidFill>
        <a:ln w="4127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u="sng" kern="1200"/>
            <a:t>Private academic schools</a:t>
          </a:r>
          <a:r>
            <a:rPr lang="en-US" sz="1300" b="0" kern="1200"/>
            <a:t>: privately-run schools that may have a specific focus but serve a variety of students and have few regulations. (e.g. – Lehigh Learning Academy; New Oaks Academy at Belmont BHH)</a:t>
          </a:r>
          <a:endParaRPr lang="en-US" sz="1300" kern="1200" dirty="0"/>
        </a:p>
      </dsp:txBody>
      <dsp:txXfrm>
        <a:off x="24502" y="2698611"/>
        <a:ext cx="10110996" cy="452926"/>
      </dsp:txXfrm>
    </dsp:sp>
    <dsp:sp modelId="{0292016A-3F13-4042-BC06-535FBB66EDC4}">
      <dsp:nvSpPr>
        <dsp:cNvPr id="0" name=""/>
        <dsp:cNvSpPr/>
      </dsp:nvSpPr>
      <dsp:spPr>
        <a:xfrm>
          <a:off x="0" y="2132836"/>
          <a:ext cx="10160000" cy="501930"/>
        </a:xfrm>
        <a:prstGeom prst="roundRect">
          <a:avLst/>
        </a:prstGeom>
        <a:solidFill>
          <a:schemeClr val="dk2">
            <a:hueOff val="0"/>
            <a:satOff val="0"/>
            <a:lumOff val="0"/>
            <a:alphaOff val="0"/>
          </a:schemeClr>
        </a:solidFill>
        <a:ln w="4127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u="sng" kern="1200" dirty="0"/>
            <a:t>Detention Center Programs</a:t>
          </a:r>
          <a:r>
            <a:rPr lang="en-US" sz="1300" b="0" kern="1200" dirty="0"/>
            <a:t>: publicly-run schools in detention centers, typically run by intermediate units (e.g. - Philadelphia Juvenile Justice Services Center; Northampton County JJC operated by Colonial Intermediate Unit #20)</a:t>
          </a:r>
          <a:endParaRPr lang="en-US" sz="1300" kern="1200" dirty="0"/>
        </a:p>
      </dsp:txBody>
      <dsp:txXfrm>
        <a:off x="24502" y="2157338"/>
        <a:ext cx="10110996" cy="452926"/>
      </dsp:txXfrm>
    </dsp:sp>
    <dsp:sp modelId="{BD3F696A-6D77-4EC0-B87A-DC42A3F199E9}">
      <dsp:nvSpPr>
        <dsp:cNvPr id="0" name=""/>
        <dsp:cNvSpPr/>
      </dsp:nvSpPr>
      <dsp:spPr>
        <a:xfrm>
          <a:off x="0" y="3284241"/>
          <a:ext cx="10160000" cy="501930"/>
        </a:xfrm>
        <a:prstGeom prst="roundRect">
          <a:avLst/>
        </a:prstGeom>
        <a:solidFill>
          <a:schemeClr val="dk2">
            <a:hueOff val="0"/>
            <a:satOff val="0"/>
            <a:lumOff val="0"/>
            <a:alphaOff val="0"/>
          </a:schemeClr>
        </a:solidFill>
        <a:ln w="4127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Residential Treatment Facilities: May have an on-grounds program and/or partner with the local school district to offer aligned education for youth with complex needs. Student lives there. (e.g. The </a:t>
          </a:r>
          <a:r>
            <a:rPr lang="en-US" sz="1300" kern="1200" dirty="0" err="1"/>
            <a:t>Melmark</a:t>
          </a:r>
          <a:r>
            <a:rPr lang="en-US" sz="1300" kern="1200" dirty="0"/>
            <a:t> School)</a:t>
          </a:r>
        </a:p>
      </dsp:txBody>
      <dsp:txXfrm>
        <a:off x="24502" y="3308743"/>
        <a:ext cx="10110996" cy="4529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83489-57CF-4E47-81B4-5D435A0CD3F2}">
      <dsp:nvSpPr>
        <dsp:cNvPr id="0" name=""/>
        <dsp:cNvSpPr/>
      </dsp:nvSpPr>
      <dsp:spPr>
        <a:xfrm>
          <a:off x="-5052203" y="-774308"/>
          <a:ext cx="6019017" cy="6019017"/>
        </a:xfrm>
        <a:prstGeom prst="blockArc">
          <a:avLst>
            <a:gd name="adj1" fmla="val 18900000"/>
            <a:gd name="adj2" fmla="val 2700000"/>
            <a:gd name="adj3" fmla="val 359"/>
          </a:avLst>
        </a:prstGeom>
        <a:noFill/>
        <a:ln w="285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7BD7E-E74F-406E-9901-64E6C613248C}">
      <dsp:nvSpPr>
        <dsp:cNvPr id="0" name=""/>
        <dsp:cNvSpPr/>
      </dsp:nvSpPr>
      <dsp:spPr>
        <a:xfrm>
          <a:off x="313598" y="203224"/>
          <a:ext cx="9987222"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Multi-grade classrooms</a:t>
          </a:r>
        </a:p>
      </dsp:txBody>
      <dsp:txXfrm>
        <a:off x="313598" y="203224"/>
        <a:ext cx="9987222" cy="406269"/>
      </dsp:txXfrm>
    </dsp:sp>
    <dsp:sp modelId="{37503238-E8BF-41C0-8491-B5AFDE3BC255}">
      <dsp:nvSpPr>
        <dsp:cNvPr id="0" name=""/>
        <dsp:cNvSpPr/>
      </dsp:nvSpPr>
      <dsp:spPr>
        <a:xfrm>
          <a:off x="59679" y="152440"/>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8769F-E0AF-4650-9256-8B39E15D4513}">
      <dsp:nvSpPr>
        <dsp:cNvPr id="0" name=""/>
        <dsp:cNvSpPr/>
      </dsp:nvSpPr>
      <dsp:spPr>
        <a:xfrm>
          <a:off x="681512" y="812986"/>
          <a:ext cx="9619308"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Uncertified or improperly certified teachers</a:t>
          </a:r>
        </a:p>
      </dsp:txBody>
      <dsp:txXfrm>
        <a:off x="681512" y="812986"/>
        <a:ext cx="9619308" cy="406269"/>
      </dsp:txXfrm>
    </dsp:sp>
    <dsp:sp modelId="{435ECC15-3D39-4B28-89EC-9920E6B26B29}">
      <dsp:nvSpPr>
        <dsp:cNvPr id="0" name=""/>
        <dsp:cNvSpPr/>
      </dsp:nvSpPr>
      <dsp:spPr>
        <a:xfrm>
          <a:off x="427593" y="762203"/>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7C1D3B-D1D0-4447-BD98-0223942153E1}">
      <dsp:nvSpPr>
        <dsp:cNvPr id="0" name=""/>
        <dsp:cNvSpPr/>
      </dsp:nvSpPr>
      <dsp:spPr>
        <a:xfrm>
          <a:off x="883127" y="1422302"/>
          <a:ext cx="9417693"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t>Below-grade-level course work</a:t>
          </a:r>
        </a:p>
      </dsp:txBody>
      <dsp:txXfrm>
        <a:off x="883127" y="1422302"/>
        <a:ext cx="9417693" cy="406269"/>
      </dsp:txXfrm>
    </dsp:sp>
    <dsp:sp modelId="{7C5EB13A-3DED-4128-A5EC-B00A259CC808}">
      <dsp:nvSpPr>
        <dsp:cNvPr id="0" name=""/>
        <dsp:cNvSpPr/>
      </dsp:nvSpPr>
      <dsp:spPr>
        <a:xfrm>
          <a:off x="629208" y="1371518"/>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816B05-0C99-44FA-AC66-73A9B56AC7D0}">
      <dsp:nvSpPr>
        <dsp:cNvPr id="0" name=""/>
        <dsp:cNvSpPr/>
      </dsp:nvSpPr>
      <dsp:spPr>
        <a:xfrm>
          <a:off x="947501" y="2032065"/>
          <a:ext cx="9353319"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Limited instruction hours</a:t>
          </a:r>
        </a:p>
      </dsp:txBody>
      <dsp:txXfrm>
        <a:off x="947501" y="2032065"/>
        <a:ext cx="9353319" cy="406269"/>
      </dsp:txXfrm>
    </dsp:sp>
    <dsp:sp modelId="{AB392570-DD33-4BA4-9CE0-C85A38B8753D}">
      <dsp:nvSpPr>
        <dsp:cNvPr id="0" name=""/>
        <dsp:cNvSpPr/>
      </dsp:nvSpPr>
      <dsp:spPr>
        <a:xfrm>
          <a:off x="693582" y="1981281"/>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23698D-AE0B-4EB9-9DC7-FB1F605C93CE}">
      <dsp:nvSpPr>
        <dsp:cNvPr id="0" name=""/>
        <dsp:cNvSpPr/>
      </dsp:nvSpPr>
      <dsp:spPr>
        <a:xfrm>
          <a:off x="883127" y="2641827"/>
          <a:ext cx="9417693"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Relies heavily on worksheets or online credit programs</a:t>
          </a:r>
        </a:p>
      </dsp:txBody>
      <dsp:txXfrm>
        <a:off x="883127" y="2641827"/>
        <a:ext cx="9417693" cy="406269"/>
      </dsp:txXfrm>
    </dsp:sp>
    <dsp:sp modelId="{FA403D13-4B79-4C27-9C80-79902CA2954C}">
      <dsp:nvSpPr>
        <dsp:cNvPr id="0" name=""/>
        <dsp:cNvSpPr/>
      </dsp:nvSpPr>
      <dsp:spPr>
        <a:xfrm>
          <a:off x="629208" y="2591043"/>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76258-631F-49D9-B4C5-BCFD57E684CE}">
      <dsp:nvSpPr>
        <dsp:cNvPr id="0" name=""/>
        <dsp:cNvSpPr/>
      </dsp:nvSpPr>
      <dsp:spPr>
        <a:xfrm>
          <a:off x="681512" y="3251143"/>
          <a:ext cx="9619308"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Minimal live instructions</a:t>
          </a:r>
        </a:p>
      </dsp:txBody>
      <dsp:txXfrm>
        <a:off x="681512" y="3251143"/>
        <a:ext cx="9619308" cy="406269"/>
      </dsp:txXfrm>
    </dsp:sp>
    <dsp:sp modelId="{40AC795D-8FBA-4760-B7E1-CD05575E3269}">
      <dsp:nvSpPr>
        <dsp:cNvPr id="0" name=""/>
        <dsp:cNvSpPr/>
      </dsp:nvSpPr>
      <dsp:spPr>
        <a:xfrm>
          <a:off x="427593" y="3200359"/>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D6C7CE-D322-49F2-A636-E9ED93F49800}">
      <dsp:nvSpPr>
        <dsp:cNvPr id="0" name=""/>
        <dsp:cNvSpPr/>
      </dsp:nvSpPr>
      <dsp:spPr>
        <a:xfrm>
          <a:off x="313598" y="3860905"/>
          <a:ext cx="9987222"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Fails to advance basic skills</a:t>
          </a:r>
        </a:p>
      </dsp:txBody>
      <dsp:txXfrm>
        <a:off x="313598" y="3860905"/>
        <a:ext cx="9987222" cy="406269"/>
      </dsp:txXfrm>
    </dsp:sp>
    <dsp:sp modelId="{BA294AE6-EB19-4DBB-95DE-C165D5DC155F}">
      <dsp:nvSpPr>
        <dsp:cNvPr id="0" name=""/>
        <dsp:cNvSpPr/>
      </dsp:nvSpPr>
      <dsp:spPr>
        <a:xfrm>
          <a:off x="59679" y="3810121"/>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9DBA3-60FE-449A-851F-72857A6CD8D4}">
      <dsp:nvSpPr>
        <dsp:cNvPr id="0" name=""/>
        <dsp:cNvSpPr/>
      </dsp:nvSpPr>
      <dsp:spPr>
        <a:xfrm rot="5400000">
          <a:off x="6172888" y="-2224990"/>
          <a:ext cx="1744503" cy="6630720"/>
        </a:xfrm>
        <a:prstGeom prst="round2SameRect">
          <a:avLst/>
        </a:prstGeom>
        <a:solidFill>
          <a:schemeClr val="dk2">
            <a:alpha val="90000"/>
            <a:tint val="40000"/>
            <a:hueOff val="0"/>
            <a:satOff val="0"/>
            <a:lumOff val="0"/>
            <a:alphaOff val="0"/>
          </a:schemeClr>
        </a:solidFill>
        <a:ln w="285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a:t>These programs are subject to on-site monitoring once every </a:t>
          </a:r>
          <a:r>
            <a:rPr lang="en-US" sz="3000" b="1" kern="1200">
              <a:effectLst>
                <a:outerShdw blurRad="38100" dist="38100" dir="2700000" algn="tl">
                  <a:srgbClr val="000000">
                    <a:alpha val="43137"/>
                  </a:srgbClr>
                </a:outerShdw>
              </a:effectLst>
            </a:rPr>
            <a:t>six years</a:t>
          </a:r>
          <a:r>
            <a:rPr lang="en-US" sz="2400" kern="1200"/>
            <a:t>, and only with regard to students with disabilities.</a:t>
          </a:r>
        </a:p>
      </dsp:txBody>
      <dsp:txXfrm rot="-5400000">
        <a:off x="3729780" y="303278"/>
        <a:ext cx="6545560" cy="1574183"/>
      </dsp:txXfrm>
    </dsp:sp>
    <dsp:sp modelId="{6B7570F7-D3FF-461B-923F-0D5AA2738321}">
      <dsp:nvSpPr>
        <dsp:cNvPr id="0" name=""/>
        <dsp:cNvSpPr/>
      </dsp:nvSpPr>
      <dsp:spPr>
        <a:xfrm>
          <a:off x="0" y="54"/>
          <a:ext cx="3729780" cy="2180629"/>
        </a:xfrm>
        <a:prstGeom prst="round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t>Licensed and regulated by the Pennsylvania School Board as “</a:t>
          </a:r>
          <a:r>
            <a:rPr lang="en-US" sz="2800" kern="1200" dirty="0">
              <a:hlinkClick xmlns:r="http://schemas.openxmlformats.org/officeDocument/2006/relationships" r:id="rId1"/>
            </a:rPr>
            <a:t>private academic schools</a:t>
          </a:r>
          <a:r>
            <a:rPr lang="en-US" sz="2800" kern="1200" dirty="0"/>
            <a:t>.”</a:t>
          </a:r>
        </a:p>
      </dsp:txBody>
      <dsp:txXfrm>
        <a:off x="106450" y="106504"/>
        <a:ext cx="3516880" cy="1967729"/>
      </dsp:txXfrm>
    </dsp:sp>
    <dsp:sp modelId="{AC4D1E14-B1ED-4E60-BC93-6001C72DCD69}">
      <dsp:nvSpPr>
        <dsp:cNvPr id="0" name=""/>
        <dsp:cNvSpPr/>
      </dsp:nvSpPr>
      <dsp:spPr>
        <a:xfrm rot="5400000">
          <a:off x="6172888" y="64670"/>
          <a:ext cx="1744503" cy="6630720"/>
        </a:xfrm>
        <a:prstGeom prst="round2SameRect">
          <a:avLst/>
        </a:prstGeom>
        <a:solidFill>
          <a:schemeClr val="dk2">
            <a:alpha val="90000"/>
            <a:tint val="40000"/>
            <a:hueOff val="0"/>
            <a:satOff val="0"/>
            <a:lumOff val="0"/>
            <a:alphaOff val="0"/>
          </a:schemeClr>
        </a:solidFill>
        <a:ln w="285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a:t>Have wide discretion in creating education programs.</a:t>
          </a:r>
        </a:p>
        <a:p>
          <a:pPr marL="228600" lvl="1" indent="-228600" algn="l" defTabSz="1066800" rtl="0">
            <a:lnSpc>
              <a:spcPct val="90000"/>
            </a:lnSpc>
            <a:spcBef>
              <a:spcPct val="0"/>
            </a:spcBef>
            <a:spcAft>
              <a:spcPct val="15000"/>
            </a:spcAft>
            <a:buChar char="•"/>
          </a:pPr>
          <a:r>
            <a:rPr lang="en-US" sz="2400" kern="1200"/>
            <a:t>Not required to follow the same rigorous state curriculum requirements and academic standards as public schools.</a:t>
          </a:r>
        </a:p>
      </dsp:txBody>
      <dsp:txXfrm rot="-5400000">
        <a:off x="3729780" y="2592938"/>
        <a:ext cx="6545560" cy="1574183"/>
      </dsp:txXfrm>
    </dsp:sp>
    <dsp:sp modelId="{7BBB1A02-6FCD-4643-A0E1-B59A2AFDC5F9}">
      <dsp:nvSpPr>
        <dsp:cNvPr id="0" name=""/>
        <dsp:cNvSpPr/>
      </dsp:nvSpPr>
      <dsp:spPr>
        <a:xfrm>
          <a:off x="0" y="2289715"/>
          <a:ext cx="3729780" cy="2180629"/>
        </a:xfrm>
        <a:prstGeom prst="round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dirty="0"/>
            <a:t>Licensed by the </a:t>
          </a:r>
          <a:r>
            <a:rPr lang="en-US" sz="2800" kern="1200" dirty="0">
              <a:hlinkClick xmlns:r="http://schemas.openxmlformats.org/officeDocument/2006/relationships" r:id="rId2"/>
            </a:rPr>
            <a:t>State Board </a:t>
          </a:r>
          <a:r>
            <a:rPr lang="en-US" sz="2800" kern="1200" dirty="0"/>
            <a:t>of Private Academic Schools.</a:t>
          </a:r>
        </a:p>
      </dsp:txBody>
      <dsp:txXfrm>
        <a:off x="106450" y="2396165"/>
        <a:ext cx="3516880" cy="1967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83489-57CF-4E47-81B4-5D435A0CD3F2}">
      <dsp:nvSpPr>
        <dsp:cNvPr id="0" name=""/>
        <dsp:cNvSpPr/>
      </dsp:nvSpPr>
      <dsp:spPr>
        <a:xfrm>
          <a:off x="-5052203" y="-774308"/>
          <a:ext cx="6019017" cy="6019017"/>
        </a:xfrm>
        <a:prstGeom prst="blockArc">
          <a:avLst>
            <a:gd name="adj1" fmla="val 18900000"/>
            <a:gd name="adj2" fmla="val 2700000"/>
            <a:gd name="adj3" fmla="val 359"/>
          </a:avLst>
        </a:prstGeom>
        <a:noFill/>
        <a:ln w="285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7BD7E-E74F-406E-9901-64E6C613248C}">
      <dsp:nvSpPr>
        <dsp:cNvPr id="0" name=""/>
        <dsp:cNvSpPr/>
      </dsp:nvSpPr>
      <dsp:spPr>
        <a:xfrm>
          <a:off x="313598" y="203224"/>
          <a:ext cx="9987222"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Multi-grade classrooms</a:t>
          </a:r>
        </a:p>
      </dsp:txBody>
      <dsp:txXfrm>
        <a:off x="313598" y="203224"/>
        <a:ext cx="9987222" cy="406269"/>
      </dsp:txXfrm>
    </dsp:sp>
    <dsp:sp modelId="{37503238-E8BF-41C0-8491-B5AFDE3BC255}">
      <dsp:nvSpPr>
        <dsp:cNvPr id="0" name=""/>
        <dsp:cNvSpPr/>
      </dsp:nvSpPr>
      <dsp:spPr>
        <a:xfrm>
          <a:off x="59679" y="152440"/>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8769F-E0AF-4650-9256-8B39E15D4513}">
      <dsp:nvSpPr>
        <dsp:cNvPr id="0" name=""/>
        <dsp:cNvSpPr/>
      </dsp:nvSpPr>
      <dsp:spPr>
        <a:xfrm>
          <a:off x="681512" y="812986"/>
          <a:ext cx="9619308"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Uncertified or improperly certified teachers</a:t>
          </a:r>
        </a:p>
      </dsp:txBody>
      <dsp:txXfrm>
        <a:off x="681512" y="812986"/>
        <a:ext cx="9619308" cy="406269"/>
      </dsp:txXfrm>
    </dsp:sp>
    <dsp:sp modelId="{435ECC15-3D39-4B28-89EC-9920E6B26B29}">
      <dsp:nvSpPr>
        <dsp:cNvPr id="0" name=""/>
        <dsp:cNvSpPr/>
      </dsp:nvSpPr>
      <dsp:spPr>
        <a:xfrm>
          <a:off x="427593" y="762203"/>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7C1D3B-D1D0-4447-BD98-0223942153E1}">
      <dsp:nvSpPr>
        <dsp:cNvPr id="0" name=""/>
        <dsp:cNvSpPr/>
      </dsp:nvSpPr>
      <dsp:spPr>
        <a:xfrm>
          <a:off x="883127" y="1422302"/>
          <a:ext cx="9417693"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Below-grade-level course work</a:t>
          </a:r>
        </a:p>
      </dsp:txBody>
      <dsp:txXfrm>
        <a:off x="883127" y="1422302"/>
        <a:ext cx="9417693" cy="406269"/>
      </dsp:txXfrm>
    </dsp:sp>
    <dsp:sp modelId="{7C5EB13A-3DED-4128-A5EC-B00A259CC808}">
      <dsp:nvSpPr>
        <dsp:cNvPr id="0" name=""/>
        <dsp:cNvSpPr/>
      </dsp:nvSpPr>
      <dsp:spPr>
        <a:xfrm>
          <a:off x="629208" y="1371518"/>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816B05-0C99-44FA-AC66-73A9B56AC7D0}">
      <dsp:nvSpPr>
        <dsp:cNvPr id="0" name=""/>
        <dsp:cNvSpPr/>
      </dsp:nvSpPr>
      <dsp:spPr>
        <a:xfrm>
          <a:off x="947501" y="2032065"/>
          <a:ext cx="9353319"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Limited instruction hours</a:t>
          </a:r>
        </a:p>
      </dsp:txBody>
      <dsp:txXfrm>
        <a:off x="947501" y="2032065"/>
        <a:ext cx="9353319" cy="406269"/>
      </dsp:txXfrm>
    </dsp:sp>
    <dsp:sp modelId="{AB392570-DD33-4BA4-9CE0-C85A38B8753D}">
      <dsp:nvSpPr>
        <dsp:cNvPr id="0" name=""/>
        <dsp:cNvSpPr/>
      </dsp:nvSpPr>
      <dsp:spPr>
        <a:xfrm>
          <a:off x="693582" y="1981281"/>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23698D-AE0B-4EB9-9DC7-FB1F605C93CE}">
      <dsp:nvSpPr>
        <dsp:cNvPr id="0" name=""/>
        <dsp:cNvSpPr/>
      </dsp:nvSpPr>
      <dsp:spPr>
        <a:xfrm>
          <a:off x="883127" y="2641827"/>
          <a:ext cx="9417693"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Relies heavily on worksheets or online credit programs</a:t>
          </a:r>
        </a:p>
      </dsp:txBody>
      <dsp:txXfrm>
        <a:off x="883127" y="2641827"/>
        <a:ext cx="9417693" cy="406269"/>
      </dsp:txXfrm>
    </dsp:sp>
    <dsp:sp modelId="{FA403D13-4B79-4C27-9C80-79902CA2954C}">
      <dsp:nvSpPr>
        <dsp:cNvPr id="0" name=""/>
        <dsp:cNvSpPr/>
      </dsp:nvSpPr>
      <dsp:spPr>
        <a:xfrm>
          <a:off x="629208" y="2591043"/>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76258-631F-49D9-B4C5-BCFD57E684CE}">
      <dsp:nvSpPr>
        <dsp:cNvPr id="0" name=""/>
        <dsp:cNvSpPr/>
      </dsp:nvSpPr>
      <dsp:spPr>
        <a:xfrm>
          <a:off x="681512" y="3251143"/>
          <a:ext cx="9619308"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dirty="0"/>
            <a:t>Minimal live instruction or no teaching staff</a:t>
          </a:r>
        </a:p>
      </dsp:txBody>
      <dsp:txXfrm>
        <a:off x="681512" y="3251143"/>
        <a:ext cx="9619308" cy="406269"/>
      </dsp:txXfrm>
    </dsp:sp>
    <dsp:sp modelId="{40AC795D-8FBA-4760-B7E1-CD05575E3269}">
      <dsp:nvSpPr>
        <dsp:cNvPr id="0" name=""/>
        <dsp:cNvSpPr/>
      </dsp:nvSpPr>
      <dsp:spPr>
        <a:xfrm>
          <a:off x="427593" y="3200359"/>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D6C7CE-D322-49F2-A636-E9ED93F49800}">
      <dsp:nvSpPr>
        <dsp:cNvPr id="0" name=""/>
        <dsp:cNvSpPr/>
      </dsp:nvSpPr>
      <dsp:spPr>
        <a:xfrm>
          <a:off x="313598" y="3860905"/>
          <a:ext cx="9987222" cy="406269"/>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477"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Fail to advance basic skills</a:t>
          </a:r>
          <a:endParaRPr lang="en-US" sz="2200" kern="1200" dirty="0"/>
        </a:p>
      </dsp:txBody>
      <dsp:txXfrm>
        <a:off x="313598" y="3860905"/>
        <a:ext cx="9987222" cy="406269"/>
      </dsp:txXfrm>
    </dsp:sp>
    <dsp:sp modelId="{BA294AE6-EB19-4DBB-95DE-C165D5DC155F}">
      <dsp:nvSpPr>
        <dsp:cNvPr id="0" name=""/>
        <dsp:cNvSpPr/>
      </dsp:nvSpPr>
      <dsp:spPr>
        <a:xfrm>
          <a:off x="59679" y="3810121"/>
          <a:ext cx="507837" cy="507837"/>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1C437-7755-45E0-8DA8-75CACB2BAF16}">
      <dsp:nvSpPr>
        <dsp:cNvPr id="0" name=""/>
        <dsp:cNvSpPr/>
      </dsp:nvSpPr>
      <dsp:spPr>
        <a:xfrm>
          <a:off x="-5054129" y="-774308"/>
          <a:ext cx="6019017" cy="6019017"/>
        </a:xfrm>
        <a:prstGeom prst="blockArc">
          <a:avLst>
            <a:gd name="adj1" fmla="val 18900000"/>
            <a:gd name="adj2" fmla="val 2700000"/>
            <a:gd name="adj3" fmla="val 359"/>
          </a:avLst>
        </a:prstGeom>
        <a:noFill/>
        <a:ln w="285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5B9619-61BA-43D0-8AAC-12168F72C731}">
      <dsp:nvSpPr>
        <dsp:cNvPr id="0" name=""/>
        <dsp:cNvSpPr/>
      </dsp:nvSpPr>
      <dsp:spPr>
        <a:xfrm>
          <a:off x="359953" y="235411"/>
          <a:ext cx="9938942" cy="470643"/>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573"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Delays in obtaining the child’s IEP</a:t>
          </a:r>
        </a:p>
      </dsp:txBody>
      <dsp:txXfrm>
        <a:off x="359953" y="235411"/>
        <a:ext cx="9938942" cy="470643"/>
      </dsp:txXfrm>
    </dsp:sp>
    <dsp:sp modelId="{67FC386C-3A7F-40B0-A218-00A2CAC3FD2C}">
      <dsp:nvSpPr>
        <dsp:cNvPr id="0" name=""/>
        <dsp:cNvSpPr/>
      </dsp:nvSpPr>
      <dsp:spPr>
        <a:xfrm>
          <a:off x="65801" y="176580"/>
          <a:ext cx="588304" cy="588304"/>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B64383-4F83-4B9D-A5B8-AC0CAAB3B7A7}">
      <dsp:nvSpPr>
        <dsp:cNvPr id="0" name=""/>
        <dsp:cNvSpPr/>
      </dsp:nvSpPr>
      <dsp:spPr>
        <a:xfrm>
          <a:off x="747090" y="941287"/>
          <a:ext cx="9551805" cy="470643"/>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573"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Failure to follow a child’s IEP or provide related services</a:t>
          </a:r>
        </a:p>
      </dsp:txBody>
      <dsp:txXfrm>
        <a:off x="747090" y="941287"/>
        <a:ext cx="9551805" cy="470643"/>
      </dsp:txXfrm>
    </dsp:sp>
    <dsp:sp modelId="{F28FB460-F2DA-43C9-A0B5-6924319B37BC}">
      <dsp:nvSpPr>
        <dsp:cNvPr id="0" name=""/>
        <dsp:cNvSpPr/>
      </dsp:nvSpPr>
      <dsp:spPr>
        <a:xfrm>
          <a:off x="452937" y="882456"/>
          <a:ext cx="588304" cy="588304"/>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C89C32-0E8E-46B7-85F1-BE706E5A94F2}">
      <dsp:nvSpPr>
        <dsp:cNvPr id="0" name=""/>
        <dsp:cNvSpPr/>
      </dsp:nvSpPr>
      <dsp:spPr>
        <a:xfrm>
          <a:off x="924117" y="1647163"/>
          <a:ext cx="9374777" cy="470643"/>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573"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Failing to conduct timely evaluations to determine educational needs</a:t>
          </a:r>
        </a:p>
      </dsp:txBody>
      <dsp:txXfrm>
        <a:off x="924117" y="1647163"/>
        <a:ext cx="9374777" cy="470643"/>
      </dsp:txXfrm>
    </dsp:sp>
    <dsp:sp modelId="{69033FA5-A005-4532-8795-34C6CDAC86D2}">
      <dsp:nvSpPr>
        <dsp:cNvPr id="0" name=""/>
        <dsp:cNvSpPr/>
      </dsp:nvSpPr>
      <dsp:spPr>
        <a:xfrm>
          <a:off x="629965" y="1588333"/>
          <a:ext cx="588304" cy="588304"/>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D534DB-2E17-47BE-99A8-8332929F2323}">
      <dsp:nvSpPr>
        <dsp:cNvPr id="0" name=""/>
        <dsp:cNvSpPr/>
      </dsp:nvSpPr>
      <dsp:spPr>
        <a:xfrm>
          <a:off x="924117" y="2352592"/>
          <a:ext cx="9374777" cy="470643"/>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573"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Failure of school staff to modify instruction</a:t>
          </a:r>
        </a:p>
      </dsp:txBody>
      <dsp:txXfrm>
        <a:off x="924117" y="2352592"/>
        <a:ext cx="9374777" cy="470643"/>
      </dsp:txXfrm>
    </dsp:sp>
    <dsp:sp modelId="{2B37DCC7-5BA9-449E-87AB-5A8949065E13}">
      <dsp:nvSpPr>
        <dsp:cNvPr id="0" name=""/>
        <dsp:cNvSpPr/>
      </dsp:nvSpPr>
      <dsp:spPr>
        <a:xfrm>
          <a:off x="629965" y="2293762"/>
          <a:ext cx="588304" cy="588304"/>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6EA0D-92C1-41BE-AD7F-8ACFF06F602A}">
      <dsp:nvSpPr>
        <dsp:cNvPr id="0" name=""/>
        <dsp:cNvSpPr/>
      </dsp:nvSpPr>
      <dsp:spPr>
        <a:xfrm>
          <a:off x="747090" y="3058468"/>
          <a:ext cx="9551805" cy="470643"/>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573"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Lack of rigorous progress monitoring</a:t>
          </a:r>
        </a:p>
      </dsp:txBody>
      <dsp:txXfrm>
        <a:off x="747090" y="3058468"/>
        <a:ext cx="9551805" cy="470643"/>
      </dsp:txXfrm>
    </dsp:sp>
    <dsp:sp modelId="{CD4E28B6-9F09-4FBA-BD6A-6FF790E329C6}">
      <dsp:nvSpPr>
        <dsp:cNvPr id="0" name=""/>
        <dsp:cNvSpPr/>
      </dsp:nvSpPr>
      <dsp:spPr>
        <a:xfrm>
          <a:off x="452937" y="2999638"/>
          <a:ext cx="588304" cy="588304"/>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A5A870-BCF4-4D0E-B15F-AEE9212EE21E}">
      <dsp:nvSpPr>
        <dsp:cNvPr id="0" name=""/>
        <dsp:cNvSpPr/>
      </dsp:nvSpPr>
      <dsp:spPr>
        <a:xfrm>
          <a:off x="359953" y="3764345"/>
          <a:ext cx="9938942" cy="470643"/>
        </a:xfrm>
        <a:prstGeom prst="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573" tIns="55880" rIns="55880" bIns="55880" numCol="1" spcCol="1270" anchor="ctr" anchorCtr="0">
          <a:noAutofit/>
        </a:bodyPr>
        <a:lstStyle/>
        <a:p>
          <a:pPr marL="0" lvl="0" indent="0" algn="l" defTabSz="977900" rtl="0">
            <a:lnSpc>
              <a:spcPct val="90000"/>
            </a:lnSpc>
            <a:spcBef>
              <a:spcPct val="0"/>
            </a:spcBef>
            <a:spcAft>
              <a:spcPct val="35000"/>
            </a:spcAft>
            <a:buNone/>
          </a:pPr>
          <a:r>
            <a:rPr lang="en-US" sz="2200" kern="1200"/>
            <a:t>Denied the opportunity to be educated in the least restrictive environment</a:t>
          </a:r>
        </a:p>
      </dsp:txBody>
      <dsp:txXfrm>
        <a:off x="359953" y="3764345"/>
        <a:ext cx="9938942" cy="470643"/>
      </dsp:txXfrm>
    </dsp:sp>
    <dsp:sp modelId="{C335B77C-E5FC-4B8E-A65F-0C2D8FFA80C7}">
      <dsp:nvSpPr>
        <dsp:cNvPr id="0" name=""/>
        <dsp:cNvSpPr/>
      </dsp:nvSpPr>
      <dsp:spPr>
        <a:xfrm>
          <a:off x="65801" y="3705514"/>
          <a:ext cx="588304" cy="588304"/>
        </a:xfrm>
        <a:prstGeom prst="ellipse">
          <a:avLst/>
        </a:prstGeom>
        <a:solidFill>
          <a:schemeClr val="lt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0AFB7-50DD-4778-87F3-16506115A316}">
      <dsp:nvSpPr>
        <dsp:cNvPr id="0" name=""/>
        <dsp:cNvSpPr/>
      </dsp:nvSpPr>
      <dsp:spPr>
        <a:xfrm>
          <a:off x="0" y="31056"/>
          <a:ext cx="10160000" cy="2091375"/>
        </a:xfrm>
        <a:prstGeom prst="round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All children in residential facilities have a clear legal entitlement to attend the local public school where the residential placement is located unless there is a court order specifying a school placement. </a:t>
          </a:r>
          <a:r>
            <a:rPr lang="en-US" sz="3200" b="1" i="0" kern="1200" dirty="0">
              <a:solidFill>
                <a:srgbClr val="000000"/>
              </a:solidFill>
              <a:effectLst/>
              <a:highlight>
                <a:srgbClr val="FFFF00"/>
              </a:highlight>
              <a:latin typeface="Muli"/>
            </a:rPr>
            <a:t>24 P.S. § 13-1306</a:t>
          </a:r>
          <a:endParaRPr lang="en-US" sz="3000" kern="1200" dirty="0">
            <a:highlight>
              <a:srgbClr val="FFFF00"/>
            </a:highlight>
          </a:endParaRPr>
        </a:p>
      </dsp:txBody>
      <dsp:txXfrm>
        <a:off x="102093" y="133149"/>
        <a:ext cx="9955814" cy="1887189"/>
      </dsp:txXfrm>
    </dsp:sp>
    <dsp:sp modelId="{6011E0CE-15CB-4611-92E0-DD9535577E92}">
      <dsp:nvSpPr>
        <dsp:cNvPr id="0" name=""/>
        <dsp:cNvSpPr/>
      </dsp:nvSpPr>
      <dsp:spPr>
        <a:xfrm>
          <a:off x="0" y="2122431"/>
          <a:ext cx="10160000"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58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Decision regarding where a child attends school must be made on an </a:t>
          </a:r>
          <a:r>
            <a:rPr lang="en-US" sz="2400" kern="1200" dirty="0">
              <a:solidFill>
                <a:schemeClr val="accent2"/>
              </a:solidFill>
            </a:rPr>
            <a:t>individual</a:t>
          </a:r>
          <a:r>
            <a:rPr lang="en-US" sz="2400" kern="1200" dirty="0"/>
            <a:t> basis.</a:t>
          </a:r>
        </a:p>
        <a:p>
          <a:pPr marL="228600" lvl="1" indent="-228600" algn="l" defTabSz="1066800" rtl="0">
            <a:lnSpc>
              <a:spcPct val="90000"/>
            </a:lnSpc>
            <a:spcBef>
              <a:spcPct val="0"/>
            </a:spcBef>
            <a:spcAft>
              <a:spcPct val="20000"/>
            </a:spcAft>
            <a:buChar char="•"/>
          </a:pPr>
          <a:r>
            <a:rPr lang="en-US" sz="2400" kern="1200"/>
            <a:t>Cannot be made by the referring public agency.</a:t>
          </a:r>
        </a:p>
        <a:p>
          <a:pPr marL="228600" lvl="1" indent="-228600" algn="l" defTabSz="1066800" rtl="0">
            <a:lnSpc>
              <a:spcPct val="90000"/>
            </a:lnSpc>
            <a:spcBef>
              <a:spcPct val="0"/>
            </a:spcBef>
            <a:spcAft>
              <a:spcPct val="20000"/>
            </a:spcAft>
            <a:buChar char="•"/>
          </a:pPr>
          <a:r>
            <a:rPr lang="en-US" sz="2400" kern="1200" dirty="0"/>
            <a:t>Cannot be made in the private provider’s interest in having the child attend the provider’s on-site educational program. </a:t>
          </a:r>
        </a:p>
        <a:p>
          <a:pPr marL="457200" lvl="2" indent="-228600" algn="l" defTabSz="1066800" rtl="0">
            <a:lnSpc>
              <a:spcPct val="90000"/>
            </a:lnSpc>
            <a:spcBef>
              <a:spcPct val="0"/>
            </a:spcBef>
            <a:spcAft>
              <a:spcPct val="20000"/>
            </a:spcAft>
            <a:buChar char="•"/>
          </a:pPr>
          <a:r>
            <a:rPr lang="en-US" sz="2400" kern="1200" dirty="0"/>
            <a:t>Bundling is expressly prohibited. </a:t>
          </a:r>
        </a:p>
      </dsp:txBody>
      <dsp:txXfrm>
        <a:off x="0" y="2122431"/>
        <a:ext cx="10160000" cy="22200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3BC79-202B-44E2-A469-7D6922FD4044}">
      <dsp:nvSpPr>
        <dsp:cNvPr id="0" name=""/>
        <dsp:cNvSpPr/>
      </dsp:nvSpPr>
      <dsp:spPr>
        <a:xfrm>
          <a:off x="0" y="228960"/>
          <a:ext cx="9976103" cy="302400"/>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5BA6CB-203F-40E6-BA5D-F61E47E44C30}">
      <dsp:nvSpPr>
        <dsp:cNvPr id="0" name=""/>
        <dsp:cNvSpPr/>
      </dsp:nvSpPr>
      <dsp:spPr>
        <a:xfrm>
          <a:off x="498805" y="51840"/>
          <a:ext cx="6983272" cy="3542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951" tIns="0" rIns="263951" bIns="0" numCol="1" spcCol="1270" anchor="ctr" anchorCtr="0">
          <a:noAutofit/>
        </a:bodyPr>
        <a:lstStyle/>
        <a:p>
          <a:pPr marL="0" lvl="0" indent="0" algn="l" defTabSz="622300">
            <a:lnSpc>
              <a:spcPct val="90000"/>
            </a:lnSpc>
            <a:spcBef>
              <a:spcPct val="0"/>
            </a:spcBef>
            <a:spcAft>
              <a:spcPct val="35000"/>
            </a:spcAft>
            <a:buNone/>
          </a:pPr>
          <a:r>
            <a:rPr lang="en-US" sz="1400" b="1" kern="1200" dirty="0"/>
            <a:t>Parent, Guardian, or EDM not invited to participate or key parties not notified of the change in placement</a:t>
          </a:r>
        </a:p>
      </dsp:txBody>
      <dsp:txXfrm>
        <a:off x="516098" y="69133"/>
        <a:ext cx="6948686" cy="319654"/>
      </dsp:txXfrm>
    </dsp:sp>
    <dsp:sp modelId="{1A3A294C-196B-46EE-896D-79C926796191}">
      <dsp:nvSpPr>
        <dsp:cNvPr id="0" name=""/>
        <dsp:cNvSpPr/>
      </dsp:nvSpPr>
      <dsp:spPr>
        <a:xfrm>
          <a:off x="0" y="773280"/>
          <a:ext cx="9976103" cy="302400"/>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8C20E5-2CEA-4529-95BD-724EEB4649A0}">
      <dsp:nvSpPr>
        <dsp:cNvPr id="0" name=""/>
        <dsp:cNvSpPr/>
      </dsp:nvSpPr>
      <dsp:spPr>
        <a:xfrm>
          <a:off x="498805" y="596160"/>
          <a:ext cx="6983272" cy="3542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951" tIns="0" rIns="263951" bIns="0" numCol="1" spcCol="1270" anchor="ctr" anchorCtr="0">
          <a:noAutofit/>
        </a:bodyPr>
        <a:lstStyle/>
        <a:p>
          <a:pPr marL="0" lvl="0" indent="0" algn="l" defTabSz="622300">
            <a:lnSpc>
              <a:spcPct val="90000"/>
            </a:lnSpc>
            <a:spcBef>
              <a:spcPct val="0"/>
            </a:spcBef>
            <a:spcAft>
              <a:spcPct val="35000"/>
            </a:spcAft>
            <a:buNone/>
          </a:pPr>
          <a:r>
            <a:rPr lang="en-US" sz="1400" b="1" kern="1200" dirty="0"/>
            <a:t>Delay in convening a BID conference timely (within 3 days of the change) </a:t>
          </a:r>
        </a:p>
      </dsp:txBody>
      <dsp:txXfrm>
        <a:off x="516098" y="613453"/>
        <a:ext cx="6948686" cy="319654"/>
      </dsp:txXfrm>
    </dsp:sp>
    <dsp:sp modelId="{A375B594-DA7A-46F3-9227-250756FDB3F4}">
      <dsp:nvSpPr>
        <dsp:cNvPr id="0" name=""/>
        <dsp:cNvSpPr/>
      </dsp:nvSpPr>
      <dsp:spPr>
        <a:xfrm>
          <a:off x="0" y="1317600"/>
          <a:ext cx="9976103" cy="302400"/>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5AF053-FD37-435F-83E2-5779A5A6A51F}">
      <dsp:nvSpPr>
        <dsp:cNvPr id="0" name=""/>
        <dsp:cNvSpPr/>
      </dsp:nvSpPr>
      <dsp:spPr>
        <a:xfrm>
          <a:off x="498805" y="1140480"/>
          <a:ext cx="6983272" cy="3542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951" tIns="0" rIns="263951" bIns="0" numCol="1" spcCol="1270" anchor="ctr" anchorCtr="0">
          <a:noAutofit/>
        </a:bodyPr>
        <a:lstStyle/>
        <a:p>
          <a:pPr marL="0" lvl="0" indent="0" algn="l" defTabSz="622300">
            <a:lnSpc>
              <a:spcPct val="90000"/>
            </a:lnSpc>
            <a:spcBef>
              <a:spcPct val="0"/>
            </a:spcBef>
            <a:spcAft>
              <a:spcPct val="35000"/>
            </a:spcAft>
            <a:buNone/>
          </a:pPr>
          <a:r>
            <a:rPr lang="en-US" sz="1400" b="1" kern="1200" dirty="0"/>
            <a:t>Student is disenrolled before the BID occurs </a:t>
          </a:r>
        </a:p>
      </dsp:txBody>
      <dsp:txXfrm>
        <a:off x="516098" y="1157773"/>
        <a:ext cx="6948686" cy="319654"/>
      </dsp:txXfrm>
    </dsp:sp>
    <dsp:sp modelId="{CBB60491-B7F1-4F54-AC5F-6C79F1929B65}">
      <dsp:nvSpPr>
        <dsp:cNvPr id="0" name=""/>
        <dsp:cNvSpPr/>
      </dsp:nvSpPr>
      <dsp:spPr>
        <a:xfrm>
          <a:off x="0" y="1861920"/>
          <a:ext cx="9976103" cy="302400"/>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38A2D6-DB6D-4035-B2C2-D13E76F700EA}">
      <dsp:nvSpPr>
        <dsp:cNvPr id="0" name=""/>
        <dsp:cNvSpPr/>
      </dsp:nvSpPr>
      <dsp:spPr>
        <a:xfrm>
          <a:off x="498805" y="1684800"/>
          <a:ext cx="6983272" cy="3542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951" tIns="0" rIns="263951" bIns="0" numCol="1" spcCol="1270" anchor="ctr" anchorCtr="0">
          <a:noAutofit/>
        </a:bodyPr>
        <a:lstStyle/>
        <a:p>
          <a:pPr marL="0" lvl="0" indent="0" algn="l" defTabSz="622300">
            <a:lnSpc>
              <a:spcPct val="90000"/>
            </a:lnSpc>
            <a:spcBef>
              <a:spcPct val="0"/>
            </a:spcBef>
            <a:spcAft>
              <a:spcPct val="35000"/>
            </a:spcAft>
            <a:buNone/>
          </a:pPr>
          <a:r>
            <a:rPr lang="en-US" sz="1400" b="1" kern="1200" dirty="0"/>
            <a:t>District claims to not “contract with” certain programs, providers, or transportation companies</a:t>
          </a:r>
        </a:p>
      </dsp:txBody>
      <dsp:txXfrm>
        <a:off x="516098" y="1702093"/>
        <a:ext cx="6948686" cy="319654"/>
      </dsp:txXfrm>
    </dsp:sp>
    <dsp:sp modelId="{C63ADAC9-5174-4F43-A0DE-B4461E1C2048}">
      <dsp:nvSpPr>
        <dsp:cNvPr id="0" name=""/>
        <dsp:cNvSpPr/>
      </dsp:nvSpPr>
      <dsp:spPr>
        <a:xfrm>
          <a:off x="0" y="2411856"/>
          <a:ext cx="9976103" cy="302400"/>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D55F9F-B099-457E-9383-E0A2100992F6}">
      <dsp:nvSpPr>
        <dsp:cNvPr id="0" name=""/>
        <dsp:cNvSpPr/>
      </dsp:nvSpPr>
      <dsp:spPr>
        <a:xfrm>
          <a:off x="498805" y="2229119"/>
          <a:ext cx="6983272" cy="3542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951" tIns="0" rIns="263951" bIns="0" numCol="1" spcCol="1270" anchor="ctr" anchorCtr="0">
          <a:noAutofit/>
        </a:bodyPr>
        <a:lstStyle/>
        <a:p>
          <a:pPr marL="0" lvl="0" indent="0" algn="l" defTabSz="622300">
            <a:lnSpc>
              <a:spcPct val="90000"/>
            </a:lnSpc>
            <a:spcBef>
              <a:spcPct val="0"/>
            </a:spcBef>
            <a:spcAft>
              <a:spcPct val="35000"/>
            </a:spcAft>
            <a:buNone/>
          </a:pPr>
          <a:r>
            <a:rPr lang="en-US" sz="1400" b="1" kern="1200" dirty="0"/>
            <a:t>BIDs via e-mail only</a:t>
          </a:r>
        </a:p>
      </dsp:txBody>
      <dsp:txXfrm>
        <a:off x="516098" y="2246412"/>
        <a:ext cx="6948686" cy="319654"/>
      </dsp:txXfrm>
    </dsp:sp>
    <dsp:sp modelId="{55D5F588-3AC8-4DCD-A3B1-7A064C097578}">
      <dsp:nvSpPr>
        <dsp:cNvPr id="0" name=""/>
        <dsp:cNvSpPr/>
      </dsp:nvSpPr>
      <dsp:spPr>
        <a:xfrm>
          <a:off x="0" y="2950559"/>
          <a:ext cx="9976103" cy="302400"/>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91E691-AF15-47DE-8620-67D88CFC82BD}">
      <dsp:nvSpPr>
        <dsp:cNvPr id="0" name=""/>
        <dsp:cNvSpPr/>
      </dsp:nvSpPr>
      <dsp:spPr>
        <a:xfrm>
          <a:off x="498805" y="2773439"/>
          <a:ext cx="6983272" cy="3542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951" tIns="0" rIns="263951" bIns="0" numCol="1" spcCol="1270" anchor="ctr" anchorCtr="0">
          <a:noAutofit/>
        </a:bodyPr>
        <a:lstStyle/>
        <a:p>
          <a:pPr marL="0" lvl="0" indent="0" algn="l" defTabSz="622300">
            <a:lnSpc>
              <a:spcPct val="90000"/>
            </a:lnSpc>
            <a:spcBef>
              <a:spcPct val="0"/>
            </a:spcBef>
            <a:spcAft>
              <a:spcPct val="35000"/>
            </a:spcAft>
            <a:buNone/>
          </a:pPr>
          <a:r>
            <a:rPr lang="en-US" sz="1400" b="1" kern="1200" dirty="0"/>
            <a:t>A failure of the team to consider ALL relevant BID factors </a:t>
          </a:r>
        </a:p>
      </dsp:txBody>
      <dsp:txXfrm>
        <a:off x="516098" y="2790732"/>
        <a:ext cx="6948686" cy="319654"/>
      </dsp:txXfrm>
    </dsp:sp>
    <dsp:sp modelId="{4EB0969F-4D25-4FBC-8328-4B43A0F547CA}">
      <dsp:nvSpPr>
        <dsp:cNvPr id="0" name=""/>
        <dsp:cNvSpPr/>
      </dsp:nvSpPr>
      <dsp:spPr>
        <a:xfrm>
          <a:off x="0" y="3494880"/>
          <a:ext cx="9976103" cy="302400"/>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126FA8-F52C-4B6F-9086-E2661E5FF010}">
      <dsp:nvSpPr>
        <dsp:cNvPr id="0" name=""/>
        <dsp:cNvSpPr/>
      </dsp:nvSpPr>
      <dsp:spPr>
        <a:xfrm>
          <a:off x="498805" y="3317760"/>
          <a:ext cx="6983272" cy="3542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951" tIns="0" rIns="263951" bIns="0" numCol="1" spcCol="1270" anchor="ctr" anchorCtr="0">
          <a:noAutofit/>
        </a:bodyPr>
        <a:lstStyle/>
        <a:p>
          <a:pPr marL="0" lvl="0" indent="0" algn="l" defTabSz="622300">
            <a:lnSpc>
              <a:spcPct val="90000"/>
            </a:lnSpc>
            <a:spcBef>
              <a:spcPct val="0"/>
            </a:spcBef>
            <a:spcAft>
              <a:spcPct val="35000"/>
            </a:spcAft>
            <a:buNone/>
          </a:pPr>
          <a:r>
            <a:rPr lang="en-US" sz="1400" b="1" kern="1200" dirty="0"/>
            <a:t>Raising a grievance or seeking accountability with no/limited response</a:t>
          </a:r>
        </a:p>
      </dsp:txBody>
      <dsp:txXfrm>
        <a:off x="516098" y="3335053"/>
        <a:ext cx="6948686" cy="319654"/>
      </dsp:txXfrm>
    </dsp:sp>
    <dsp:sp modelId="{CC315211-CA67-4516-BD99-D35A4FF29251}">
      <dsp:nvSpPr>
        <dsp:cNvPr id="0" name=""/>
        <dsp:cNvSpPr/>
      </dsp:nvSpPr>
      <dsp:spPr>
        <a:xfrm>
          <a:off x="0" y="4039200"/>
          <a:ext cx="9976103" cy="302400"/>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90CB92-A015-4E82-94DC-CC2C7F03DE99}">
      <dsp:nvSpPr>
        <dsp:cNvPr id="0" name=""/>
        <dsp:cNvSpPr/>
      </dsp:nvSpPr>
      <dsp:spPr>
        <a:xfrm>
          <a:off x="498805" y="3862080"/>
          <a:ext cx="6983272" cy="3542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951" tIns="0" rIns="263951" bIns="0" numCol="1" spcCol="1270" anchor="ctr" anchorCtr="0">
          <a:noAutofit/>
        </a:bodyPr>
        <a:lstStyle/>
        <a:p>
          <a:pPr marL="0" lvl="0" indent="0" algn="l" defTabSz="622300">
            <a:lnSpc>
              <a:spcPct val="90000"/>
            </a:lnSpc>
            <a:spcBef>
              <a:spcPct val="0"/>
            </a:spcBef>
            <a:spcAft>
              <a:spcPct val="35000"/>
            </a:spcAft>
            <a:buNone/>
          </a:pPr>
          <a:r>
            <a:rPr lang="en-US" sz="1400" b="1" kern="1200" dirty="0"/>
            <a:t>Too much emphasis on travel (costs) and convenience for receiving school district</a:t>
          </a:r>
        </a:p>
      </dsp:txBody>
      <dsp:txXfrm>
        <a:off x="516098" y="3879373"/>
        <a:ext cx="6948686" cy="319654"/>
      </dsp:txXfrm>
    </dsp:sp>
    <dsp:sp modelId="{555D50C6-CF78-484F-A2BE-0418C3C0EC74}">
      <dsp:nvSpPr>
        <dsp:cNvPr id="0" name=""/>
        <dsp:cNvSpPr/>
      </dsp:nvSpPr>
      <dsp:spPr>
        <a:xfrm>
          <a:off x="0" y="4583520"/>
          <a:ext cx="9976103" cy="302400"/>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A035D7-7690-4342-846E-F1F11FACC05D}">
      <dsp:nvSpPr>
        <dsp:cNvPr id="0" name=""/>
        <dsp:cNvSpPr/>
      </dsp:nvSpPr>
      <dsp:spPr>
        <a:xfrm>
          <a:off x="498805" y="4406400"/>
          <a:ext cx="6983272" cy="3542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951" tIns="0" rIns="263951" bIns="0" numCol="1" spcCol="1270" anchor="ctr" anchorCtr="0">
          <a:noAutofit/>
        </a:bodyPr>
        <a:lstStyle/>
        <a:p>
          <a:pPr marL="0" lvl="0" indent="0" algn="l" defTabSz="622300">
            <a:lnSpc>
              <a:spcPct val="90000"/>
            </a:lnSpc>
            <a:spcBef>
              <a:spcPct val="0"/>
            </a:spcBef>
            <a:spcAft>
              <a:spcPct val="35000"/>
            </a:spcAft>
            <a:buNone/>
          </a:pPr>
          <a:r>
            <a:rPr lang="en-US" sz="1400" b="1" kern="1200" dirty="0"/>
            <a:t>Uncertainty in who gets a “vote” and the weight it has</a:t>
          </a:r>
        </a:p>
      </dsp:txBody>
      <dsp:txXfrm>
        <a:off x="516098" y="4423693"/>
        <a:ext cx="6948686"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020F0-19EB-42A5-B8C3-E57FE84642AE}">
      <dsp:nvSpPr>
        <dsp:cNvPr id="0" name=""/>
        <dsp:cNvSpPr/>
      </dsp:nvSpPr>
      <dsp:spPr>
        <a:xfrm>
          <a:off x="0" y="533"/>
          <a:ext cx="10160000" cy="1249284"/>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5268EF09-E11B-42B7-AC53-4DF4D6F9A3AA}">
      <dsp:nvSpPr>
        <dsp:cNvPr id="0" name=""/>
        <dsp:cNvSpPr/>
      </dsp:nvSpPr>
      <dsp:spPr>
        <a:xfrm>
          <a:off x="377908" y="281622"/>
          <a:ext cx="687106" cy="687106"/>
        </a:xfrm>
        <a:prstGeom prst="rightArrow">
          <a:avLst/>
        </a:prstGeom>
        <a:solidFill>
          <a:schemeClr val="bg1"/>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CB79E4-C38F-461F-A44F-78DF8B3BB516}">
      <dsp:nvSpPr>
        <dsp:cNvPr id="0" name=""/>
        <dsp:cNvSpPr/>
      </dsp:nvSpPr>
      <dsp:spPr>
        <a:xfrm>
          <a:off x="1442923" y="533"/>
          <a:ext cx="8717076" cy="1249284"/>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2216" tIns="132216" rIns="132216" bIns="132216" numCol="1" spcCol="1270" anchor="ctr" anchorCtr="0">
          <a:noAutofit/>
        </a:bodyPr>
        <a:lstStyle/>
        <a:p>
          <a:pPr marL="0" lvl="0" indent="0" algn="l" defTabSz="889000">
            <a:lnSpc>
              <a:spcPct val="100000"/>
            </a:lnSpc>
            <a:spcBef>
              <a:spcPct val="0"/>
            </a:spcBef>
            <a:spcAft>
              <a:spcPct val="35000"/>
            </a:spcAft>
            <a:buNone/>
          </a:pPr>
          <a:r>
            <a:rPr lang="en-US" sz="2000" b="1" kern="1200"/>
            <a:t>Students returning from placement should not be automatically tracked into an alternative, cyber, or inferior school options.</a:t>
          </a:r>
          <a:endParaRPr lang="en-US" sz="2000" kern="1200" dirty="0"/>
        </a:p>
      </dsp:txBody>
      <dsp:txXfrm>
        <a:off x="1442923" y="533"/>
        <a:ext cx="8717076" cy="1249284"/>
      </dsp:txXfrm>
    </dsp:sp>
    <dsp:sp modelId="{756E50FD-59C7-4EF8-AC6C-8D1A4019F00F}">
      <dsp:nvSpPr>
        <dsp:cNvPr id="0" name=""/>
        <dsp:cNvSpPr/>
      </dsp:nvSpPr>
      <dsp:spPr>
        <a:xfrm>
          <a:off x="0" y="1562139"/>
          <a:ext cx="10160000" cy="1249284"/>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99324119-B9C0-47FB-B0D2-E0AC3C8E796D}">
      <dsp:nvSpPr>
        <dsp:cNvPr id="0" name=""/>
        <dsp:cNvSpPr/>
      </dsp:nvSpPr>
      <dsp:spPr>
        <a:xfrm>
          <a:off x="377908" y="1843228"/>
          <a:ext cx="687106" cy="687106"/>
        </a:xfrm>
        <a:prstGeom prst="rect">
          <a:avLst/>
        </a:prstGeom>
        <a:solidFill>
          <a:schemeClr val="tx2">
            <a:lumMod val="20000"/>
            <a:lumOff val="8000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02349E-B233-495C-8B7E-EF80272D7CC8}">
      <dsp:nvSpPr>
        <dsp:cNvPr id="0" name=""/>
        <dsp:cNvSpPr/>
      </dsp:nvSpPr>
      <dsp:spPr>
        <a:xfrm>
          <a:off x="1442923" y="1562139"/>
          <a:ext cx="8717076" cy="1249284"/>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2216" tIns="132216" rIns="132216" bIns="132216" numCol="1" spcCol="1270" anchor="ctr" anchorCtr="0">
          <a:noAutofit/>
        </a:bodyPr>
        <a:lstStyle/>
        <a:p>
          <a:pPr marL="0" lvl="0" indent="0" algn="l" defTabSz="889000">
            <a:lnSpc>
              <a:spcPct val="100000"/>
            </a:lnSpc>
            <a:spcBef>
              <a:spcPct val="0"/>
            </a:spcBef>
            <a:spcAft>
              <a:spcPct val="35000"/>
            </a:spcAft>
            <a:buNone/>
          </a:pPr>
          <a:r>
            <a:rPr lang="en-US" sz="2000" b="0" kern="1200"/>
            <a:t>For students who have been adjudicated of felonies, some Districts track them into alternative settings simply because they are returning from a placement. Note, some exceptions do exist for </a:t>
          </a:r>
          <a:r>
            <a:rPr lang="en-US" sz="2000" b="0" kern="1200">
              <a:hlinkClick xmlns:r="http://schemas.openxmlformats.org/officeDocument/2006/relationships" r:id="rId1"/>
            </a:rPr>
            <a:t>Act 110 </a:t>
          </a:r>
          <a:r>
            <a:rPr lang="en-US" sz="2000" b="0" kern="1200"/>
            <a:t>students.</a:t>
          </a:r>
          <a:endParaRPr lang="en-US" sz="2000" kern="1200" dirty="0"/>
        </a:p>
      </dsp:txBody>
      <dsp:txXfrm>
        <a:off x="1442923" y="1562139"/>
        <a:ext cx="8717076" cy="1249284"/>
      </dsp:txXfrm>
    </dsp:sp>
    <dsp:sp modelId="{AEC0FE73-F278-4EBA-8E58-E9243258C544}">
      <dsp:nvSpPr>
        <dsp:cNvPr id="0" name=""/>
        <dsp:cNvSpPr/>
      </dsp:nvSpPr>
      <dsp:spPr>
        <a:xfrm>
          <a:off x="0" y="3123744"/>
          <a:ext cx="10160000" cy="1249284"/>
        </a:xfrm>
        <a:prstGeom prst="roundRect">
          <a:avLst>
            <a:gd name="adj" fmla="val 1000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3CD73677-4E08-41CB-B6F8-A9B83D7BBCC5}">
      <dsp:nvSpPr>
        <dsp:cNvPr id="0" name=""/>
        <dsp:cNvSpPr/>
      </dsp:nvSpPr>
      <dsp:spPr>
        <a:xfrm>
          <a:off x="377908" y="3404833"/>
          <a:ext cx="687106" cy="687106"/>
        </a:xfrm>
        <a:prstGeom prst="rect">
          <a:avLst/>
        </a:prstGeom>
        <a:solidFill>
          <a:schemeClr val="tx2">
            <a:lumMod val="20000"/>
            <a:lumOff val="8000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9A5E90-18B1-4AD3-A4E1-62017AFEA0E0}">
      <dsp:nvSpPr>
        <dsp:cNvPr id="0" name=""/>
        <dsp:cNvSpPr/>
      </dsp:nvSpPr>
      <dsp:spPr>
        <a:xfrm>
          <a:off x="1442923" y="3123744"/>
          <a:ext cx="8717076" cy="1249284"/>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2216" tIns="132216" rIns="132216" bIns="132216" numCol="1" spcCol="1270" anchor="ctr" anchorCtr="0">
          <a:noAutofit/>
        </a:bodyPr>
        <a:lstStyle/>
        <a:p>
          <a:pPr marL="0" lvl="0" indent="0" algn="l" defTabSz="889000">
            <a:lnSpc>
              <a:spcPct val="100000"/>
            </a:lnSpc>
            <a:spcBef>
              <a:spcPct val="0"/>
            </a:spcBef>
            <a:spcAft>
              <a:spcPct val="35000"/>
            </a:spcAft>
            <a:buNone/>
          </a:pPr>
          <a:r>
            <a:rPr lang="en-US" sz="2000" b="0" kern="1200"/>
            <a:t>Students always have the right to attend their local neighborhood school (unless currently expelled from that school/district). This is strengthened further for youth in care who can exercise school stability. </a:t>
          </a:r>
          <a:endParaRPr lang="en-US" sz="2000" kern="1200" dirty="0"/>
        </a:p>
      </dsp:txBody>
      <dsp:txXfrm>
        <a:off x="1442923" y="3123744"/>
        <a:ext cx="8717076" cy="12492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FCABC-18A4-4F02-AB94-E3D47FDF6950}">
      <dsp:nvSpPr>
        <dsp:cNvPr id="0" name=""/>
        <dsp:cNvSpPr/>
      </dsp:nvSpPr>
      <dsp:spPr>
        <a:xfrm>
          <a:off x="6425" y="618186"/>
          <a:ext cx="1549783" cy="464935"/>
        </a:xfrm>
        <a:prstGeom prst="chevron">
          <a:avLst>
            <a:gd name="adj" fmla="val 3000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07" tIns="57407" rIns="57407" bIns="57407" numCol="1" spcCol="1270" anchor="ctr" anchorCtr="0">
          <a:noAutofit/>
        </a:bodyPr>
        <a:lstStyle/>
        <a:p>
          <a:pPr marL="0" lvl="0" indent="0" algn="ctr" defTabSz="844550">
            <a:lnSpc>
              <a:spcPct val="90000"/>
            </a:lnSpc>
            <a:spcBef>
              <a:spcPct val="0"/>
            </a:spcBef>
            <a:spcAft>
              <a:spcPct val="35000"/>
            </a:spcAft>
            <a:buNone/>
          </a:pPr>
          <a:r>
            <a:rPr lang="en-US" sz="1900" kern="1200"/>
            <a:t>Assign</a:t>
          </a:r>
        </a:p>
      </dsp:txBody>
      <dsp:txXfrm>
        <a:off x="145906" y="618186"/>
        <a:ext cx="1270822" cy="464935"/>
      </dsp:txXfrm>
    </dsp:sp>
    <dsp:sp modelId="{87B06D64-135A-4232-B3D9-035C9888C308}">
      <dsp:nvSpPr>
        <dsp:cNvPr id="0" name=""/>
        <dsp:cNvSpPr/>
      </dsp:nvSpPr>
      <dsp:spPr>
        <a:xfrm>
          <a:off x="6425" y="1083122"/>
          <a:ext cx="1410303" cy="2779251"/>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445" tIns="111445" rIns="111445" bIns="222891" numCol="1" spcCol="1270" anchor="t" anchorCtr="0">
          <a:noAutofit/>
        </a:bodyPr>
        <a:lstStyle/>
        <a:p>
          <a:pPr marL="0" lvl="0" indent="0" algn="l" defTabSz="622300">
            <a:lnSpc>
              <a:spcPct val="90000"/>
            </a:lnSpc>
            <a:spcBef>
              <a:spcPct val="0"/>
            </a:spcBef>
            <a:spcAft>
              <a:spcPct val="35000"/>
            </a:spcAft>
            <a:buNone/>
          </a:pPr>
          <a:r>
            <a:rPr lang="en-US" sz="1400" kern="1200"/>
            <a:t>Assign individual “Points of Contact” to all eligible students to support youth to graduate and re-enter school. </a:t>
          </a:r>
        </a:p>
      </dsp:txBody>
      <dsp:txXfrm>
        <a:off x="6425" y="1083122"/>
        <a:ext cx="1410303" cy="2779251"/>
      </dsp:txXfrm>
    </dsp:sp>
    <dsp:sp modelId="{357666E4-1331-4E97-A4A9-800197395F44}">
      <dsp:nvSpPr>
        <dsp:cNvPr id="0" name=""/>
        <dsp:cNvSpPr/>
      </dsp:nvSpPr>
      <dsp:spPr>
        <a:xfrm>
          <a:off x="1518197" y="618186"/>
          <a:ext cx="1549783" cy="464935"/>
        </a:xfrm>
        <a:prstGeom prst="chevron">
          <a:avLst>
            <a:gd name="adj" fmla="val 3000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07" tIns="57407" rIns="57407" bIns="57407" numCol="1" spcCol="1270" anchor="ctr" anchorCtr="0">
          <a:noAutofit/>
        </a:bodyPr>
        <a:lstStyle/>
        <a:p>
          <a:pPr marL="0" lvl="0" indent="0" algn="ctr" defTabSz="844550">
            <a:lnSpc>
              <a:spcPct val="90000"/>
            </a:lnSpc>
            <a:spcBef>
              <a:spcPct val="0"/>
            </a:spcBef>
            <a:spcAft>
              <a:spcPct val="35000"/>
            </a:spcAft>
            <a:buNone/>
          </a:pPr>
          <a:r>
            <a:rPr lang="en-US" sz="1900" kern="1200"/>
            <a:t>Develop</a:t>
          </a:r>
        </a:p>
      </dsp:txBody>
      <dsp:txXfrm>
        <a:off x="1657678" y="618186"/>
        <a:ext cx="1270822" cy="464935"/>
      </dsp:txXfrm>
    </dsp:sp>
    <dsp:sp modelId="{FB9F4188-9461-4E04-85E0-8953815D2ED6}">
      <dsp:nvSpPr>
        <dsp:cNvPr id="0" name=""/>
        <dsp:cNvSpPr/>
      </dsp:nvSpPr>
      <dsp:spPr>
        <a:xfrm>
          <a:off x="1518197" y="1083122"/>
          <a:ext cx="1410303" cy="2779251"/>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445" tIns="111445" rIns="111445" bIns="222891" numCol="1" spcCol="1270" anchor="t" anchorCtr="0">
          <a:noAutofit/>
        </a:bodyPr>
        <a:lstStyle/>
        <a:p>
          <a:pPr marL="0" lvl="0" indent="0" algn="l" defTabSz="622300">
            <a:lnSpc>
              <a:spcPct val="90000"/>
            </a:lnSpc>
            <a:spcBef>
              <a:spcPct val="0"/>
            </a:spcBef>
            <a:spcAft>
              <a:spcPct val="35000"/>
            </a:spcAft>
            <a:buNone/>
          </a:pPr>
          <a:r>
            <a:rPr lang="en-US" sz="1400" kern="1200"/>
            <a:t>Develop policies to ensure equal access to educational and non-educational activities</a:t>
          </a:r>
        </a:p>
      </dsp:txBody>
      <dsp:txXfrm>
        <a:off x="1518197" y="1083122"/>
        <a:ext cx="1410303" cy="2779251"/>
      </dsp:txXfrm>
    </dsp:sp>
    <dsp:sp modelId="{088DB58A-E812-4747-B88F-7564B3B13EC9}">
      <dsp:nvSpPr>
        <dsp:cNvPr id="0" name=""/>
        <dsp:cNvSpPr/>
      </dsp:nvSpPr>
      <dsp:spPr>
        <a:xfrm>
          <a:off x="3029970" y="618186"/>
          <a:ext cx="1549783" cy="464935"/>
        </a:xfrm>
        <a:prstGeom prst="chevron">
          <a:avLst>
            <a:gd name="adj" fmla="val 3000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07" tIns="57407" rIns="57407" bIns="57407" numCol="1" spcCol="1270" anchor="ctr" anchorCtr="0">
          <a:noAutofit/>
        </a:bodyPr>
        <a:lstStyle/>
        <a:p>
          <a:pPr marL="0" lvl="0" indent="0" algn="ctr" defTabSz="844550">
            <a:lnSpc>
              <a:spcPct val="90000"/>
            </a:lnSpc>
            <a:spcBef>
              <a:spcPct val="0"/>
            </a:spcBef>
            <a:spcAft>
              <a:spcPct val="35000"/>
            </a:spcAft>
            <a:buNone/>
          </a:pPr>
          <a:r>
            <a:rPr lang="en-US" sz="1900" kern="1200"/>
            <a:t>Define</a:t>
          </a:r>
        </a:p>
      </dsp:txBody>
      <dsp:txXfrm>
        <a:off x="3169451" y="618186"/>
        <a:ext cx="1270822" cy="464935"/>
      </dsp:txXfrm>
    </dsp:sp>
    <dsp:sp modelId="{B7AA426F-2888-4E74-B56C-B657920E129C}">
      <dsp:nvSpPr>
        <dsp:cNvPr id="0" name=""/>
        <dsp:cNvSpPr/>
      </dsp:nvSpPr>
      <dsp:spPr>
        <a:xfrm>
          <a:off x="3029970" y="1083122"/>
          <a:ext cx="1410303" cy="2779251"/>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445" tIns="111445" rIns="111445" bIns="222891" numCol="1" spcCol="1270" anchor="t" anchorCtr="0">
          <a:noAutofit/>
        </a:bodyPr>
        <a:lstStyle/>
        <a:p>
          <a:pPr marL="0" lvl="0" indent="0" algn="l" defTabSz="622300">
            <a:lnSpc>
              <a:spcPct val="90000"/>
            </a:lnSpc>
            <a:spcBef>
              <a:spcPct val="0"/>
            </a:spcBef>
            <a:spcAft>
              <a:spcPct val="35000"/>
            </a:spcAft>
            <a:buNone/>
          </a:pPr>
          <a:r>
            <a:rPr lang="en-US" sz="1400" kern="1200"/>
            <a:t>Define how full and partial credits are assessed and counted towards graduation, how credits will be waived, and determine make-up options </a:t>
          </a:r>
        </a:p>
      </dsp:txBody>
      <dsp:txXfrm>
        <a:off x="3029970" y="1083122"/>
        <a:ext cx="1410303" cy="2779251"/>
      </dsp:txXfrm>
    </dsp:sp>
    <dsp:sp modelId="{ECDDDF4A-1FAE-4B60-9CD3-0561F4FE0EC6}">
      <dsp:nvSpPr>
        <dsp:cNvPr id="0" name=""/>
        <dsp:cNvSpPr/>
      </dsp:nvSpPr>
      <dsp:spPr>
        <a:xfrm>
          <a:off x="4541743" y="618186"/>
          <a:ext cx="1549783" cy="464935"/>
        </a:xfrm>
        <a:prstGeom prst="chevron">
          <a:avLst>
            <a:gd name="adj" fmla="val 3000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07" tIns="57407" rIns="57407" bIns="57407" numCol="1" spcCol="1270" anchor="ctr" anchorCtr="0">
          <a:noAutofit/>
        </a:bodyPr>
        <a:lstStyle/>
        <a:p>
          <a:pPr marL="0" lvl="0" indent="0" algn="ctr" defTabSz="844550">
            <a:lnSpc>
              <a:spcPct val="90000"/>
            </a:lnSpc>
            <a:spcBef>
              <a:spcPct val="0"/>
            </a:spcBef>
            <a:spcAft>
              <a:spcPct val="35000"/>
            </a:spcAft>
            <a:buNone/>
          </a:pPr>
          <a:r>
            <a:rPr lang="en-US" sz="1900" kern="1200"/>
            <a:t>Determine</a:t>
          </a:r>
        </a:p>
      </dsp:txBody>
      <dsp:txXfrm>
        <a:off x="4681224" y="618186"/>
        <a:ext cx="1270822" cy="464935"/>
      </dsp:txXfrm>
    </dsp:sp>
    <dsp:sp modelId="{8BCAF3C8-0054-4258-821B-64B0A8E56A83}">
      <dsp:nvSpPr>
        <dsp:cNvPr id="0" name=""/>
        <dsp:cNvSpPr/>
      </dsp:nvSpPr>
      <dsp:spPr>
        <a:xfrm>
          <a:off x="4541743" y="1083122"/>
          <a:ext cx="1410303" cy="2779251"/>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445" tIns="111445" rIns="111445" bIns="222891" numCol="1" spcCol="1270" anchor="t" anchorCtr="0">
          <a:noAutofit/>
        </a:bodyPr>
        <a:lstStyle/>
        <a:p>
          <a:pPr marL="0" lvl="0" indent="0" algn="l" defTabSz="622300">
            <a:lnSpc>
              <a:spcPct val="90000"/>
            </a:lnSpc>
            <a:spcBef>
              <a:spcPct val="0"/>
            </a:spcBef>
            <a:spcAft>
              <a:spcPct val="35000"/>
            </a:spcAft>
            <a:buNone/>
          </a:pPr>
          <a:r>
            <a:rPr lang="en-US" sz="1400" kern="1200"/>
            <a:t>If a student cannot graduate from their current school, determine if the student can graduate from their prior school </a:t>
          </a:r>
        </a:p>
      </dsp:txBody>
      <dsp:txXfrm>
        <a:off x="4541743" y="1083122"/>
        <a:ext cx="1410303" cy="2779251"/>
      </dsp:txXfrm>
    </dsp:sp>
    <dsp:sp modelId="{9DD85B0B-A76C-4F29-8DB1-664DD8B3D765}">
      <dsp:nvSpPr>
        <dsp:cNvPr id="0" name=""/>
        <dsp:cNvSpPr/>
      </dsp:nvSpPr>
      <dsp:spPr>
        <a:xfrm>
          <a:off x="6053515" y="618186"/>
          <a:ext cx="1549783" cy="464935"/>
        </a:xfrm>
        <a:prstGeom prst="chevron">
          <a:avLst>
            <a:gd name="adj" fmla="val 30000"/>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407" tIns="57407" rIns="57407" bIns="57407" numCol="1" spcCol="1270" anchor="ctr" anchorCtr="0">
          <a:noAutofit/>
        </a:bodyPr>
        <a:lstStyle/>
        <a:p>
          <a:pPr marL="0" lvl="0" indent="0" algn="ctr" defTabSz="844550">
            <a:lnSpc>
              <a:spcPct val="90000"/>
            </a:lnSpc>
            <a:spcBef>
              <a:spcPct val="0"/>
            </a:spcBef>
            <a:spcAft>
              <a:spcPct val="35000"/>
            </a:spcAft>
            <a:buNone/>
          </a:pPr>
          <a:r>
            <a:rPr lang="en-US" sz="1900" kern="1200"/>
            <a:t>Assist</a:t>
          </a:r>
        </a:p>
      </dsp:txBody>
      <dsp:txXfrm>
        <a:off x="6192996" y="618186"/>
        <a:ext cx="1270822" cy="464935"/>
      </dsp:txXfrm>
    </dsp:sp>
    <dsp:sp modelId="{682EDA72-1287-4FBA-BC5F-EA47B5F35A4A}">
      <dsp:nvSpPr>
        <dsp:cNvPr id="0" name=""/>
        <dsp:cNvSpPr/>
      </dsp:nvSpPr>
      <dsp:spPr>
        <a:xfrm>
          <a:off x="6053515" y="1083122"/>
          <a:ext cx="1410303" cy="2779251"/>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445" tIns="111445" rIns="111445" bIns="222891" numCol="1" spcCol="1270" anchor="t" anchorCtr="0">
          <a:noAutofit/>
        </a:bodyPr>
        <a:lstStyle/>
        <a:p>
          <a:pPr marL="0" lvl="0" indent="0" algn="l" defTabSz="622300">
            <a:lnSpc>
              <a:spcPct val="90000"/>
            </a:lnSpc>
            <a:spcBef>
              <a:spcPct val="0"/>
            </a:spcBef>
            <a:spcAft>
              <a:spcPct val="35000"/>
            </a:spcAft>
            <a:buNone/>
          </a:pPr>
          <a:r>
            <a:rPr lang="en-US" sz="1400" kern="1200"/>
            <a:t>If a student can’t graduate from their current or prior school, assist the student to access to a state Keystone diploma (starting 2023) as a last resort.</a:t>
          </a:r>
        </a:p>
      </dsp:txBody>
      <dsp:txXfrm>
        <a:off x="6053515" y="1083122"/>
        <a:ext cx="1410303" cy="27792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2103E-3741-49CD-A6B7-C3A0CEA39361}">
      <dsp:nvSpPr>
        <dsp:cNvPr id="0" name=""/>
        <dsp:cNvSpPr/>
      </dsp:nvSpPr>
      <dsp:spPr>
        <a:xfrm>
          <a:off x="0" y="0"/>
          <a:ext cx="10553849" cy="1669446"/>
        </a:xfrm>
        <a:prstGeom prst="roundRect">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Federal and State law - A child placed in a residential facility should attend the local public school unless:</a:t>
          </a:r>
        </a:p>
      </dsp:txBody>
      <dsp:txXfrm>
        <a:off x="81496" y="81496"/>
        <a:ext cx="10390857" cy="1506454"/>
      </dsp:txXfrm>
    </dsp:sp>
    <dsp:sp modelId="{1B330249-D8B8-42CE-AFF0-23F904BAC4A5}">
      <dsp:nvSpPr>
        <dsp:cNvPr id="0" name=""/>
        <dsp:cNvSpPr/>
      </dsp:nvSpPr>
      <dsp:spPr>
        <a:xfrm>
          <a:off x="0" y="1669484"/>
          <a:ext cx="10553849" cy="3245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85" tIns="30480" rIns="170688" bIns="30480" numCol="1" spcCol="1270" anchor="t" anchorCtr="0">
          <a:noAutofit/>
        </a:bodyPr>
        <a:lstStyle/>
        <a:p>
          <a:pPr marL="285750" lvl="1" indent="0" algn="l" defTabSz="1244600">
            <a:lnSpc>
              <a:spcPct val="90000"/>
            </a:lnSpc>
            <a:spcBef>
              <a:spcPct val="0"/>
            </a:spcBef>
            <a:spcAft>
              <a:spcPct val="20000"/>
            </a:spcAft>
            <a:buChar char="•"/>
          </a:pPr>
          <a:endParaRPr lang="en-US" sz="2400" kern="1200" dirty="0"/>
        </a:p>
        <a:p>
          <a:pPr marL="285750" lvl="1" indent="0" algn="l" defTabSz="1244600">
            <a:lnSpc>
              <a:spcPct val="90000"/>
            </a:lnSpc>
            <a:spcBef>
              <a:spcPct val="0"/>
            </a:spcBef>
            <a:spcAft>
              <a:spcPct val="20000"/>
            </a:spcAft>
            <a:buChar char="•"/>
          </a:pPr>
          <a:r>
            <a:rPr lang="en-US" sz="2400" kern="1200" dirty="0"/>
            <a:t>The </a:t>
          </a:r>
          <a:r>
            <a:rPr lang="en-US" sz="2400" b="1" kern="1200" dirty="0"/>
            <a:t>child’s IEP team </a:t>
          </a:r>
          <a:r>
            <a:rPr lang="en-US" sz="2400" kern="1200" dirty="0"/>
            <a:t>determines that the student should be placed in an approved private school or other school placement, or </a:t>
          </a:r>
        </a:p>
        <a:p>
          <a:pPr marL="285750" lvl="1" indent="0" algn="l" defTabSz="1244600" rtl="0">
            <a:lnSpc>
              <a:spcPct val="90000"/>
            </a:lnSpc>
            <a:spcBef>
              <a:spcPct val="0"/>
            </a:spcBef>
            <a:spcAft>
              <a:spcPct val="20000"/>
            </a:spcAft>
            <a:buChar char="•"/>
          </a:pPr>
          <a:r>
            <a:rPr lang="en-US" sz="2400" kern="1200" dirty="0"/>
            <a:t>A </a:t>
          </a:r>
          <a:r>
            <a:rPr lang="en-US" sz="2400" b="1" kern="1200" dirty="0"/>
            <a:t>court order </a:t>
          </a:r>
          <a:r>
            <a:rPr lang="en-US" sz="2400" kern="1200" dirty="0"/>
            <a:t>specifies a different school placement, or</a:t>
          </a:r>
        </a:p>
        <a:p>
          <a:pPr marL="285750" lvl="1" indent="0" algn="l" defTabSz="1244600" rtl="0">
            <a:lnSpc>
              <a:spcPct val="90000"/>
            </a:lnSpc>
            <a:spcBef>
              <a:spcPct val="0"/>
            </a:spcBef>
            <a:spcAft>
              <a:spcPct val="20000"/>
            </a:spcAft>
            <a:buChar char="•"/>
          </a:pPr>
          <a:r>
            <a:rPr lang="en-US" sz="2400" kern="1200" dirty="0"/>
            <a:t>The child is </a:t>
          </a:r>
          <a:r>
            <a:rPr lang="en-US" sz="2400" b="1" kern="1200" dirty="0"/>
            <a:t>currently expelled </a:t>
          </a:r>
          <a:r>
            <a:rPr lang="en-US" sz="2400" kern="1200" dirty="0"/>
            <a:t>for a weapons offense. </a:t>
          </a:r>
        </a:p>
      </dsp:txBody>
      <dsp:txXfrm>
        <a:off x="0" y="1669484"/>
        <a:ext cx="10553849" cy="32459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0.00366</cdr:x>
      <cdr:y>0.57039</cdr:y>
    </cdr:from>
    <cdr:to>
      <cdr:x>1</cdr:x>
      <cdr:y>0.95086</cdr:y>
    </cdr:to>
    <cdr:sp macro="" textlink="">
      <cdr:nvSpPr>
        <cdr:cNvPr id="2" name="TextBox 1"/>
        <cdr:cNvSpPr txBox="1"/>
      </cdr:nvSpPr>
      <cdr:spPr>
        <a:xfrm xmlns:a="http://schemas.openxmlformats.org/drawingml/2006/main">
          <a:off x="18215" y="2796166"/>
          <a:ext cx="4958598" cy="186512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lnSpc>
              <a:spcPct val="90000"/>
            </a:lnSpc>
          </a:pPr>
          <a:r>
            <a:rPr lang="en-US" sz="2400" dirty="0">
              <a:solidFill>
                <a:schemeClr val="tx2"/>
              </a:solidFill>
              <a:latin typeface="Calibri" panose="020F0502020204030204" pitchFamily="34" charset="0"/>
            </a:rPr>
            <a:t>Of Pennsylvania’s children in foster care aged 14 to 21 are placed in a residential facility.</a:t>
          </a:r>
        </a:p>
        <a:p xmlns:a="http://schemas.openxmlformats.org/drawingml/2006/main">
          <a:pPr algn="ctr">
            <a:lnSpc>
              <a:spcPct val="90000"/>
            </a:lnSpc>
          </a:pPr>
          <a:r>
            <a:rPr lang="en-US" sz="2400" dirty="0">
              <a:solidFill>
                <a:schemeClr val="tx2"/>
              </a:solidFill>
              <a:latin typeface="Calibri" panose="020F0502020204030204" pitchFamily="34" charset="0"/>
            </a:rPr>
            <a:t>----------</a:t>
          </a:r>
        </a:p>
        <a:p xmlns:a="http://schemas.openxmlformats.org/drawingml/2006/main">
          <a:pPr algn="ctr">
            <a:lnSpc>
              <a:spcPct val="90000"/>
            </a:lnSpc>
          </a:pPr>
          <a:r>
            <a:rPr lang="en-US" sz="2400" dirty="0">
              <a:solidFill>
                <a:schemeClr val="tx2"/>
              </a:solidFill>
              <a:latin typeface="Calibri" panose="020F0502020204030204" pitchFamily="34" charset="0"/>
            </a:rPr>
            <a:t>Compared to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rPr>
            <a:t>34%</a:t>
          </a:r>
          <a:r>
            <a:rPr lang="en-US" sz="2800" dirty="0">
              <a:solidFill>
                <a:schemeClr val="tx2"/>
              </a:solidFill>
              <a:latin typeface="Calibri" panose="020F0502020204030204" pitchFamily="34" charset="0"/>
            </a:rPr>
            <a:t> </a:t>
          </a:r>
          <a:r>
            <a:rPr lang="en-US" sz="2400" dirty="0">
              <a:solidFill>
                <a:schemeClr val="tx2"/>
              </a:solidFill>
              <a:latin typeface="Calibri" panose="020F0502020204030204" pitchFamily="34" charset="0"/>
            </a:rPr>
            <a:t>nationwide.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3E872-B7CF-4CF2-8268-E53259DE974D}"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C0253-7DDB-4359-AA09-7BBC7F8F7960}" type="slidenum">
              <a:rPr lang="en-US" smtClean="0"/>
              <a:t>‹#›</a:t>
            </a:fld>
            <a:endParaRPr lang="en-US"/>
          </a:p>
        </p:txBody>
      </p:sp>
    </p:spTree>
    <p:extLst>
      <p:ext uri="{BB962C8B-B14F-4D97-AF65-F5344CB8AC3E}">
        <p14:creationId xmlns:p14="http://schemas.microsoft.com/office/powerpoint/2010/main" val="1433162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fostercareandeducation.org/DesktopModules/Bring2mind/DMX/Download.aspx?portalid=0&amp;EntryId=1279&amp;Command=Core_Downloa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ostercareandeducation.org/DesktopModules/Bring2mind/DMX/Download.aspx?portalid=0&amp;EntryId=1279&amp;Command=Core_Download)"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sgjusticecenter.org/wp-content/uploads/2015/11/LOCKED_OUT_Improving_Educational_and_Vocational_Outcomes_for_Incarcerated_Youth.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2.ed.gov/policy/speced/guid/idea/memosdcltrs/12-0392dclhighlymobile.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elc-pa.org/wp-content/uploads/2014/04/ELC_Fact-Sheet_Ed_DecisionMakers_4_15_14.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elc-pa.org/wp-content/uploads/2014/04/ELC_Fact-Sheet_Ed_DecisionMakers_4_15_14.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elc-pa.org/2024-back-to-school-guide-for-students-families-advocates/"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Aptos" panose="020B0004020202020204" pitchFamily="34" charset="0"/>
              </a:rPr>
              <a:t>I am looking forward to providing an in-depth training (1.5hrs.) covering the state and federal rights of system-involved students, school discipline + disparities, educational rights of students in residential placements and how to best support and navigate educational rights for dependent youth </a:t>
            </a:r>
            <a:endParaRPr lang="en-US" dirty="0"/>
          </a:p>
        </p:txBody>
      </p:sp>
      <p:sp>
        <p:nvSpPr>
          <p:cNvPr id="4" name="Slide Number Placeholder 3"/>
          <p:cNvSpPr>
            <a:spLocks noGrp="1"/>
          </p:cNvSpPr>
          <p:nvPr>
            <p:ph type="sldNum" sz="quarter" idx="5"/>
          </p:nvPr>
        </p:nvSpPr>
        <p:spPr/>
        <p:txBody>
          <a:bodyPr/>
          <a:lstStyle/>
          <a:p>
            <a:fld id="{08AC0253-7DDB-4359-AA09-7BBC7F8F7960}" type="slidenum">
              <a:rPr lang="en-US" smtClean="0"/>
              <a:t>1</a:t>
            </a:fld>
            <a:endParaRPr lang="en-US"/>
          </a:p>
        </p:txBody>
      </p:sp>
    </p:spTree>
    <p:extLst>
      <p:ext uri="{BB962C8B-B14F-4D97-AF65-F5344CB8AC3E}">
        <p14:creationId xmlns:p14="http://schemas.microsoft.com/office/powerpoint/2010/main" val="3688946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11</a:t>
            </a:fld>
            <a:endParaRPr lang="en-US"/>
          </a:p>
        </p:txBody>
      </p:sp>
    </p:spTree>
    <p:extLst>
      <p:ext uri="{BB962C8B-B14F-4D97-AF65-F5344CB8AC3E}">
        <p14:creationId xmlns:p14="http://schemas.microsoft.com/office/powerpoint/2010/main" val="498066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12</a:t>
            </a:fld>
            <a:endParaRPr lang="en-US"/>
          </a:p>
        </p:txBody>
      </p:sp>
    </p:spTree>
    <p:extLst>
      <p:ext uri="{BB962C8B-B14F-4D97-AF65-F5344CB8AC3E}">
        <p14:creationId xmlns:p14="http://schemas.microsoft.com/office/powerpoint/2010/main" val="399591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13</a:t>
            </a:fld>
            <a:endParaRPr lang="en-US"/>
          </a:p>
        </p:txBody>
      </p:sp>
    </p:spTree>
    <p:extLst>
      <p:ext uri="{BB962C8B-B14F-4D97-AF65-F5344CB8AC3E}">
        <p14:creationId xmlns:p14="http://schemas.microsoft.com/office/powerpoint/2010/main" val="152813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C0253-7DDB-4359-AA09-7BBC7F8F7960}" type="slidenum">
              <a:rPr lang="en-US" smtClean="0"/>
              <a:t>14</a:t>
            </a:fld>
            <a:endParaRPr lang="en-US"/>
          </a:p>
        </p:txBody>
      </p:sp>
    </p:spTree>
    <p:extLst>
      <p:ext uri="{BB962C8B-B14F-4D97-AF65-F5344CB8AC3E}">
        <p14:creationId xmlns:p14="http://schemas.microsoft.com/office/powerpoint/2010/main" val="832070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Existing in the shadows .. Undermined ability to graduate HS  -- encourage surveys as this data is not kept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"Private academic school" or "school."  A school maintained, or classes conducted, for the purpose of offering instruction     for a consideration, profit or tuition to five or more pupils at     one and the same time, or to 25 or more pupils during any school     year, the purpose of which is to educate an individual generally     or specially or to prepare an individual for more advanced     study, and shall include all schools engaged in such education,     except private trade schools, private business schools, private     correspondence schools, private music schools, private dance     schools, private art schools, private dramatic art schools,     private schools of charm or poise, private driver training     schools or any type of private school which is nonacademic in     character.</a:t>
            </a:r>
          </a:p>
          <a:p>
            <a:endParaRPr lang="en-US" dirty="0"/>
          </a:p>
        </p:txBody>
      </p:sp>
      <p:sp>
        <p:nvSpPr>
          <p:cNvPr id="4" name="Slide Number Placeholder 3"/>
          <p:cNvSpPr>
            <a:spLocks noGrp="1"/>
          </p:cNvSpPr>
          <p:nvPr>
            <p:ph type="sldNum" sz="quarter" idx="5"/>
          </p:nvPr>
        </p:nvSpPr>
        <p:spPr/>
        <p:txBody>
          <a:bodyPr/>
          <a:lstStyle/>
          <a:p>
            <a:fld id="{08AC0253-7DDB-4359-AA09-7BBC7F8F7960}" type="slidenum">
              <a:rPr lang="en-US" smtClean="0"/>
              <a:t>15</a:t>
            </a:fld>
            <a:endParaRPr lang="en-US"/>
          </a:p>
        </p:txBody>
      </p:sp>
    </p:spTree>
    <p:extLst>
      <p:ext uri="{BB962C8B-B14F-4D97-AF65-F5344CB8AC3E}">
        <p14:creationId xmlns:p14="http://schemas.microsoft.com/office/powerpoint/2010/main" val="2951040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Glen Mills example – switched to entirely virtual learning; staff members from the unit were not teachers; </a:t>
            </a:r>
          </a:p>
        </p:txBody>
      </p:sp>
      <p:sp>
        <p:nvSpPr>
          <p:cNvPr id="4" name="Slide Number Placeholder 3"/>
          <p:cNvSpPr>
            <a:spLocks noGrp="1"/>
          </p:cNvSpPr>
          <p:nvPr>
            <p:ph type="sldNum" sz="quarter" idx="5"/>
          </p:nvPr>
        </p:nvSpPr>
        <p:spPr/>
        <p:txBody>
          <a:bodyPr/>
          <a:lstStyle/>
          <a:p>
            <a:fld id="{08AC0253-7DDB-4359-AA09-7BBC7F8F7960}" type="slidenum">
              <a:rPr lang="en-US" smtClean="0"/>
              <a:t>16</a:t>
            </a:fld>
            <a:endParaRPr lang="en-US"/>
          </a:p>
        </p:txBody>
      </p:sp>
    </p:spTree>
    <p:extLst>
      <p:ext uri="{BB962C8B-B14F-4D97-AF65-F5344CB8AC3E}">
        <p14:creationId xmlns:p14="http://schemas.microsoft.com/office/powerpoint/2010/main" val="2411566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17</a:t>
            </a:fld>
            <a:endParaRPr lang="en-US"/>
          </a:p>
        </p:txBody>
      </p:sp>
    </p:spTree>
    <p:extLst>
      <p:ext uri="{BB962C8B-B14F-4D97-AF65-F5344CB8AC3E}">
        <p14:creationId xmlns:p14="http://schemas.microsoft.com/office/powerpoint/2010/main" val="3756717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Ashli</a:t>
            </a:r>
          </a:p>
          <a:p>
            <a:r>
              <a:rPr lang="en-US" dirty="0" err="1">
                <a:cs typeface="Calibri"/>
              </a:rPr>
              <a:t>Unforunately</a:t>
            </a:r>
            <a:r>
              <a:rPr lang="en-US" dirty="0">
                <a:cs typeface="Calibri"/>
              </a:rPr>
              <a:t> Lynx is just one of at least 4 students who was the X School, THAT WE KNOW OF,  who was abruptly unenrolled. ELC is investigating further and pushing the School District to implement better oversight and prevent this from happening to other SWD</a:t>
            </a:r>
          </a:p>
        </p:txBody>
      </p:sp>
      <p:sp>
        <p:nvSpPr>
          <p:cNvPr id="4" name="Slide Number Placeholder 3"/>
          <p:cNvSpPr>
            <a:spLocks noGrp="1"/>
          </p:cNvSpPr>
          <p:nvPr>
            <p:ph type="sldNum" sz="quarter" idx="5"/>
          </p:nvPr>
        </p:nvSpPr>
        <p:spPr/>
        <p:txBody>
          <a:bodyPr/>
          <a:lstStyle/>
          <a:p>
            <a:fld id="{08AC0253-7DDB-4359-AA09-7BBC7F8F7960}" type="slidenum">
              <a:rPr lang="en-US" smtClean="0"/>
              <a:t>18</a:t>
            </a:fld>
            <a:endParaRPr lang="en-US"/>
          </a:p>
        </p:txBody>
      </p:sp>
    </p:spTree>
    <p:extLst>
      <p:ext uri="{BB962C8B-B14F-4D97-AF65-F5344CB8AC3E}">
        <p14:creationId xmlns:p14="http://schemas.microsoft.com/office/powerpoint/2010/main" val="2924555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Unforunately</a:t>
            </a:r>
            <a:r>
              <a:rPr lang="en-US" dirty="0">
                <a:cs typeface="Calibri"/>
              </a:rPr>
              <a:t>, Lynx is just one of at least 4 students who was the X School, and who was abruptly unenrolled. ELC is investigating further and pushing the School District to implement better oversight and prevent this from happening to other SWD</a:t>
            </a:r>
          </a:p>
        </p:txBody>
      </p:sp>
      <p:sp>
        <p:nvSpPr>
          <p:cNvPr id="4" name="Slide Number Placeholder 3"/>
          <p:cNvSpPr>
            <a:spLocks noGrp="1"/>
          </p:cNvSpPr>
          <p:nvPr>
            <p:ph type="sldNum" sz="quarter" idx="5"/>
          </p:nvPr>
        </p:nvSpPr>
        <p:spPr/>
        <p:txBody>
          <a:bodyPr/>
          <a:lstStyle/>
          <a:p>
            <a:fld id="{08AC0253-7DDB-4359-AA09-7BBC7F8F7960}" type="slidenum">
              <a:rPr lang="en-US" smtClean="0"/>
              <a:t>19</a:t>
            </a:fld>
            <a:endParaRPr lang="en-US"/>
          </a:p>
        </p:txBody>
      </p:sp>
    </p:spTree>
    <p:extLst>
      <p:ext uri="{BB962C8B-B14F-4D97-AF65-F5344CB8AC3E}">
        <p14:creationId xmlns:p14="http://schemas.microsoft.com/office/powerpoint/2010/main" val="405389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Advocacy pays off – flag that there is a need for wider statewide reforms </a:t>
            </a:r>
          </a:p>
        </p:txBody>
      </p:sp>
      <p:sp>
        <p:nvSpPr>
          <p:cNvPr id="4" name="Slide Number Placeholder 3"/>
          <p:cNvSpPr>
            <a:spLocks noGrp="1"/>
          </p:cNvSpPr>
          <p:nvPr>
            <p:ph type="sldNum" sz="quarter" idx="5"/>
          </p:nvPr>
        </p:nvSpPr>
        <p:spPr/>
        <p:txBody>
          <a:bodyPr/>
          <a:lstStyle/>
          <a:p>
            <a:fld id="{08AC0253-7DDB-4359-AA09-7BBC7F8F7960}" type="slidenum">
              <a:rPr lang="en-US" smtClean="0"/>
              <a:t>20</a:t>
            </a:fld>
            <a:endParaRPr lang="en-US"/>
          </a:p>
        </p:txBody>
      </p:sp>
    </p:spTree>
    <p:extLst>
      <p:ext uri="{BB962C8B-B14F-4D97-AF65-F5344CB8AC3E}">
        <p14:creationId xmlns:p14="http://schemas.microsoft.com/office/powerpoint/2010/main" val="137075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2</a:t>
            </a:fld>
            <a:endParaRPr lang="en-US"/>
          </a:p>
        </p:txBody>
      </p:sp>
    </p:spTree>
    <p:extLst>
      <p:ext uri="{BB962C8B-B14F-4D97-AF65-F5344CB8AC3E}">
        <p14:creationId xmlns:p14="http://schemas.microsoft.com/office/powerpoint/2010/main" val="217325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21</a:t>
            </a:fld>
            <a:endParaRPr lang="en-US"/>
          </a:p>
        </p:txBody>
      </p:sp>
    </p:spTree>
    <p:extLst>
      <p:ext uri="{BB962C8B-B14F-4D97-AF65-F5344CB8AC3E}">
        <p14:creationId xmlns:p14="http://schemas.microsoft.com/office/powerpoint/2010/main" val="57320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22</a:t>
            </a:fld>
            <a:endParaRPr lang="en-US"/>
          </a:p>
        </p:txBody>
      </p:sp>
    </p:spTree>
    <p:extLst>
      <p:ext uri="{BB962C8B-B14F-4D97-AF65-F5344CB8AC3E}">
        <p14:creationId xmlns:p14="http://schemas.microsoft.com/office/powerpoint/2010/main" val="2333615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1168" marR="0" lvl="1" indent="0" algn="l" defTabSz="914400" rtl="0" eaLnBrk="1" fontAlgn="auto" latinLnBrk="0" hangingPunct="1">
              <a:lnSpc>
                <a:spcPct val="100000"/>
              </a:lnSpc>
              <a:spcBef>
                <a:spcPct val="20000"/>
              </a:spcBef>
              <a:spcAft>
                <a:spcPts val="0"/>
              </a:spcAft>
              <a:buClr>
                <a:srgbClr val="FFD000"/>
              </a:buClr>
              <a:buSzTx/>
              <a:buFont typeface="Arial" pitchFamily="34" charset="0"/>
              <a:buNone/>
              <a:tabLst/>
              <a:defRPr/>
            </a:pPr>
            <a:r>
              <a:rPr kumimoji="0" lang="en-US" sz="1900" b="0" i="0" u="none" strike="noStrike" kern="1200" cap="none" spc="0" normalizeH="0" baseline="0" noProof="0" dirty="0">
                <a:ln>
                  <a:noFill/>
                </a:ln>
                <a:solidFill>
                  <a:prstClr val="black"/>
                </a:solidFill>
                <a:effectLst/>
                <a:uLnTx/>
                <a:uFillTx/>
                <a:latin typeface="Trebuchet MS"/>
                <a:ea typeface="+mn-ea"/>
                <a:cs typeface="+mn-cs"/>
              </a:rPr>
              <a:t>See</a:t>
            </a:r>
            <a:r>
              <a:rPr kumimoji="0" lang="en-US" sz="1900" b="0" i="0" u="none" strike="noStrike" kern="1200" cap="none" spc="0" normalizeH="0" baseline="0" noProof="0" dirty="0">
                <a:ln>
                  <a:noFill/>
                </a:ln>
                <a:solidFill>
                  <a:prstClr val="black">
                    <a:lumMod val="50000"/>
                    <a:lumOff val="50000"/>
                  </a:prstClr>
                </a:solidFill>
                <a:effectLst/>
                <a:uLnTx/>
                <a:uFillTx/>
                <a:latin typeface="Trebuchet MS"/>
                <a:ea typeface="+mn-ea"/>
                <a:cs typeface="+mn-cs"/>
              </a:rPr>
              <a:t> </a:t>
            </a:r>
            <a:r>
              <a:rPr kumimoji="0" lang="en-US" sz="1900" b="0" i="0" u="none" strike="noStrike" kern="1200" cap="none" spc="0" normalizeH="0" baseline="0" noProof="0" dirty="0">
                <a:ln>
                  <a:noFill/>
                </a:ln>
                <a:solidFill>
                  <a:srgbClr val="0070C0"/>
                </a:solidFill>
                <a:effectLst/>
                <a:uLnTx/>
                <a:uFillTx/>
                <a:latin typeface="Trebuchet MS"/>
                <a:ea typeface="+mn-ea"/>
                <a:cs typeface="+mn-cs"/>
                <a:hlinkClick r:id="rId3">
                  <a:extLst>
                    <a:ext uri="{A12FA001-AC4F-418D-AE19-62706E023703}">
                      <ahyp:hlinkClr xmlns:ahyp="http://schemas.microsoft.com/office/drawing/2018/hyperlinkcolor" val="tx"/>
                    </a:ext>
                  </a:extLst>
                </a:hlinkClick>
              </a:rPr>
              <a:t>National Fact Sheet on Foster Care and Education</a:t>
            </a:r>
            <a:r>
              <a:rPr kumimoji="0" lang="en-US" sz="1900" b="0" i="0" u="none" strike="noStrike" kern="1200" cap="none" spc="0" normalizeH="0" baseline="0" noProof="0" dirty="0">
                <a:ln>
                  <a:noFill/>
                </a:ln>
                <a:solidFill>
                  <a:srgbClr val="0070C0"/>
                </a:solidFill>
                <a:effectLst/>
                <a:uLnTx/>
                <a:uFillTx/>
                <a:latin typeface="Trebuchet MS"/>
                <a:ea typeface="+mn-ea"/>
                <a:cs typeface="+mn-cs"/>
              </a:rPr>
              <a:t> </a:t>
            </a:r>
            <a:r>
              <a:rPr kumimoji="0" lang="en-US" sz="1900" b="0" i="0" u="none" strike="noStrike" kern="1200" cap="none" spc="0" normalizeH="0" baseline="0" noProof="0" dirty="0">
                <a:ln>
                  <a:noFill/>
                </a:ln>
                <a:solidFill>
                  <a:prstClr val="black">
                    <a:lumMod val="50000"/>
                    <a:lumOff val="50000"/>
                  </a:prstClr>
                </a:solidFill>
                <a:effectLst/>
                <a:uLnTx/>
                <a:uFillTx/>
                <a:latin typeface="Trebuchet MS"/>
                <a:ea typeface="+mn-ea"/>
                <a:cs typeface="+mn-cs"/>
              </a:rPr>
              <a:t>(collecting national and regional studies) </a:t>
            </a:r>
            <a:endParaRPr kumimoji="0" lang="en-US" sz="1900" b="0" i="0" u="none" strike="noStrike" kern="1200" cap="none" spc="0" normalizeH="0" baseline="0" noProof="0" dirty="0">
              <a:ln>
                <a:noFill/>
              </a:ln>
              <a:solidFill>
                <a:prstClr val="black"/>
              </a:solidFill>
              <a:effectLst/>
              <a:uLnTx/>
              <a:uFillTx/>
              <a:latin typeface="Trebuchet MS"/>
              <a:ea typeface="+mn-ea"/>
              <a:cs typeface="+mn-cs"/>
            </a:endParaRPr>
          </a:p>
          <a:p>
            <a:endParaRPr lang="en-US" dirty="0"/>
          </a:p>
        </p:txBody>
      </p:sp>
      <p:sp>
        <p:nvSpPr>
          <p:cNvPr id="4" name="Slide Number Placeholder 3"/>
          <p:cNvSpPr>
            <a:spLocks noGrp="1"/>
          </p:cNvSpPr>
          <p:nvPr>
            <p:ph type="sldNum" sz="quarter" idx="5"/>
          </p:nvPr>
        </p:nvSpPr>
        <p:spPr/>
        <p:txBody>
          <a:bodyPr/>
          <a:lstStyle/>
          <a:p>
            <a:fld id="{08AC0253-7DDB-4359-AA09-7BBC7F8F7960}" type="slidenum">
              <a:rPr lang="en-US" smtClean="0"/>
              <a:t>23</a:t>
            </a:fld>
            <a:endParaRPr lang="en-US"/>
          </a:p>
        </p:txBody>
      </p:sp>
    </p:spTree>
    <p:extLst>
      <p:ext uri="{BB962C8B-B14F-4D97-AF65-F5344CB8AC3E}">
        <p14:creationId xmlns:p14="http://schemas.microsoft.com/office/powerpoint/2010/main" val="2835839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r>
              <a:rPr lang="en-US" dirty="0">
                <a:cs typeface="Calibri" panose="020F0502020204030204"/>
              </a:rPr>
              <a:t>All of these issue compound on top of one another</a:t>
            </a:r>
          </a:p>
          <a:p>
            <a:pPr lvl="1"/>
            <a:endParaRPr lang="en-US" dirty="0"/>
          </a:p>
          <a:p>
            <a:pPr lvl="1"/>
            <a:r>
              <a:rPr lang="en-US" sz="1200" dirty="0"/>
              <a:t>See e.g., </a:t>
            </a:r>
            <a:r>
              <a:rPr lang="en-US" sz="1200" dirty="0">
                <a:hlinkClick r:id="rId3"/>
              </a:rPr>
              <a:t>National Fact Sheet on Foster Care and Education</a:t>
            </a:r>
            <a:r>
              <a:rPr lang="en-US" sz="1200" dirty="0"/>
              <a:t> and</a:t>
            </a:r>
            <a:r>
              <a:rPr lang="en-US" dirty="0"/>
              <a:t>  </a:t>
            </a:r>
          </a:p>
          <a:p>
            <a:pPr lvl="1"/>
            <a:r>
              <a:rPr lang="en-US" sz="1200" dirty="0">
                <a:solidFill>
                  <a:srgbClr val="000000">
                    <a:lumMod val="75000"/>
                    <a:lumOff val="25000"/>
                  </a:srgbClr>
                </a:solidFill>
              </a:rPr>
              <a:t>Council of State Governments Justice Center, </a:t>
            </a:r>
            <a:r>
              <a:rPr lang="en-US" sz="1200" i="1" dirty="0">
                <a:solidFill>
                  <a:srgbClr val="000000">
                    <a:lumMod val="75000"/>
                    <a:lumOff val="25000"/>
                  </a:srgbClr>
                </a:solidFill>
              </a:rPr>
              <a:t>Locked Out: Improving Educational and Vocational Outcomes for Incarcerated Youth</a:t>
            </a:r>
            <a:r>
              <a:rPr lang="en-US" sz="1200" dirty="0">
                <a:solidFill>
                  <a:srgbClr val="000000">
                    <a:lumMod val="75000"/>
                    <a:lumOff val="25000"/>
                  </a:srgbClr>
                </a:solidFill>
              </a:rPr>
              <a:t>, 4 (2015), </a:t>
            </a:r>
            <a:r>
              <a:rPr lang="en-US" sz="1200" u="sng" dirty="0">
                <a:solidFill>
                  <a:srgbClr val="000000">
                    <a:lumMod val="75000"/>
                    <a:lumOff val="25000"/>
                  </a:srgbClr>
                </a:solidFill>
                <a:hlinkClick r:id="rId4"/>
              </a:rPr>
              <a:t>https://csgjusticecenter.org/wp-content/uploads/2015/11/LOCKED_OUT_Improving_Educational_and_Vocational_Outcomes_for_Incarcerated_Youth.pdf</a:t>
            </a:r>
            <a:r>
              <a:rPr lang="en-US" sz="1200" dirty="0">
                <a:solidFill>
                  <a:srgbClr val="000000">
                    <a:lumMod val="75000"/>
                    <a:lumOff val="25000"/>
                  </a:srgbClr>
                </a:solidFill>
              </a:rPr>
              <a:t>.</a:t>
            </a:r>
            <a:r>
              <a:rPr lang="en-US" dirty="0">
                <a:solidFill>
                  <a:srgbClr val="000000">
                    <a:lumMod val="75000"/>
                    <a:lumOff val="25000"/>
                  </a:srgbClr>
                </a:solidFill>
              </a:rPr>
              <a:t> </a:t>
            </a:r>
            <a:endParaRPr lang="en-US" sz="1200" dirty="0">
              <a:solidFill>
                <a:srgbClr val="000000">
                  <a:lumMod val="75000"/>
                  <a:lumOff val="25000"/>
                </a:srgbClr>
              </a:solidFill>
              <a:cs typeface="Calibri"/>
            </a:endParaRPr>
          </a:p>
          <a:p>
            <a:endParaRPr lang="en-US" dirty="0"/>
          </a:p>
        </p:txBody>
      </p:sp>
      <p:sp>
        <p:nvSpPr>
          <p:cNvPr id="4" name="Slide Number Placeholder 3"/>
          <p:cNvSpPr>
            <a:spLocks noGrp="1"/>
          </p:cNvSpPr>
          <p:nvPr>
            <p:ph type="sldNum" sz="quarter" idx="5"/>
          </p:nvPr>
        </p:nvSpPr>
        <p:spPr/>
        <p:txBody>
          <a:bodyPr/>
          <a:lstStyle/>
          <a:p>
            <a:fld id="{08AC0253-7DDB-4359-AA09-7BBC7F8F7960}" type="slidenum">
              <a:rPr lang="en-US" smtClean="0"/>
              <a:t>24</a:t>
            </a:fld>
            <a:endParaRPr lang="en-US"/>
          </a:p>
        </p:txBody>
      </p:sp>
    </p:spTree>
    <p:extLst>
      <p:ext uri="{BB962C8B-B14F-4D97-AF65-F5344CB8AC3E}">
        <p14:creationId xmlns:p14="http://schemas.microsoft.com/office/powerpoint/2010/main" val="4089641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25</a:t>
            </a:fld>
            <a:endParaRPr lang="en-US"/>
          </a:p>
        </p:txBody>
      </p:sp>
    </p:spTree>
    <p:extLst>
      <p:ext uri="{BB962C8B-B14F-4D97-AF65-F5344CB8AC3E}">
        <p14:creationId xmlns:p14="http://schemas.microsoft.com/office/powerpoint/2010/main" val="3525142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26</a:t>
            </a:fld>
            <a:endParaRPr lang="en-US"/>
          </a:p>
        </p:txBody>
      </p:sp>
    </p:spTree>
    <p:extLst>
      <p:ext uri="{BB962C8B-B14F-4D97-AF65-F5344CB8AC3E}">
        <p14:creationId xmlns:p14="http://schemas.microsoft.com/office/powerpoint/2010/main" val="4003882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ELC - Ashli</a:t>
            </a:r>
            <a:endParaRPr lang="en-US" dirty="0"/>
          </a:p>
        </p:txBody>
      </p:sp>
      <p:sp>
        <p:nvSpPr>
          <p:cNvPr id="4" name="Slide Number Placeholder 3"/>
          <p:cNvSpPr>
            <a:spLocks noGrp="1"/>
          </p:cNvSpPr>
          <p:nvPr>
            <p:ph type="sldNum" sz="quarter" idx="5"/>
          </p:nvPr>
        </p:nvSpPr>
        <p:spPr/>
        <p:txBody>
          <a:bodyPr/>
          <a:lstStyle/>
          <a:p>
            <a:fld id="{08AC0253-7DDB-4359-AA09-7BBC7F8F7960}" type="slidenum">
              <a:rPr lang="en-US" smtClean="0"/>
              <a:t>27</a:t>
            </a:fld>
            <a:endParaRPr lang="en-US"/>
          </a:p>
        </p:txBody>
      </p:sp>
    </p:spTree>
    <p:extLst>
      <p:ext uri="{BB962C8B-B14F-4D97-AF65-F5344CB8AC3E}">
        <p14:creationId xmlns:p14="http://schemas.microsoft.com/office/powerpoint/2010/main" val="246853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28</a:t>
            </a:fld>
            <a:endParaRPr lang="en-US"/>
          </a:p>
        </p:txBody>
      </p:sp>
    </p:spTree>
    <p:extLst>
      <p:ext uri="{BB962C8B-B14F-4D97-AF65-F5344CB8AC3E}">
        <p14:creationId xmlns:p14="http://schemas.microsoft.com/office/powerpoint/2010/main" val="607885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3540" lvl="2">
              <a:spcBef>
                <a:spcPct val="20000"/>
              </a:spcBef>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08AC0253-7DDB-4359-AA09-7BBC7F8F7960}" type="slidenum">
              <a:rPr lang="en-US" smtClean="0"/>
              <a:t>29</a:t>
            </a:fld>
            <a:endParaRPr lang="en-US"/>
          </a:p>
        </p:txBody>
      </p:sp>
    </p:spTree>
    <p:extLst>
      <p:ext uri="{BB962C8B-B14F-4D97-AF65-F5344CB8AC3E}">
        <p14:creationId xmlns:p14="http://schemas.microsoft.com/office/powerpoint/2010/main" val="950319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BID and IEP meetings ideally should be separate, with the EDM participating in both, but the final decisions being made by EDM and IEP team only for IEP when meetings are merged</a:t>
            </a:r>
          </a:p>
        </p:txBody>
      </p:sp>
      <p:sp>
        <p:nvSpPr>
          <p:cNvPr id="4" name="Slide Number Placeholder 3"/>
          <p:cNvSpPr>
            <a:spLocks noGrp="1"/>
          </p:cNvSpPr>
          <p:nvPr>
            <p:ph type="sldNum" sz="quarter" idx="10"/>
          </p:nvPr>
        </p:nvSpPr>
        <p:spPr/>
        <p:txBody>
          <a:bodyPr/>
          <a:lstStyle/>
          <a:p>
            <a:pPr>
              <a:defRPr/>
            </a:pPr>
            <a:fld id="{575997FB-8B87-45B5-9CD0-4EDFA6559AE1}" type="slidenum">
              <a:rPr lang="en-US" altLang="en-US" smtClean="0"/>
              <a:pPr>
                <a:defRPr/>
              </a:pPr>
              <a:t>30</a:t>
            </a:fld>
            <a:endParaRPr lang="en-US" altLang="en-US"/>
          </a:p>
        </p:txBody>
      </p:sp>
    </p:spTree>
    <p:extLst>
      <p:ext uri="{BB962C8B-B14F-4D97-AF65-F5344CB8AC3E}">
        <p14:creationId xmlns:p14="http://schemas.microsoft.com/office/powerpoint/2010/main" val="84200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4</a:t>
            </a:fld>
            <a:endParaRPr lang="en-US"/>
          </a:p>
        </p:txBody>
      </p:sp>
    </p:spTree>
    <p:extLst>
      <p:ext uri="{BB962C8B-B14F-4D97-AF65-F5344CB8AC3E}">
        <p14:creationId xmlns:p14="http://schemas.microsoft.com/office/powerpoint/2010/main" val="3319451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32</a:t>
            </a:fld>
            <a:endParaRPr lang="en-US"/>
          </a:p>
        </p:txBody>
      </p:sp>
    </p:spTree>
    <p:extLst>
      <p:ext uri="{BB962C8B-B14F-4D97-AF65-F5344CB8AC3E}">
        <p14:creationId xmlns:p14="http://schemas.microsoft.com/office/powerpoint/2010/main" val="3835106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Often referred to as 1306</a:t>
            </a:r>
          </a:p>
          <a:p>
            <a:endParaRPr lang="en-US" dirty="0">
              <a:cs typeface="Calibri"/>
            </a:endParaRPr>
          </a:p>
        </p:txBody>
      </p:sp>
      <p:sp>
        <p:nvSpPr>
          <p:cNvPr id="4" name="Slide Number Placeholder 3"/>
          <p:cNvSpPr>
            <a:spLocks noGrp="1"/>
          </p:cNvSpPr>
          <p:nvPr>
            <p:ph type="sldNum" sz="quarter" idx="5"/>
          </p:nvPr>
        </p:nvSpPr>
        <p:spPr/>
        <p:txBody>
          <a:bodyPr/>
          <a:lstStyle/>
          <a:p>
            <a:fld id="{08AC0253-7DDB-4359-AA09-7BBC7F8F7960}" type="slidenum">
              <a:rPr lang="en-US" smtClean="0"/>
              <a:t>33</a:t>
            </a:fld>
            <a:endParaRPr lang="en-US"/>
          </a:p>
        </p:txBody>
      </p:sp>
    </p:spTree>
    <p:extLst>
      <p:ext uri="{BB962C8B-B14F-4D97-AF65-F5344CB8AC3E}">
        <p14:creationId xmlns:p14="http://schemas.microsoft.com/office/powerpoint/2010/main" val="1405202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Marcos hypo with delays</a:t>
            </a:r>
          </a:p>
        </p:txBody>
      </p:sp>
      <p:sp>
        <p:nvSpPr>
          <p:cNvPr id="4" name="Slide Number Placeholder 3"/>
          <p:cNvSpPr>
            <a:spLocks noGrp="1"/>
          </p:cNvSpPr>
          <p:nvPr>
            <p:ph type="sldNum" sz="quarter" idx="5"/>
          </p:nvPr>
        </p:nvSpPr>
        <p:spPr/>
        <p:txBody>
          <a:bodyPr/>
          <a:lstStyle/>
          <a:p>
            <a:fld id="{08AC0253-7DDB-4359-AA09-7BBC7F8F7960}" type="slidenum">
              <a:rPr lang="en-US" smtClean="0"/>
              <a:t>34</a:t>
            </a:fld>
            <a:endParaRPr lang="en-US"/>
          </a:p>
        </p:txBody>
      </p:sp>
    </p:spTree>
    <p:extLst>
      <p:ext uri="{BB962C8B-B14F-4D97-AF65-F5344CB8AC3E}">
        <p14:creationId xmlns:p14="http://schemas.microsoft.com/office/powerpoint/2010/main" val="224051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35</a:t>
            </a:fld>
            <a:endParaRPr lang="en-US"/>
          </a:p>
        </p:txBody>
      </p:sp>
    </p:spTree>
    <p:extLst>
      <p:ext uri="{BB962C8B-B14F-4D97-AF65-F5344CB8AC3E}">
        <p14:creationId xmlns:p14="http://schemas.microsoft.com/office/powerpoint/2010/main" val="4150946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6738B-01F6-7E33-88FD-6AD46CF6F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079DA-3B94-0D3A-2649-4C33BB0A5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A816F-B1C9-8328-45A3-29E3CCF00D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00E954-187C-A70F-7FDE-339B7A5AD5BD}"/>
              </a:ext>
            </a:extLst>
          </p:cNvPr>
          <p:cNvSpPr>
            <a:spLocks noGrp="1"/>
          </p:cNvSpPr>
          <p:nvPr>
            <p:ph type="sldNum" sz="quarter" idx="5"/>
          </p:nvPr>
        </p:nvSpPr>
        <p:spPr/>
        <p:txBody>
          <a:bodyPr/>
          <a:lstStyle/>
          <a:p>
            <a:fld id="{08AC0253-7DDB-4359-AA09-7BBC7F8F7960}" type="slidenum">
              <a:rPr lang="en-US" smtClean="0"/>
              <a:t>38</a:t>
            </a:fld>
            <a:endParaRPr lang="en-US"/>
          </a:p>
        </p:txBody>
      </p:sp>
    </p:spTree>
    <p:extLst>
      <p:ext uri="{BB962C8B-B14F-4D97-AF65-F5344CB8AC3E}">
        <p14:creationId xmlns:p14="http://schemas.microsoft.com/office/powerpoint/2010/main" val="3843149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An IEP, or Individualized Education Program, is a legally binding document, governed by the IDEA, a federal law.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solidFill>
                  <a:schemeClr val="tx2"/>
                </a:solidFill>
              </a:rPr>
              <a:t>There is a right to request </a:t>
            </a:r>
            <a:r>
              <a:rPr lang="en-US" altLang="en-US" dirty="0">
                <a:solidFill>
                  <a:schemeClr val="tx2"/>
                </a:solidFill>
              </a:rPr>
              <a:t>a child be evaluated for special education services. &amp; should do this in </a:t>
            </a:r>
            <a:r>
              <a:rPr lang="en-US" altLang="en-US" u="sng" dirty="0">
                <a:solidFill>
                  <a:schemeClr val="tx2"/>
                </a:solidFill>
              </a:rPr>
              <a:t>writing</a:t>
            </a:r>
            <a:r>
              <a:rPr lang="en-US" altLang="en-US" dirty="0">
                <a:solidFill>
                  <a:schemeClr val="tx2"/>
                </a:solidFill>
              </a:rPr>
              <a:t>, and the school is </a:t>
            </a:r>
            <a:r>
              <a:rPr lang="en-US" altLang="en-US" u="sng" dirty="0">
                <a:solidFill>
                  <a:schemeClr val="tx2"/>
                </a:solidFill>
              </a:rPr>
              <a:t>obligated</a:t>
            </a:r>
            <a:r>
              <a:rPr lang="en-US" altLang="en-US" dirty="0">
                <a:solidFill>
                  <a:schemeClr val="tx2"/>
                </a:solidFill>
              </a:rPr>
              <a:t> to respond – by sending a consent form, or a letter declining to evaluate and why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chemeClr val="tx2"/>
              </a:solidFill>
            </a:endParaRPr>
          </a:p>
          <a:p>
            <a:r>
              <a:rPr lang="en-US" b="0" dirty="0">
                <a:solidFill>
                  <a:schemeClr val="tx2"/>
                </a:solidFill>
              </a:rPr>
              <a:t>For children with intellectual disabilities, exclusionary discipline is NOT permissible, unless:</a:t>
            </a:r>
          </a:p>
          <a:p>
            <a:pPr marL="800100" lvl="1" indent="-342900"/>
            <a:r>
              <a:rPr lang="en-US" b="0" dirty="0">
                <a:solidFill>
                  <a:schemeClr val="tx2"/>
                </a:solidFill>
              </a:rPr>
              <a:t>There is a court order, parental consent, or agreement from Pennsylvania Dept. of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08AC0253-7DDB-4359-AA09-7BBC7F8F7960}" type="slidenum">
              <a:rPr lang="en-US" smtClean="0"/>
              <a:t>39</a:t>
            </a:fld>
            <a:endParaRPr lang="en-US"/>
          </a:p>
        </p:txBody>
      </p:sp>
    </p:spTree>
    <p:extLst>
      <p:ext uri="{BB962C8B-B14F-4D97-AF65-F5344CB8AC3E}">
        <p14:creationId xmlns:p14="http://schemas.microsoft.com/office/powerpoint/2010/main" val="3138091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660" lvl="1">
              <a:defRPr/>
            </a:pPr>
            <a:r>
              <a:rPr lang="en-US" dirty="0">
                <a:ea typeface="Calibri" panose="020F0502020204030204" pitchFamily="34" charset="0"/>
              </a:rPr>
              <a:t>EMPHASIS ON GUIDANCE (should follow, not required)</a:t>
            </a:r>
          </a:p>
          <a:p>
            <a:pPr marL="200660" lvl="1">
              <a:defRPr/>
            </a:pPr>
            <a:r>
              <a:rPr lang="en-US" dirty="0">
                <a:ea typeface="Calibri" panose="020F0502020204030204" pitchFamily="34" charset="0"/>
              </a:rPr>
              <a:t>available </a:t>
            </a:r>
            <a:r>
              <a:rPr lang="en-US" dirty="0">
                <a:solidFill>
                  <a:schemeClr val="tx1"/>
                </a:solidFill>
                <a:ea typeface="Calibri" panose="020F0502020204030204" pitchFamily="34" charset="0"/>
              </a:rPr>
              <a:t>at</a:t>
            </a:r>
            <a:r>
              <a:rPr lang="en-US" dirty="0">
                <a:ea typeface="Calibri" panose="020F0502020204030204" pitchFamily="34" charset="0"/>
              </a:rPr>
              <a:t> </a:t>
            </a:r>
            <a:endParaRPr lang="en-US" dirty="0">
              <a:cs typeface="Calibri"/>
            </a:endParaRPr>
          </a:p>
          <a:p>
            <a:pPr marL="201168" lvl="1" indent="0">
              <a:buNone/>
              <a:defRPr/>
            </a:pPr>
            <a:r>
              <a:rPr lang="en-US" u="sng" dirty="0">
                <a:solidFill>
                  <a:srgbClr val="0000FF"/>
                </a:solidFill>
                <a:ea typeface="Calibri" panose="020F0502020204030204" pitchFamily="34" charset="0"/>
                <a:hlinkClick r:id="rId3">
                  <a:extLst>
                    <a:ext uri="{A12FA001-AC4F-418D-AE19-62706E023703}">
                      <ahyp:hlinkClr xmlns:ahyp="http://schemas.microsoft.com/office/drawing/2018/hyperlinkcolor" val="tx"/>
                    </a:ext>
                  </a:extLst>
                </a:hlinkClick>
              </a:rPr>
              <a:t>https://www2.ed.gov/policy/speced/guid/idea/memosdcltrs/12-0392dclhighlymobile.pdf</a:t>
            </a:r>
            <a:r>
              <a:rPr lang="en-US" dirty="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08AC0253-7DDB-4359-AA09-7BBC7F8F7960}" type="slidenum">
              <a:rPr lang="en-US" smtClean="0"/>
              <a:t>40</a:t>
            </a:fld>
            <a:endParaRPr lang="en-US"/>
          </a:p>
        </p:txBody>
      </p:sp>
    </p:spTree>
    <p:extLst>
      <p:ext uri="{BB962C8B-B14F-4D97-AF65-F5344CB8AC3E}">
        <p14:creationId xmlns:p14="http://schemas.microsoft.com/office/powerpoint/2010/main" val="210413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41</a:t>
            </a:fld>
            <a:endParaRPr lang="en-US"/>
          </a:p>
        </p:txBody>
      </p:sp>
    </p:spTree>
    <p:extLst>
      <p:ext uri="{BB962C8B-B14F-4D97-AF65-F5344CB8AC3E}">
        <p14:creationId xmlns:p14="http://schemas.microsoft.com/office/powerpoint/2010/main" val="2164359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42</a:t>
            </a:fld>
            <a:endParaRPr lang="en-US"/>
          </a:p>
        </p:txBody>
      </p:sp>
    </p:spTree>
    <p:extLst>
      <p:ext uri="{BB962C8B-B14F-4D97-AF65-F5344CB8AC3E}">
        <p14:creationId xmlns:p14="http://schemas.microsoft.com/office/powerpoint/2010/main" val="349961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was Act 110 adopted? This state law, effective in January 2021, was enacted to protect student survivors/victims of sexual assault.1 The law requires that a student convicted or adjudicated delinquent of sexual assault against a student in the same school entity be transferred to another school, placed in alternative education for disruptive youth, or expelled from the same school entity under certain circumstances. Does Act 110 apply to students in all schools? No. The law does not apply to private or parochial schools. The law applies to all public school entities, including school districts, independent schools, area career and technical schools, intermediate units, charter schools, regional charter schools, and cyber charter schools. What does Act 110 require? Schools must ensure that the convicted or adjudicated student is not educated in the same school building, transported on the same school vehicle, or permitted to participate in the same school-sponsored activities at the same time as the victim.</a:t>
            </a:r>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43</a:t>
            </a:fld>
            <a:endParaRPr lang="en-US"/>
          </a:p>
        </p:txBody>
      </p:sp>
    </p:spTree>
    <p:extLst>
      <p:ext uri="{BB962C8B-B14F-4D97-AF65-F5344CB8AC3E}">
        <p14:creationId xmlns:p14="http://schemas.microsoft.com/office/powerpoint/2010/main" val="379915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5</a:t>
            </a:fld>
            <a:endParaRPr lang="en-US"/>
          </a:p>
        </p:txBody>
      </p:sp>
    </p:spTree>
    <p:extLst>
      <p:ext uri="{BB962C8B-B14F-4D97-AF65-F5344CB8AC3E}">
        <p14:creationId xmlns:p14="http://schemas.microsoft.com/office/powerpoint/2010/main" val="1470894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chemeClr val="tx2"/>
                </a:solidFill>
              </a:rPr>
              <a:t>Who will make that request? Does that person have the ability to make decisions for this student? Who needs to be involved? </a:t>
            </a:r>
            <a:endParaRPr lang="en-US" dirty="0"/>
          </a:p>
        </p:txBody>
      </p:sp>
      <p:sp>
        <p:nvSpPr>
          <p:cNvPr id="4" name="Slide Number Placeholder 3"/>
          <p:cNvSpPr>
            <a:spLocks noGrp="1"/>
          </p:cNvSpPr>
          <p:nvPr>
            <p:ph type="sldNum" sz="quarter" idx="5"/>
          </p:nvPr>
        </p:nvSpPr>
        <p:spPr/>
        <p:txBody>
          <a:bodyPr/>
          <a:lstStyle/>
          <a:p>
            <a:fld id="{08AC0253-7DDB-4359-AA09-7BBC7F8F7960}" type="slidenum">
              <a:rPr lang="en-US" smtClean="0"/>
              <a:t>44</a:t>
            </a:fld>
            <a:endParaRPr lang="en-US"/>
          </a:p>
        </p:txBody>
      </p:sp>
    </p:spTree>
    <p:extLst>
      <p:ext uri="{BB962C8B-B14F-4D97-AF65-F5344CB8AC3E}">
        <p14:creationId xmlns:p14="http://schemas.microsoft.com/office/powerpoint/2010/main" val="3928546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SURROGATE PARENT IS AN OBLIGATION AS PER FEDERAL LAW (AN ENTITLEMENT)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See </a:t>
            </a:r>
            <a:r>
              <a:rPr lang="en-US" sz="1200" dirty="0">
                <a:hlinkClick r:id="rId3"/>
              </a:rPr>
              <a:t>https://www.elc-pa.org/wp-content/uploads/2014/04/ELC_Fact-Sheet_Ed_DecisionMakers_4_15_14.pdf</a:t>
            </a:r>
            <a:r>
              <a:rPr lang="en-US" sz="1200" dirty="0"/>
              <a:t> </a:t>
            </a:r>
          </a:p>
          <a:p>
            <a:endParaRPr lang="en-US" dirty="0">
              <a:cs typeface="Calibri"/>
            </a:endParaRPr>
          </a:p>
        </p:txBody>
      </p:sp>
      <p:sp>
        <p:nvSpPr>
          <p:cNvPr id="4" name="Slide Number Placeholder 3"/>
          <p:cNvSpPr>
            <a:spLocks noGrp="1"/>
          </p:cNvSpPr>
          <p:nvPr>
            <p:ph type="sldNum" sz="quarter" idx="5"/>
          </p:nvPr>
        </p:nvSpPr>
        <p:spPr/>
        <p:txBody>
          <a:bodyPr/>
          <a:lstStyle/>
          <a:p>
            <a:fld id="{08AC0253-7DDB-4359-AA09-7BBC7F8F7960}" type="slidenum">
              <a:rPr lang="en-US" smtClean="0"/>
              <a:t>45</a:t>
            </a:fld>
            <a:endParaRPr lang="en-US"/>
          </a:p>
        </p:txBody>
      </p:sp>
    </p:spTree>
    <p:extLst>
      <p:ext uri="{BB962C8B-B14F-4D97-AF65-F5344CB8AC3E}">
        <p14:creationId xmlns:p14="http://schemas.microsoft.com/office/powerpoint/2010/main" val="2102071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823DB-0CE4-185D-ABBE-C85DE1DE8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F4310-8871-A5C5-7B5E-6AAD6CD25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8B0A74-6BBE-092A-C981-6F00CFE28989}"/>
              </a:ext>
            </a:extLst>
          </p:cNvPr>
          <p:cNvSpPr>
            <a:spLocks noGrp="1"/>
          </p:cNvSpPr>
          <p:nvPr>
            <p:ph type="body" idx="1"/>
          </p:nvPr>
        </p:nvSpPr>
        <p:spPr/>
        <p:txBody>
          <a:bodyPr/>
          <a:lstStyle/>
          <a:p>
            <a:r>
              <a:rPr lang="en-US" dirty="0">
                <a:cs typeface="Calibri"/>
              </a:rPr>
              <a:t>SURROGATE PARENT IS AN OBLIGATION AS PER FEDERAL LAW (AN ENTITLEMENT)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See </a:t>
            </a:r>
            <a:r>
              <a:rPr lang="en-US" sz="1200" dirty="0">
                <a:hlinkClick r:id="rId3"/>
              </a:rPr>
              <a:t>https://www.elc-pa.org/wp-content/uploads/2014/04/ELC_Fact-Sheet_Ed_DecisionMakers_4_15_14.pdf</a:t>
            </a:r>
            <a:r>
              <a:rPr lang="en-US" sz="1200" dirty="0"/>
              <a:t> </a:t>
            </a:r>
          </a:p>
          <a:p>
            <a:endParaRPr lang="en-US" dirty="0">
              <a:cs typeface="Calibri"/>
            </a:endParaRPr>
          </a:p>
        </p:txBody>
      </p:sp>
      <p:sp>
        <p:nvSpPr>
          <p:cNvPr id="4" name="Slide Number Placeholder 3">
            <a:extLst>
              <a:ext uri="{FF2B5EF4-FFF2-40B4-BE49-F238E27FC236}">
                <a16:creationId xmlns:a16="http://schemas.microsoft.com/office/drawing/2014/main" id="{90EC8B5D-6558-0990-6399-B10DE8C68658}"/>
              </a:ext>
            </a:extLst>
          </p:cNvPr>
          <p:cNvSpPr>
            <a:spLocks noGrp="1"/>
          </p:cNvSpPr>
          <p:nvPr>
            <p:ph type="sldNum" sz="quarter" idx="5"/>
          </p:nvPr>
        </p:nvSpPr>
        <p:spPr/>
        <p:txBody>
          <a:bodyPr/>
          <a:lstStyle/>
          <a:p>
            <a:fld id="{08AC0253-7DDB-4359-AA09-7BBC7F8F7960}" type="slidenum">
              <a:rPr lang="en-US" smtClean="0"/>
              <a:t>46</a:t>
            </a:fld>
            <a:endParaRPr lang="en-US"/>
          </a:p>
        </p:txBody>
      </p:sp>
    </p:spTree>
    <p:extLst>
      <p:ext uri="{BB962C8B-B14F-4D97-AF65-F5344CB8AC3E}">
        <p14:creationId xmlns:p14="http://schemas.microsoft.com/office/powerpoint/2010/main" val="1004630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Skim slide</a:t>
            </a:r>
          </a:p>
          <a:p>
            <a:r>
              <a:rPr lang="en-US" dirty="0">
                <a:cs typeface="Calibri"/>
              </a:rPr>
              <a:t>**2 &amp; 3</a:t>
            </a:r>
          </a:p>
        </p:txBody>
      </p:sp>
      <p:sp>
        <p:nvSpPr>
          <p:cNvPr id="4" name="Slide Number Placeholder 3"/>
          <p:cNvSpPr>
            <a:spLocks noGrp="1"/>
          </p:cNvSpPr>
          <p:nvPr>
            <p:ph type="sldNum" sz="quarter" idx="5"/>
          </p:nvPr>
        </p:nvSpPr>
        <p:spPr/>
        <p:txBody>
          <a:bodyPr/>
          <a:lstStyle/>
          <a:p>
            <a:fld id="{08AC0253-7DDB-4359-AA09-7BBC7F8F7960}" type="slidenum">
              <a:rPr lang="en-US" smtClean="0"/>
              <a:t>47</a:t>
            </a:fld>
            <a:endParaRPr lang="en-US"/>
          </a:p>
        </p:txBody>
      </p:sp>
    </p:spTree>
    <p:extLst>
      <p:ext uri="{BB962C8B-B14F-4D97-AF65-F5344CB8AC3E}">
        <p14:creationId xmlns:p14="http://schemas.microsoft.com/office/powerpoint/2010/main" val="415425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Expedited Due Process as another option – Raheem and </a:t>
            </a:r>
            <a:r>
              <a:rPr lang="en-US" dirty="0" err="1">
                <a:cs typeface="Calibri"/>
              </a:rPr>
              <a:t>Zaahir</a:t>
            </a:r>
            <a:r>
              <a:rPr lang="en-US" dirty="0">
                <a:cs typeface="Calibri"/>
              </a:rPr>
              <a:t> examples</a:t>
            </a:r>
          </a:p>
        </p:txBody>
      </p:sp>
      <p:sp>
        <p:nvSpPr>
          <p:cNvPr id="4" name="Slide Number Placeholder 3"/>
          <p:cNvSpPr>
            <a:spLocks noGrp="1"/>
          </p:cNvSpPr>
          <p:nvPr>
            <p:ph type="sldNum" sz="quarter" idx="5"/>
          </p:nvPr>
        </p:nvSpPr>
        <p:spPr/>
        <p:txBody>
          <a:bodyPr/>
          <a:lstStyle/>
          <a:p>
            <a:fld id="{08AC0253-7DDB-4359-AA09-7BBC7F8F7960}" type="slidenum">
              <a:rPr lang="en-US" smtClean="0"/>
              <a:t>48</a:t>
            </a:fld>
            <a:endParaRPr lang="en-US"/>
          </a:p>
        </p:txBody>
      </p:sp>
    </p:spTree>
    <p:extLst>
      <p:ext uri="{BB962C8B-B14F-4D97-AF65-F5344CB8AC3E}">
        <p14:creationId xmlns:p14="http://schemas.microsoft.com/office/powerpoint/2010/main" val="2842231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 residential facilities do not have </a:t>
            </a:r>
            <a:r>
              <a:rPr lang="en-US" dirty="0" err="1">
                <a:cs typeface="Calibri"/>
              </a:rPr>
              <a:t>ongrounds</a:t>
            </a:r>
            <a:r>
              <a:rPr lang="en-US" dirty="0">
                <a:cs typeface="Calibri"/>
              </a:rPr>
              <a:t> schools; enrollment into local  school is key </a:t>
            </a:r>
          </a:p>
          <a:p>
            <a:endParaRPr lang="en-US" dirty="0">
              <a:cs typeface="Calibri"/>
            </a:endParaRPr>
          </a:p>
          <a:p>
            <a:r>
              <a:rPr lang="en-US" dirty="0">
                <a:cs typeface="Calibri"/>
              </a:rPr>
              <a:t>NOTE difference between the local school thru Dist., vs. Attending a local school that has a specialized program </a:t>
            </a:r>
          </a:p>
        </p:txBody>
      </p:sp>
      <p:sp>
        <p:nvSpPr>
          <p:cNvPr id="4" name="Slide Number Placeholder 3"/>
          <p:cNvSpPr>
            <a:spLocks noGrp="1"/>
          </p:cNvSpPr>
          <p:nvPr>
            <p:ph type="sldNum" sz="quarter" idx="5"/>
          </p:nvPr>
        </p:nvSpPr>
        <p:spPr/>
        <p:txBody>
          <a:bodyPr/>
          <a:lstStyle/>
          <a:p>
            <a:fld id="{08AC0253-7DDB-4359-AA09-7BBC7F8F7960}" type="slidenum">
              <a:rPr lang="en-US" smtClean="0"/>
              <a:t>50</a:t>
            </a:fld>
            <a:endParaRPr lang="en-US"/>
          </a:p>
        </p:txBody>
      </p:sp>
    </p:spTree>
    <p:extLst>
      <p:ext uri="{BB962C8B-B14F-4D97-AF65-F5344CB8AC3E}">
        <p14:creationId xmlns:p14="http://schemas.microsoft.com/office/powerpoint/2010/main" val="1855327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MULI REGULAR ROMAN" pitchFamily="2" charset="77"/>
              </a:rPr>
              <a:t>Confirm good to skip? </a:t>
            </a:r>
          </a:p>
          <a:p>
            <a:pPr lvl="0"/>
            <a:r>
              <a:rPr lang="en-US" dirty="0">
                <a:latin typeface="MULI REGULAR ROMAN" pitchFamily="2" charset="77"/>
              </a:rPr>
              <a:t>school districts</a:t>
            </a:r>
          </a:p>
          <a:p>
            <a:pPr lvl="0"/>
            <a:r>
              <a:rPr lang="en-US" dirty="0">
                <a:latin typeface="MULI REGULAR ROMAN" pitchFamily="2" charset="77"/>
              </a:rPr>
              <a:t>charter schools</a:t>
            </a:r>
          </a:p>
          <a:p>
            <a:pPr lvl="0"/>
            <a:r>
              <a:rPr lang="en-US" dirty="0">
                <a:latin typeface="MULI REGULAR ROMAN" pitchFamily="2" charset="77"/>
              </a:rPr>
              <a:t>intermediate units</a:t>
            </a:r>
          </a:p>
          <a:p>
            <a:pPr lvl="0"/>
            <a:r>
              <a:rPr lang="en-US" dirty="0">
                <a:latin typeface="MULI REGULAR ROMAN" pitchFamily="2" charset="77"/>
              </a:rPr>
              <a:t>career and technical schools</a:t>
            </a:r>
          </a:p>
          <a:p>
            <a:endParaRPr lang="en-US" dirty="0"/>
          </a:p>
        </p:txBody>
      </p:sp>
      <p:sp>
        <p:nvSpPr>
          <p:cNvPr id="4" name="Slide Number Placeholder 3"/>
          <p:cNvSpPr>
            <a:spLocks noGrp="1"/>
          </p:cNvSpPr>
          <p:nvPr>
            <p:ph type="sldNum" sz="quarter" idx="5"/>
          </p:nvPr>
        </p:nvSpPr>
        <p:spPr/>
        <p:txBody>
          <a:bodyPr/>
          <a:lstStyle/>
          <a:p>
            <a:fld id="{08AC0253-7DDB-4359-AA09-7BBC7F8F7960}" type="slidenum">
              <a:rPr lang="en-US" smtClean="0"/>
              <a:t>51</a:t>
            </a:fld>
            <a:endParaRPr lang="en-US"/>
          </a:p>
        </p:txBody>
      </p:sp>
    </p:spTree>
    <p:extLst>
      <p:ext uri="{BB962C8B-B14F-4D97-AF65-F5344CB8AC3E}">
        <p14:creationId xmlns:p14="http://schemas.microsoft.com/office/powerpoint/2010/main" val="3464770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52</a:t>
            </a:fld>
            <a:endParaRPr lang="en-US"/>
          </a:p>
        </p:txBody>
      </p:sp>
    </p:spTree>
    <p:extLst>
      <p:ext uri="{BB962C8B-B14F-4D97-AF65-F5344CB8AC3E}">
        <p14:creationId xmlns:p14="http://schemas.microsoft.com/office/powerpoint/2010/main" val="1512991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include passing a higher level course</a:t>
            </a:r>
          </a:p>
        </p:txBody>
      </p:sp>
      <p:sp>
        <p:nvSpPr>
          <p:cNvPr id="4" name="Slide Number Placeholder 3"/>
          <p:cNvSpPr>
            <a:spLocks noGrp="1"/>
          </p:cNvSpPr>
          <p:nvPr>
            <p:ph type="sldNum" sz="quarter" idx="5"/>
          </p:nvPr>
        </p:nvSpPr>
        <p:spPr/>
        <p:txBody>
          <a:bodyPr/>
          <a:lstStyle/>
          <a:p>
            <a:fld id="{CDB935BD-1FBC-4590-99D3-B5B0017DA5BC}" type="slidenum">
              <a:rPr lang="en-US" smtClean="0"/>
              <a:t>53</a:t>
            </a:fld>
            <a:endParaRPr lang="en-US"/>
          </a:p>
        </p:txBody>
      </p:sp>
    </p:spTree>
    <p:extLst>
      <p:ext uri="{BB962C8B-B14F-4D97-AF65-F5344CB8AC3E}">
        <p14:creationId xmlns:p14="http://schemas.microsoft.com/office/powerpoint/2010/main" val="28776417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b="0" i="0" dirty="0">
                <a:solidFill>
                  <a:srgbClr val="464646"/>
                </a:solidFill>
                <a:effectLst/>
                <a:latin typeface="Montserrat" panose="00000500000000000000" pitchFamily="2" charset="0"/>
              </a:rPr>
              <a:t>“AT LEAST” 20 hours per week NOTE: Generally, AEDY programs should have the SAME number hours per week as all other schools (27.5 hours per week). From the AEDY BEC: “PDE will not approve any AEDY Program that will operate for less than the number of hours and days required of general education programs under Pennsylvania Law unless the applicant expressly represents to PDE that it will not accept any student with a disability whose pre-referral IEP or 504 Plan demonstrates that the student needs to receive the full number of hours and days required of general education because of a disability. </a:t>
            </a:r>
            <a:r>
              <a:rPr lang="en-US" b="0" i="0">
                <a:solidFill>
                  <a:srgbClr val="464646"/>
                </a:solidFill>
                <a:effectLst/>
                <a:latin typeface="Montserrat" panose="00000500000000000000" pitchFamily="2" charset="0"/>
              </a:rPr>
              <a:t>”</a:t>
            </a:r>
            <a:endParaRPr dirty="0"/>
          </a:p>
        </p:txBody>
      </p:sp>
      <p:sp>
        <p:nvSpPr>
          <p:cNvPr id="324" name="Google Shape;324;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75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while numbers are trending down, PA still has a higher # of youth in group residential settings than other states</a:t>
            </a:r>
          </a:p>
        </p:txBody>
      </p:sp>
      <p:sp>
        <p:nvSpPr>
          <p:cNvPr id="4" name="Slide Number Placeholder 3"/>
          <p:cNvSpPr>
            <a:spLocks noGrp="1"/>
          </p:cNvSpPr>
          <p:nvPr>
            <p:ph type="sldNum" sz="quarter" idx="5"/>
          </p:nvPr>
        </p:nvSpPr>
        <p:spPr/>
        <p:txBody>
          <a:bodyPr/>
          <a:lstStyle/>
          <a:p>
            <a:fld id="{08AC0253-7DDB-4359-AA09-7BBC7F8F7960}" type="slidenum">
              <a:rPr lang="en-US" smtClean="0"/>
              <a:t>6</a:t>
            </a:fld>
            <a:endParaRPr lang="en-US"/>
          </a:p>
        </p:txBody>
      </p:sp>
    </p:spTree>
    <p:extLst>
      <p:ext uri="{BB962C8B-B14F-4D97-AF65-F5344CB8AC3E}">
        <p14:creationId xmlns:p14="http://schemas.microsoft.com/office/powerpoint/2010/main" val="2935561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17509"/>
            <a:endParaRPr lang="en-US" dirty="0"/>
          </a:p>
        </p:txBody>
      </p:sp>
      <p:sp>
        <p:nvSpPr>
          <p:cNvPr id="4" name="Slide Number Placeholder 3"/>
          <p:cNvSpPr>
            <a:spLocks noGrp="1"/>
          </p:cNvSpPr>
          <p:nvPr>
            <p:ph type="sldNum" sz="quarter" idx="10"/>
          </p:nvPr>
        </p:nvSpPr>
        <p:spPr/>
        <p:txBody>
          <a:bodyPr/>
          <a:lstStyle/>
          <a:p>
            <a:fld id="{08AC0253-7DDB-4359-AA09-7BBC7F8F7960}" type="slidenum">
              <a:rPr lang="en-US" smtClean="0"/>
              <a:t>57</a:t>
            </a:fld>
            <a:endParaRPr lang="en-US"/>
          </a:p>
        </p:txBody>
      </p:sp>
    </p:spTree>
    <p:extLst>
      <p:ext uri="{BB962C8B-B14F-4D97-AF65-F5344CB8AC3E}">
        <p14:creationId xmlns:p14="http://schemas.microsoft.com/office/powerpoint/2010/main" val="2794703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58</a:t>
            </a:fld>
            <a:endParaRPr lang="en-US"/>
          </a:p>
        </p:txBody>
      </p:sp>
    </p:spTree>
    <p:extLst>
      <p:ext uri="{BB962C8B-B14F-4D97-AF65-F5344CB8AC3E}">
        <p14:creationId xmlns:p14="http://schemas.microsoft.com/office/powerpoint/2010/main" val="28280696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AC0253-7DDB-4359-AA09-7BBC7F8F7960}" type="slidenum">
              <a:rPr lang="en-US" smtClean="0"/>
              <a:t>60</a:t>
            </a:fld>
            <a:endParaRPr lang="en-US"/>
          </a:p>
        </p:txBody>
      </p:sp>
    </p:spTree>
    <p:extLst>
      <p:ext uri="{BB962C8B-B14F-4D97-AF65-F5344CB8AC3E}">
        <p14:creationId xmlns:p14="http://schemas.microsoft.com/office/powerpoint/2010/main" val="3168548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offices to collect their own data and survey their youth. Add the question to your regular intake processes. </a:t>
            </a:r>
          </a:p>
          <a:p>
            <a:endParaRPr lang="en-US" dirty="0"/>
          </a:p>
          <a:p>
            <a:r>
              <a:rPr lang="en-US" dirty="0"/>
              <a:t>Seventy-one percent of youth in residential placements surveyed for the 2011 report stated that they attended on-site schools.181 Fifty-six percent of providers reported that “none” or “less than 10 percent” attended public school.182 Over 62% of child welfare professionals reported that their clients were “refused” enrollment by public schools.183 At the time of the survey, there were over 6,200 children in residential placements across Pennsylvania.184 According to a 2013 Report to the Pennsylvania State Roundtable issued by the Educational Success and Truancy Prevention Taskforce, of the 42 county teams that responded to a statewide survey, 78.6% reported that children in residential placements “sometimes” or “rarely” accessed local public schools. Only 2.4% of respondents indicated that children attending on-grounds schools “always” received educational services and opportunities equal to that provided in the local public school</a:t>
            </a:r>
          </a:p>
        </p:txBody>
      </p:sp>
      <p:sp>
        <p:nvSpPr>
          <p:cNvPr id="4" name="Slide Number Placeholder 3"/>
          <p:cNvSpPr>
            <a:spLocks noGrp="1"/>
          </p:cNvSpPr>
          <p:nvPr>
            <p:ph type="sldNum" sz="quarter" idx="5"/>
          </p:nvPr>
        </p:nvSpPr>
        <p:spPr/>
        <p:txBody>
          <a:bodyPr/>
          <a:lstStyle/>
          <a:p>
            <a:fld id="{08AC0253-7DDB-4359-AA09-7BBC7F8F7960}" type="slidenum">
              <a:rPr lang="en-US" smtClean="0"/>
              <a:t>62</a:t>
            </a:fld>
            <a:endParaRPr lang="en-US"/>
          </a:p>
        </p:txBody>
      </p:sp>
    </p:spTree>
    <p:extLst>
      <p:ext uri="{BB962C8B-B14F-4D97-AF65-F5344CB8AC3E}">
        <p14:creationId xmlns:p14="http://schemas.microsoft.com/office/powerpoint/2010/main" val="7867564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move behind 1306 slide </a:t>
            </a:r>
          </a:p>
        </p:txBody>
      </p:sp>
      <p:sp>
        <p:nvSpPr>
          <p:cNvPr id="4" name="Slide Number Placeholder 3"/>
          <p:cNvSpPr>
            <a:spLocks noGrp="1"/>
          </p:cNvSpPr>
          <p:nvPr>
            <p:ph type="sldNum" sz="quarter" idx="5"/>
          </p:nvPr>
        </p:nvSpPr>
        <p:spPr/>
        <p:txBody>
          <a:bodyPr/>
          <a:lstStyle/>
          <a:p>
            <a:fld id="{08AC0253-7DDB-4359-AA09-7BBC7F8F7960}" type="slidenum">
              <a:rPr lang="en-US" smtClean="0"/>
              <a:t>63</a:t>
            </a:fld>
            <a:endParaRPr lang="en-US"/>
          </a:p>
        </p:txBody>
      </p:sp>
    </p:spTree>
    <p:extLst>
      <p:ext uri="{BB962C8B-B14F-4D97-AF65-F5344CB8AC3E}">
        <p14:creationId xmlns:p14="http://schemas.microsoft.com/office/powerpoint/2010/main" val="2006430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Alternative settings, on grounds schools, recovery programs, </a:t>
            </a:r>
          </a:p>
        </p:txBody>
      </p:sp>
      <p:sp>
        <p:nvSpPr>
          <p:cNvPr id="4" name="Slide Number Placeholder 3"/>
          <p:cNvSpPr>
            <a:spLocks noGrp="1"/>
          </p:cNvSpPr>
          <p:nvPr>
            <p:ph type="sldNum" sz="quarter" idx="5"/>
          </p:nvPr>
        </p:nvSpPr>
        <p:spPr/>
        <p:txBody>
          <a:bodyPr/>
          <a:lstStyle/>
          <a:p>
            <a:fld id="{08AC0253-7DDB-4359-AA09-7BBC7F8F7960}" type="slidenum">
              <a:rPr lang="en-US" smtClean="0"/>
              <a:t>64</a:t>
            </a:fld>
            <a:endParaRPr lang="en-US"/>
          </a:p>
        </p:txBody>
      </p:sp>
    </p:spTree>
    <p:extLst>
      <p:ext uri="{BB962C8B-B14F-4D97-AF65-F5344CB8AC3E}">
        <p14:creationId xmlns:p14="http://schemas.microsoft.com/office/powerpoint/2010/main" val="24115660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emails</a:t>
            </a:r>
          </a:p>
          <a:p>
            <a:r>
              <a:rPr lang="en-US" dirty="0"/>
              <a:t>Memorializing conversations</a:t>
            </a:r>
          </a:p>
          <a:p>
            <a:r>
              <a:rPr lang="en-US" dirty="0"/>
              <a:t>Rely on court orders to show cause</a:t>
            </a:r>
          </a:p>
          <a:p>
            <a:endParaRPr lang="en-US" dirty="0"/>
          </a:p>
        </p:txBody>
      </p:sp>
      <p:sp>
        <p:nvSpPr>
          <p:cNvPr id="4" name="Slide Number Placeholder 3"/>
          <p:cNvSpPr>
            <a:spLocks noGrp="1"/>
          </p:cNvSpPr>
          <p:nvPr>
            <p:ph type="sldNum" sz="quarter" idx="5"/>
          </p:nvPr>
        </p:nvSpPr>
        <p:spPr/>
        <p:txBody>
          <a:bodyPr/>
          <a:lstStyle/>
          <a:p>
            <a:fld id="{08AC0253-7DDB-4359-AA09-7BBC7F8F7960}" type="slidenum">
              <a:rPr lang="en-US" smtClean="0"/>
              <a:t>65</a:t>
            </a:fld>
            <a:endParaRPr lang="en-US"/>
          </a:p>
        </p:txBody>
      </p:sp>
    </p:spTree>
    <p:extLst>
      <p:ext uri="{BB962C8B-B14F-4D97-AF65-F5344CB8AC3E}">
        <p14:creationId xmlns:p14="http://schemas.microsoft.com/office/powerpoint/2010/main" val="11833067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C0253-7DDB-4359-AA09-7BBC7F8F7960}" type="slidenum">
              <a:rPr lang="en-US" smtClean="0"/>
              <a:t>66</a:t>
            </a:fld>
            <a:endParaRPr lang="en-US"/>
          </a:p>
        </p:txBody>
      </p:sp>
    </p:spTree>
    <p:extLst>
      <p:ext uri="{BB962C8B-B14F-4D97-AF65-F5344CB8AC3E}">
        <p14:creationId xmlns:p14="http://schemas.microsoft.com/office/powerpoint/2010/main" val="19643127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Pause to explain couch surfing and eligibility </a:t>
            </a:r>
          </a:p>
          <a:p>
            <a:r>
              <a:rPr lang="en-US" dirty="0">
                <a:cs typeface="Calibri"/>
              </a:rPr>
              <a:t>Sch </a:t>
            </a:r>
            <a:r>
              <a:rPr lang="en-US" dirty="0" err="1">
                <a:cs typeface="Calibri"/>
              </a:rPr>
              <a:t>dist</a:t>
            </a:r>
            <a:r>
              <a:rPr lang="en-US" dirty="0">
                <a:cs typeface="Calibri"/>
              </a:rPr>
              <a:t> NOW HAS SURROGATE, COUNTY HAS A BULK OF TRAINED SURROATES </a:t>
            </a:r>
            <a:endParaRPr lang="en-US" dirty="0"/>
          </a:p>
          <a:p>
            <a:endParaRPr lang="en-US" dirty="0"/>
          </a:p>
          <a:p>
            <a:r>
              <a:rPr lang="en-US" dirty="0"/>
              <a:t>Agnes reports sporadic and limited schooling (30-45 mins./day) </a:t>
            </a:r>
          </a:p>
          <a:p>
            <a:r>
              <a:rPr lang="en-US" dirty="0"/>
              <a:t>No grades or feedback</a:t>
            </a:r>
          </a:p>
          <a:p>
            <a:r>
              <a:rPr lang="en-US" dirty="0"/>
              <a:t>Packets given to all student were the same</a:t>
            </a:r>
          </a:p>
          <a:p>
            <a:r>
              <a:rPr lang="en-US" dirty="0"/>
              <a:t>Unsure if she earned any credits </a:t>
            </a:r>
          </a:p>
          <a:p>
            <a:r>
              <a:rPr lang="en-US" dirty="0"/>
              <a:t>Special education was “not a thing” and never had an IEP meeting or any services.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The age of majority in education is 21, which means students must have an adult to help them make education decisions even if they are 18+ years old</a:t>
            </a:r>
            <a:endParaRPr lang="en-US" dirty="0">
              <a:solidFill>
                <a:schemeClr val="tx2"/>
              </a:solidFill>
            </a:endParaRPr>
          </a:p>
          <a:p>
            <a:endParaRPr lang="en-US" dirty="0"/>
          </a:p>
        </p:txBody>
      </p:sp>
      <p:sp>
        <p:nvSpPr>
          <p:cNvPr id="4" name="Slide Number Placeholder 3"/>
          <p:cNvSpPr>
            <a:spLocks noGrp="1"/>
          </p:cNvSpPr>
          <p:nvPr>
            <p:ph type="sldNum" sz="quarter" idx="5"/>
          </p:nvPr>
        </p:nvSpPr>
        <p:spPr/>
        <p:txBody>
          <a:bodyPr/>
          <a:lstStyle/>
          <a:p>
            <a:fld id="{08AC0253-7DDB-4359-AA09-7BBC7F8F7960}" type="slidenum">
              <a:rPr lang="en-US" smtClean="0"/>
              <a:t>67</a:t>
            </a:fld>
            <a:endParaRPr lang="en-US"/>
          </a:p>
        </p:txBody>
      </p:sp>
    </p:spTree>
    <p:extLst>
      <p:ext uri="{BB962C8B-B14F-4D97-AF65-F5344CB8AC3E}">
        <p14:creationId xmlns:p14="http://schemas.microsoft.com/office/powerpoint/2010/main" val="26368903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CA5C9-E55F-82FA-30BD-FCE10D572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44F96-5FEF-E3D5-90D8-DD4F7A41A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15457-BB4E-21B4-D4B1-7C678754547F}"/>
              </a:ext>
            </a:extLst>
          </p:cNvPr>
          <p:cNvSpPr>
            <a:spLocks noGrp="1"/>
          </p:cNvSpPr>
          <p:nvPr>
            <p:ph type="body" idx="1"/>
          </p:nvPr>
        </p:nvSpPr>
        <p:spPr/>
        <p:txBody>
          <a:bodyPr/>
          <a:lstStyle/>
          <a:p>
            <a:r>
              <a:rPr lang="en-US" dirty="0">
                <a:cs typeface="Calibri"/>
              </a:rPr>
              <a:t>ADD AMINATION  &amp; NOW HAS SURROGATE, COUNTY HAS A BULK OF TRAINED SURROATES </a:t>
            </a:r>
            <a:endParaRPr lang="en-US" dirty="0"/>
          </a:p>
          <a:p>
            <a:r>
              <a:rPr lang="en-US" dirty="0">
                <a:cs typeface="Calibri" panose="020F0502020204030204"/>
              </a:rPr>
              <a:t>WAS NOT RECEIVING PROPER EDUCATION WHILE IN DETENTION, WAS RELEASED ND WAS ENTITLED TO IMMEDIATE ENROLLMENT, WHICH SHE HAS NOT RECEIVED, WHICH MEANS WE WILL BE SEEKING COMPENSATORY SERVICES. </a:t>
            </a:r>
          </a:p>
          <a:p>
            <a:endParaRPr lang="en-US" dirty="0"/>
          </a:p>
          <a:p>
            <a:r>
              <a:rPr lang="en-US" dirty="0"/>
              <a:t>Agnes reports sporadic and limited schooling (30-45 mins./day) </a:t>
            </a:r>
          </a:p>
          <a:p>
            <a:r>
              <a:rPr lang="en-US" dirty="0"/>
              <a:t>No grades or feedback</a:t>
            </a:r>
          </a:p>
          <a:p>
            <a:r>
              <a:rPr lang="en-US" dirty="0"/>
              <a:t>Packets given to all student were the same</a:t>
            </a:r>
          </a:p>
          <a:p>
            <a:r>
              <a:rPr lang="en-US" dirty="0"/>
              <a:t>Unsure if she earned any credits </a:t>
            </a:r>
          </a:p>
          <a:p>
            <a:r>
              <a:rPr lang="en-US" dirty="0"/>
              <a:t>Special education was “not a thing” and never had an IEP meeting or any services.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The age of majority in education is 21, which means students must have an adult to help them make education decisions even if they are 18+ years old</a:t>
            </a:r>
            <a:endParaRPr lang="en-US" dirty="0">
              <a:solidFill>
                <a:schemeClr val="tx2"/>
              </a:solidFill>
            </a:endParaRPr>
          </a:p>
          <a:p>
            <a:endParaRPr lang="en-US" dirty="0"/>
          </a:p>
        </p:txBody>
      </p:sp>
      <p:sp>
        <p:nvSpPr>
          <p:cNvPr id="4" name="Slide Number Placeholder 3">
            <a:extLst>
              <a:ext uri="{FF2B5EF4-FFF2-40B4-BE49-F238E27FC236}">
                <a16:creationId xmlns:a16="http://schemas.microsoft.com/office/drawing/2014/main" id="{0A4396F4-19E4-4B84-E296-D74BA6DE6378}"/>
              </a:ext>
            </a:extLst>
          </p:cNvPr>
          <p:cNvSpPr>
            <a:spLocks noGrp="1"/>
          </p:cNvSpPr>
          <p:nvPr>
            <p:ph type="sldNum" sz="quarter" idx="5"/>
          </p:nvPr>
        </p:nvSpPr>
        <p:spPr/>
        <p:txBody>
          <a:bodyPr/>
          <a:lstStyle/>
          <a:p>
            <a:fld id="{08AC0253-7DDB-4359-AA09-7BBC7F8F7960}" type="slidenum">
              <a:rPr lang="en-US" smtClean="0"/>
              <a:t>68</a:t>
            </a:fld>
            <a:endParaRPr lang="en-US"/>
          </a:p>
        </p:txBody>
      </p:sp>
    </p:spTree>
    <p:extLst>
      <p:ext uri="{BB962C8B-B14F-4D97-AF65-F5344CB8AC3E}">
        <p14:creationId xmlns:p14="http://schemas.microsoft.com/office/powerpoint/2010/main" val="145804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Down from 20,000+ </a:t>
            </a:r>
          </a:p>
          <a:p>
            <a:r>
              <a:rPr lang="en-US"/>
              <a:t>https://www.childwelfare.gov/pubPDFs/educationalsupports.pdf - Resources</a:t>
            </a:r>
          </a:p>
        </p:txBody>
      </p:sp>
      <p:sp>
        <p:nvSpPr>
          <p:cNvPr id="4" name="Slide Number Placeholder 3"/>
          <p:cNvSpPr>
            <a:spLocks noGrp="1"/>
          </p:cNvSpPr>
          <p:nvPr>
            <p:ph type="sldNum" sz="quarter" idx="5"/>
          </p:nvPr>
        </p:nvSpPr>
        <p:spPr/>
        <p:txBody>
          <a:bodyPr/>
          <a:lstStyle/>
          <a:p>
            <a:fld id="{08AC0253-7DDB-4359-AA09-7BBC7F8F7960}" type="slidenum">
              <a:rPr lang="en-US" smtClean="0"/>
              <a:t>7</a:t>
            </a:fld>
            <a:endParaRPr lang="en-US"/>
          </a:p>
        </p:txBody>
      </p:sp>
    </p:spTree>
    <p:extLst>
      <p:ext uri="{BB962C8B-B14F-4D97-AF65-F5344CB8AC3E}">
        <p14:creationId xmlns:p14="http://schemas.microsoft.com/office/powerpoint/2010/main" val="1082067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takeaways</a:t>
            </a:r>
          </a:p>
        </p:txBody>
      </p:sp>
      <p:sp>
        <p:nvSpPr>
          <p:cNvPr id="4" name="Slide Number Placeholder 3"/>
          <p:cNvSpPr>
            <a:spLocks noGrp="1"/>
          </p:cNvSpPr>
          <p:nvPr>
            <p:ph type="sldNum" sz="quarter" idx="5"/>
          </p:nvPr>
        </p:nvSpPr>
        <p:spPr/>
        <p:txBody>
          <a:bodyPr/>
          <a:lstStyle/>
          <a:p>
            <a:fld id="{08AC0253-7DDB-4359-AA09-7BBC7F8F7960}" type="slidenum">
              <a:rPr lang="en-US" smtClean="0"/>
              <a:t>69</a:t>
            </a:fld>
            <a:endParaRPr lang="en-US"/>
          </a:p>
        </p:txBody>
      </p:sp>
    </p:spTree>
    <p:extLst>
      <p:ext uri="{BB962C8B-B14F-4D97-AF65-F5344CB8AC3E}">
        <p14:creationId xmlns:p14="http://schemas.microsoft.com/office/powerpoint/2010/main" val="38398564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Questions submitted by counsel:</a:t>
            </a:r>
          </a:p>
          <a:p>
            <a:r>
              <a:rPr lang="en-US" sz="1200" b="0" i="0" kern="1200" dirty="0">
                <a:solidFill>
                  <a:schemeClr val="tx1"/>
                </a:solidFill>
                <a:effectLst/>
                <a:latin typeface="+mn-lt"/>
                <a:ea typeface="+mn-ea"/>
                <a:cs typeface="+mn-cs"/>
              </a:rPr>
              <a:t>1. Enrollment deadline for receiving district after change in placement, delays citing lack of records.</a:t>
            </a:r>
          </a:p>
          <a:p>
            <a:r>
              <a:rPr lang="en-US" sz="1200" b="0" i="0" kern="1200" dirty="0">
                <a:solidFill>
                  <a:schemeClr val="tx1"/>
                </a:solidFill>
                <a:effectLst/>
                <a:latin typeface="+mn-lt"/>
                <a:ea typeface="+mn-ea"/>
                <a:cs typeface="+mn-cs"/>
              </a:rPr>
              <a:t>2. GED programs and disenrollment since the extension of mandatory school age to 18.</a:t>
            </a:r>
          </a:p>
          <a:p>
            <a:r>
              <a:rPr lang="en-US" sz="1200" b="0" i="0" kern="1200" dirty="0">
                <a:solidFill>
                  <a:schemeClr val="tx1"/>
                </a:solidFill>
                <a:effectLst/>
                <a:latin typeface="+mn-lt"/>
                <a:ea typeface="+mn-ea"/>
                <a:cs typeface="+mn-cs"/>
              </a:rPr>
              <a:t>3. What criteria exists to determine best interest between cyber and in person schooling?</a:t>
            </a:r>
          </a:p>
          <a:p>
            <a:r>
              <a:rPr lang="en-US" sz="1200" b="0" i="0" kern="1200" dirty="0">
                <a:solidFill>
                  <a:schemeClr val="tx1"/>
                </a:solidFill>
                <a:effectLst/>
                <a:latin typeface="+mn-lt"/>
                <a:ea typeface="+mn-ea"/>
                <a:cs typeface="+mn-cs"/>
              </a:rPr>
              <a:t>4. BID process and limits of court order to supersede. BID process as it relates to our youth who move, sometimes frequently, from placement to placement: Who schedules a BID meeting, timeframe for the meeting? Who is or should be invited to attend, etc.? An overview of the requirements.</a:t>
            </a:r>
          </a:p>
          <a:p>
            <a:r>
              <a:rPr lang="en-US" sz="1200" b="0" i="0" kern="1200" dirty="0">
                <a:solidFill>
                  <a:schemeClr val="tx1"/>
                </a:solidFill>
                <a:effectLst/>
                <a:latin typeface="+mn-lt"/>
                <a:ea typeface="+mn-ea"/>
                <a:cs typeface="+mn-cs"/>
              </a:rPr>
              <a:t>5. Guardian ad litem as EDM, any ethical considerations or conflict</a:t>
            </a:r>
          </a:p>
          <a:p>
            <a:endParaRPr lang="en-US" dirty="0"/>
          </a:p>
        </p:txBody>
      </p:sp>
      <p:sp>
        <p:nvSpPr>
          <p:cNvPr id="4" name="Slide Number Placeholder 3"/>
          <p:cNvSpPr>
            <a:spLocks noGrp="1"/>
          </p:cNvSpPr>
          <p:nvPr>
            <p:ph type="sldNum" sz="quarter" idx="5"/>
          </p:nvPr>
        </p:nvSpPr>
        <p:spPr/>
        <p:txBody>
          <a:bodyPr/>
          <a:lstStyle/>
          <a:p>
            <a:fld id="{08AC0253-7DDB-4359-AA09-7BBC7F8F7960}" type="slidenum">
              <a:rPr lang="en-US" smtClean="0"/>
              <a:t>70</a:t>
            </a:fld>
            <a:endParaRPr lang="en-US"/>
          </a:p>
        </p:txBody>
      </p:sp>
    </p:spTree>
    <p:extLst>
      <p:ext uri="{BB962C8B-B14F-4D97-AF65-F5344CB8AC3E}">
        <p14:creationId xmlns:p14="http://schemas.microsoft.com/office/powerpoint/2010/main" val="29056123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https://www.elc-pa.org/2024-back-to-school-guide-for-students-families-advocates/</a:t>
            </a:r>
            <a:r>
              <a:rPr lang="en-US" dirty="0"/>
              <a:t> </a:t>
            </a:r>
            <a:endParaRPr lang="en-US" dirty="0">
              <a:cs typeface="Calibri"/>
            </a:endParaRPr>
          </a:p>
          <a:p>
            <a:r>
              <a:rPr lang="en-US" dirty="0">
                <a:cs typeface="Calibri"/>
              </a:rPr>
              <a:t>Helpline calls are streamlined</a:t>
            </a:r>
          </a:p>
        </p:txBody>
      </p:sp>
      <p:sp>
        <p:nvSpPr>
          <p:cNvPr id="4" name="Slide Number Placeholder 3"/>
          <p:cNvSpPr>
            <a:spLocks noGrp="1"/>
          </p:cNvSpPr>
          <p:nvPr>
            <p:ph type="sldNum" sz="quarter" idx="5"/>
          </p:nvPr>
        </p:nvSpPr>
        <p:spPr/>
        <p:txBody>
          <a:bodyPr/>
          <a:lstStyle/>
          <a:p>
            <a:fld id="{08AC0253-7DDB-4359-AA09-7BBC7F8F7960}" type="slidenum">
              <a:rPr lang="en-US" smtClean="0"/>
              <a:t>71</a:t>
            </a:fld>
            <a:endParaRPr lang="en-US"/>
          </a:p>
        </p:txBody>
      </p:sp>
    </p:spTree>
    <p:extLst>
      <p:ext uri="{BB962C8B-B14F-4D97-AF65-F5344CB8AC3E}">
        <p14:creationId xmlns:p14="http://schemas.microsoft.com/office/powerpoint/2010/main" val="3465993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Email or call me or call the helpline .. I can answer questions or give advice. If seeking longer term representation thru the project (emphasis on intakes first) and then representing </a:t>
            </a:r>
          </a:p>
        </p:txBody>
      </p:sp>
      <p:sp>
        <p:nvSpPr>
          <p:cNvPr id="4" name="Slide Number Placeholder 3"/>
          <p:cNvSpPr>
            <a:spLocks noGrp="1"/>
          </p:cNvSpPr>
          <p:nvPr>
            <p:ph type="sldNum" sz="quarter" idx="5"/>
          </p:nvPr>
        </p:nvSpPr>
        <p:spPr/>
        <p:txBody>
          <a:bodyPr/>
          <a:lstStyle/>
          <a:p>
            <a:fld id="{08AC0253-7DDB-4359-AA09-7BBC7F8F7960}" type="slidenum">
              <a:rPr lang="en-US" smtClean="0"/>
              <a:t>72</a:t>
            </a:fld>
            <a:endParaRPr lang="en-US"/>
          </a:p>
        </p:txBody>
      </p:sp>
    </p:spTree>
    <p:extLst>
      <p:ext uri="{BB962C8B-B14F-4D97-AF65-F5344CB8AC3E}">
        <p14:creationId xmlns:p14="http://schemas.microsoft.com/office/powerpoint/2010/main" val="108425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1955E-529E-E13C-5D04-3D32D347F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15BB6-0413-3F3B-3450-1E01F49FF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87330-A157-8553-E3E3-5B0FA5B5E8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8EEE35-6389-5414-FD5D-728FC84E8D55}"/>
              </a:ext>
            </a:extLst>
          </p:cNvPr>
          <p:cNvSpPr>
            <a:spLocks noGrp="1"/>
          </p:cNvSpPr>
          <p:nvPr>
            <p:ph type="sldNum" sz="quarter" idx="5"/>
          </p:nvPr>
        </p:nvSpPr>
        <p:spPr/>
        <p:txBody>
          <a:bodyPr/>
          <a:lstStyle/>
          <a:p>
            <a:fld id="{08AC0253-7DDB-4359-AA09-7BBC7F8F7960}" type="slidenum">
              <a:rPr lang="en-US" smtClean="0"/>
              <a:t>8</a:t>
            </a:fld>
            <a:endParaRPr lang="en-US"/>
          </a:p>
        </p:txBody>
      </p:sp>
    </p:spTree>
    <p:extLst>
      <p:ext uri="{BB962C8B-B14F-4D97-AF65-F5344CB8AC3E}">
        <p14:creationId xmlns:p14="http://schemas.microsoft.com/office/powerpoint/2010/main" val="132539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E4B23D-3696-4342-AD5C-347BFBD507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57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a:t>
            </a:r>
          </a:p>
        </p:txBody>
      </p:sp>
      <p:sp>
        <p:nvSpPr>
          <p:cNvPr id="4" name="Slide Number Placeholder 3"/>
          <p:cNvSpPr>
            <a:spLocks noGrp="1"/>
          </p:cNvSpPr>
          <p:nvPr>
            <p:ph type="sldNum" sz="quarter" idx="5"/>
          </p:nvPr>
        </p:nvSpPr>
        <p:spPr/>
        <p:txBody>
          <a:bodyPr/>
          <a:lstStyle/>
          <a:p>
            <a:fld id="{F6E4B23D-3696-4342-AD5C-347BFBD507F8}" type="slidenum">
              <a:rPr lang="en-US" smtClean="0"/>
              <a:t>10</a:t>
            </a:fld>
            <a:endParaRPr lang="en-US"/>
          </a:p>
        </p:txBody>
      </p:sp>
    </p:spTree>
    <p:extLst>
      <p:ext uri="{BB962C8B-B14F-4D97-AF65-F5344CB8AC3E}">
        <p14:creationId xmlns:p14="http://schemas.microsoft.com/office/powerpoint/2010/main" val="1343620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1"/>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6880" y="1574801"/>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7/17/2020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BBBEE-5D91-4B8F-867F-2C151C9DB961}" type="slidenum">
              <a:rPr lang="en-US" smtClean="0"/>
              <a:t>‹#›</a:t>
            </a:fld>
            <a:endParaRPr lang="en-US"/>
          </a:p>
        </p:txBody>
      </p:sp>
      <p:pic>
        <p:nvPicPr>
          <p:cNvPr id="9" name="Picture 8">
            <a:extLst>
              <a:ext uri="{FF2B5EF4-FFF2-40B4-BE49-F238E27FC236}">
                <a16:creationId xmlns:a16="http://schemas.microsoft.com/office/drawing/2014/main" id="{7CEEBB5F-3755-4879-AA56-147FE733CD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1129" y="6088931"/>
            <a:ext cx="849745" cy="8589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accent4"/>
        </a:solidFill>
        <a:effectLst/>
      </p:bgPr>
    </p:bg>
    <p:spTree>
      <p:nvGrpSpPr>
        <p:cNvPr id="1" name="Shape 15"/>
        <p:cNvGrpSpPr/>
        <p:nvPr/>
      </p:nvGrpSpPr>
      <p:grpSpPr>
        <a:xfrm>
          <a:off x="0" y="0"/>
          <a:ext cx="0" cy="0"/>
          <a:chOff x="0" y="0"/>
          <a:chExt cx="0" cy="0"/>
        </a:xfrm>
      </p:grpSpPr>
      <p:sp>
        <p:nvSpPr>
          <p:cNvPr id="17" name="Google Shape;17;p3"/>
          <p:cNvSpPr txBox="1">
            <a:spLocks noGrp="1"/>
          </p:cNvSpPr>
          <p:nvPr>
            <p:ph type="title"/>
          </p:nvPr>
        </p:nvSpPr>
        <p:spPr>
          <a:xfrm>
            <a:off x="459000" y="1871800"/>
            <a:ext cx="11274000" cy="28624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64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64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64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64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64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64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64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64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64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52276864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
          <p:cNvSpPr txBox="1">
            <a:spLocks noGrp="1"/>
          </p:cNvSpPr>
          <p:nvPr>
            <p:ph type="dt" idx="10"/>
          </p:nvPr>
        </p:nvSpPr>
        <p:spPr>
          <a:xfrm>
            <a:off x="609600" y="6172201"/>
            <a:ext cx="4572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609600" y="6492876"/>
            <a:ext cx="4572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rot="-5400000">
            <a:off x="11189124" y="5824644"/>
            <a:ext cx="1315721" cy="486833"/>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29" name="Google Shape;29;p3"/>
          <p:cNvPicPr preferRelativeResize="0"/>
          <p:nvPr/>
        </p:nvPicPr>
        <p:blipFill rotWithShape="1">
          <a:blip r:embed="rId2">
            <a:alphaModFix/>
          </a:blip>
          <a:srcRect/>
          <a:stretch/>
        </p:blipFill>
        <p:spPr>
          <a:xfrm>
            <a:off x="5486400" y="6096000"/>
            <a:ext cx="1219200" cy="914400"/>
          </a:xfrm>
          <a:prstGeom prst="rect">
            <a:avLst/>
          </a:prstGeom>
          <a:noFill/>
          <a:ln>
            <a:noFill/>
          </a:ln>
        </p:spPr>
      </p:pic>
    </p:spTree>
    <p:extLst>
      <p:ext uri="{BB962C8B-B14F-4D97-AF65-F5344CB8AC3E}">
        <p14:creationId xmlns:p14="http://schemas.microsoft.com/office/powerpoint/2010/main" val="1589198953"/>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5D2B0-750A-4FC4-AF46-2AD6DDE7C8DD}"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BBBEE-5D91-4B8F-867F-2C151C9DB96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0" y="6096000"/>
            <a:ext cx="1219200" cy="914400"/>
          </a:xfrm>
          <a:prstGeom prst="rect">
            <a:avLst/>
          </a:prstGeom>
        </p:spPr>
      </p:pic>
    </p:spTree>
    <p:extLst>
      <p:ext uri="{BB962C8B-B14F-4D97-AF65-F5344CB8AC3E}">
        <p14:creationId xmlns:p14="http://schemas.microsoft.com/office/powerpoint/2010/main" val="346230741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EBA7-1F39-4846-B145-8114979F42A6}" type="datetime1">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BBBEE-5D91-4B8F-867F-2C151C9DB961}"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0" y="6096000"/>
            <a:ext cx="12192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1"/>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6880" y="1574801"/>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7/17/2020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BBBEE-5D91-4B8F-867F-2C151C9DB961}" type="slidenum">
              <a:rPr lang="en-US" smtClean="0"/>
              <a:t>‹#›</a:t>
            </a:fld>
            <a:endParaRPr lang="en-US"/>
          </a:p>
        </p:txBody>
      </p:sp>
      <p:pic>
        <p:nvPicPr>
          <p:cNvPr id="9" name="Picture 8">
            <a:extLst>
              <a:ext uri="{FF2B5EF4-FFF2-40B4-BE49-F238E27FC236}">
                <a16:creationId xmlns:a16="http://schemas.microsoft.com/office/drawing/2014/main" id="{7CEEBB5F-3755-4879-AA56-147FE733CD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1129" y="6088931"/>
            <a:ext cx="849745" cy="858983"/>
          </a:xfrm>
          <a:prstGeom prst="rect">
            <a:avLst/>
          </a:prstGeom>
        </p:spPr>
      </p:pic>
    </p:spTree>
    <p:extLst>
      <p:ext uri="{BB962C8B-B14F-4D97-AF65-F5344CB8AC3E}">
        <p14:creationId xmlns:p14="http://schemas.microsoft.com/office/powerpoint/2010/main" val="238890028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5D2B0-750A-4FC4-AF46-2AD6DDE7C8DD}"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BBBEE-5D91-4B8F-867F-2C151C9DB96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0" y="6096000"/>
            <a:ext cx="1219200" cy="914400"/>
          </a:xfrm>
          <a:prstGeom prst="rect">
            <a:avLst/>
          </a:prstGeom>
        </p:spPr>
      </p:pic>
    </p:spTree>
    <p:extLst>
      <p:ext uri="{BB962C8B-B14F-4D97-AF65-F5344CB8AC3E}">
        <p14:creationId xmlns:p14="http://schemas.microsoft.com/office/powerpoint/2010/main" val="326072537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5D2B0-750A-4FC4-AF46-2AD6DDE7C8DD}"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BBBEE-5D91-4B8F-867F-2C151C9DB961}"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0" y="6096000"/>
            <a:ext cx="1219200" cy="914400"/>
          </a:xfrm>
          <a:prstGeom prst="rect">
            <a:avLst/>
          </a:prstGeom>
        </p:spPr>
      </p:pic>
    </p:spTree>
    <p:extLst>
      <p:ext uri="{BB962C8B-B14F-4D97-AF65-F5344CB8AC3E}">
        <p14:creationId xmlns:p14="http://schemas.microsoft.com/office/powerpoint/2010/main" val="265951588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572000"/>
            <a:ext cx="9144000" cy="914400"/>
          </a:xfrm>
        </p:spPr>
        <p:txBody>
          <a:bodyPr/>
          <a:lstStyle>
            <a:lvl1pPr marL="0" indent="0" algn="l">
              <a:buNone/>
              <a:defRPr b="0" cap="all" spc="120" baseline="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r>
              <a:rPr lang="en-US"/>
              <a:t>7/17/2020</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0160001" y="6294439"/>
            <a:ext cx="1754295" cy="365125"/>
          </a:xfrm>
        </p:spPr>
        <p:txBody>
          <a:bodyPr/>
          <a:lstStyle>
            <a:lvl1pPr algn="r">
              <a:defRPr>
                <a:solidFill>
                  <a:schemeClr val="bg1"/>
                </a:solidFill>
              </a:defRPr>
            </a:lvl1pPr>
          </a:lstStyle>
          <a:p>
            <a:fld id="{F38DF745-7D3F-47F4-83A3-874385CFAA69}" type="slidenum">
              <a:rPr lang="en-US" smtClean="0"/>
              <a:pPr/>
              <a:t>‹#›</a:t>
            </a:fld>
            <a:endParaRPr lang="en-US"/>
          </a:p>
        </p:txBody>
      </p:sp>
      <p:sp>
        <p:nvSpPr>
          <p:cNvPr id="11" name="Rectangle 10"/>
          <p:cNvSpPr/>
          <p:nvPr userDrawn="1"/>
        </p:nvSpPr>
        <p:spPr>
          <a:xfrm>
            <a:off x="-336884" y="2215763"/>
            <a:ext cx="1290320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13864" y="168943"/>
            <a:ext cx="2133602" cy="1600201"/>
          </a:xfrm>
          <a:prstGeom prst="rect">
            <a:avLst/>
          </a:prstGeom>
        </p:spPr>
      </p:pic>
      <p:sp>
        <p:nvSpPr>
          <p:cNvPr id="2" name="Title 1"/>
          <p:cNvSpPr>
            <a:spLocks noGrp="1"/>
          </p:cNvSpPr>
          <p:nvPr>
            <p:ph type="ctrTitle"/>
          </p:nvPr>
        </p:nvSpPr>
        <p:spPr>
          <a:xfrm>
            <a:off x="609600" y="2362201"/>
            <a:ext cx="10871200" cy="1524000"/>
          </a:xfrm>
        </p:spPr>
        <p:txBody>
          <a:bodyPr anchor="ctr">
            <a:noAutofit/>
          </a:bodyPr>
          <a:lstStyle>
            <a:lvl1pPr algn="ctr">
              <a:lnSpc>
                <a:spcPct val="100000"/>
              </a:lnSpc>
              <a:defRPr sz="4000" spc="-8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94250029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7/17/2020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BBBEE-5D91-4B8F-867F-2C151C9DB961}"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1127" y="6088931"/>
            <a:ext cx="849745" cy="858982"/>
          </a:xfrm>
          <a:prstGeom prst="rect">
            <a:avLst/>
          </a:prstGeom>
        </p:spPr>
      </p:pic>
    </p:spTree>
    <p:extLst>
      <p:ext uri="{BB962C8B-B14F-4D97-AF65-F5344CB8AC3E}">
        <p14:creationId xmlns:p14="http://schemas.microsoft.com/office/powerpoint/2010/main" val="166728791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7/17/2020</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BBBEE-5D91-4B8F-867F-2C151C9DB961}" type="slidenum">
              <a:rPr lang="en-US" smtClean="0"/>
              <a:t>‹#›</a:t>
            </a:fld>
            <a:endParaRPr lang="en-US"/>
          </a:p>
        </p:txBody>
      </p:sp>
      <p:pic>
        <p:nvPicPr>
          <p:cNvPr id="11" name="Picture 10">
            <a:extLst>
              <a:ext uri="{FF2B5EF4-FFF2-40B4-BE49-F238E27FC236}">
                <a16:creationId xmlns:a16="http://schemas.microsoft.com/office/drawing/2014/main" id="{0D01CBF2-E9E1-4908-9206-20CB2CA3A6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1127" y="6088931"/>
            <a:ext cx="849745" cy="858982"/>
          </a:xfrm>
          <a:prstGeom prst="rect">
            <a:avLst/>
          </a:prstGeom>
        </p:spPr>
      </p:pic>
    </p:spTree>
    <p:extLst>
      <p:ext uri="{BB962C8B-B14F-4D97-AF65-F5344CB8AC3E}">
        <p14:creationId xmlns:p14="http://schemas.microsoft.com/office/powerpoint/2010/main" val="424083061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1">
                    <a:lumMod val="50000"/>
                    <a:lumOff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lvl1pPr>
              <a:defRPr>
                <a:solidFill>
                  <a:schemeClr val="tx2"/>
                </a:solidFill>
              </a:defRPr>
            </a:lvl1pPr>
          </a:lstStyle>
          <a:p>
            <a:r>
              <a:rPr lang="en-US"/>
              <a:t>7/17/2020</a:t>
            </a:r>
          </a:p>
        </p:txBody>
      </p:sp>
      <p:sp>
        <p:nvSpPr>
          <p:cNvPr id="8" name="Slide Number Placeholder 7"/>
          <p:cNvSpPr>
            <a:spLocks noGrp="1"/>
          </p:cNvSpPr>
          <p:nvPr>
            <p:ph type="sldNum" sz="quarter" idx="11"/>
          </p:nvPr>
        </p:nvSpPr>
        <p:spPr/>
        <p:txBody>
          <a:bodyPr/>
          <a:lstStyle/>
          <a:p>
            <a:fld id="{ED5BBBEE-5D91-4B8F-867F-2C151C9DB961}" type="slidenum">
              <a:rPr lang="en-US" smtClean="0"/>
              <a:t>‹#›</a:t>
            </a:fld>
            <a:endParaRPr lang="en-US"/>
          </a:p>
        </p:txBody>
      </p:sp>
      <p:sp>
        <p:nvSpPr>
          <p:cNvPr id="9" name="Footer Placeholder 8"/>
          <p:cNvSpPr>
            <a:spLocks noGrp="1"/>
          </p:cNvSpPr>
          <p:nvPr>
            <p:ph type="ftr" sz="quarter" idx="12"/>
          </p:nvPr>
        </p:nvSpPr>
        <p:spPr/>
        <p:txBody>
          <a:bodyPr/>
          <a:lstStyle>
            <a:lvl1pPr>
              <a:defRPr>
                <a:solidFill>
                  <a:schemeClr val="tx2"/>
                </a:solidFill>
              </a:defRPr>
            </a:lvl1pPr>
          </a:lstStyle>
          <a:p>
            <a:endParaRPr lang="en-US"/>
          </a:p>
        </p:txBody>
      </p:sp>
      <p:pic>
        <p:nvPicPr>
          <p:cNvPr id="11" name="Picture 10">
            <a:extLst>
              <a:ext uri="{FF2B5EF4-FFF2-40B4-BE49-F238E27FC236}">
                <a16:creationId xmlns:a16="http://schemas.microsoft.com/office/drawing/2014/main" id="{B0499145-17AA-4128-A564-48410F1218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1127" y="6088931"/>
            <a:ext cx="849745" cy="858982"/>
          </a:xfrm>
          <a:prstGeom prst="rect">
            <a:avLst/>
          </a:prstGeom>
        </p:spPr>
      </p:pic>
    </p:spTree>
    <p:extLst>
      <p:ext uri="{BB962C8B-B14F-4D97-AF65-F5344CB8AC3E}">
        <p14:creationId xmlns:p14="http://schemas.microsoft.com/office/powerpoint/2010/main" val="11685624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E41A54B0-C25F-9642-D904-7E703593E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8E5824FA-D67F-CE8F-1E91-5A110AFECFCB}"/>
              </a:ext>
            </a:extLst>
          </p:cNvPr>
          <p:cNvSpPr>
            <a:spLocks noGrp="1"/>
          </p:cNvSpPr>
          <p:nvPr>
            <p:ph type="title"/>
          </p:nvPr>
        </p:nvSpPr>
        <p:spPr>
          <a:xfrm>
            <a:off x="750065" y="1"/>
            <a:ext cx="10515600" cy="1166622"/>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C6A82692-3011-C55F-60C6-5BE3F004ED80}"/>
              </a:ext>
            </a:extLst>
          </p:cNvPr>
          <p:cNvSpPr>
            <a:spLocks noGrp="1"/>
          </p:cNvSpPr>
          <p:nvPr>
            <p:ph idx="1"/>
          </p:nvPr>
        </p:nvSpPr>
        <p:spPr>
          <a:xfrm>
            <a:off x="838200" y="1333041"/>
            <a:ext cx="10515600" cy="485493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088683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7/17/2020</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BBBEE-5D91-4B8F-867F-2C151C9DB961}" type="slidenum">
              <a:rPr lang="en-US" smtClean="0"/>
              <a:t>‹#›</a:t>
            </a:fld>
            <a:endParaRPr lang="en-US"/>
          </a:p>
        </p:txBody>
      </p:sp>
      <p:pic>
        <p:nvPicPr>
          <p:cNvPr id="7" name="Picture 6">
            <a:extLst>
              <a:ext uri="{FF2B5EF4-FFF2-40B4-BE49-F238E27FC236}">
                <a16:creationId xmlns:a16="http://schemas.microsoft.com/office/drawing/2014/main" id="{82D24AD6-33ED-4004-B194-45BCCDAE74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1127" y="6088931"/>
            <a:ext cx="849745" cy="858982"/>
          </a:xfrm>
          <a:prstGeom prst="rect">
            <a:avLst/>
          </a:prstGeom>
        </p:spPr>
      </p:pic>
    </p:spTree>
    <p:extLst>
      <p:ext uri="{BB962C8B-B14F-4D97-AF65-F5344CB8AC3E}">
        <p14:creationId xmlns:p14="http://schemas.microsoft.com/office/powerpoint/2010/main" val="396824362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7/17/2020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D5BBBEE-5D91-4B8F-867F-2C151C9DB961}" type="slidenum">
              <a:rPr lang="en-US" smtClean="0"/>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p>
        </p:txBody>
      </p:sp>
      <p:pic>
        <p:nvPicPr>
          <p:cNvPr id="12" name="Picture 11">
            <a:extLst>
              <a:ext uri="{FF2B5EF4-FFF2-40B4-BE49-F238E27FC236}">
                <a16:creationId xmlns:a16="http://schemas.microsoft.com/office/drawing/2014/main" id="{0DD2E815-B4ED-4073-AFFF-3A2214979F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1127" y="6088931"/>
            <a:ext cx="849745" cy="858982"/>
          </a:xfrm>
          <a:prstGeom prst="rect">
            <a:avLst/>
          </a:prstGeom>
        </p:spPr>
      </p:pic>
    </p:spTree>
    <p:extLst>
      <p:ext uri="{BB962C8B-B14F-4D97-AF65-F5344CB8AC3E}">
        <p14:creationId xmlns:p14="http://schemas.microsoft.com/office/powerpoint/2010/main" val="270843849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3" name="Google Shape;33;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4" name="Google Shape;34;p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96157599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9"/>
            <a:ext cx="7721600" cy="1371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r>
              <a:rPr lang="en-US"/>
              <a:t>7/17/2020</a:t>
            </a:r>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247206" y="6310314"/>
            <a:ext cx="1754295" cy="365125"/>
          </a:xfrm>
          <a:prstGeom prst="rect">
            <a:avLst/>
          </a:prstGeom>
        </p:spPr>
        <p:txBody>
          <a:bodyPr vert="horz" lIns="91440" tIns="45720" rIns="91440" bIns="45720" rtlCol="0" anchor="ctr"/>
          <a:lstStyle>
            <a:lvl1pPr algn="r">
              <a:defRPr sz="2400" b="1">
                <a:solidFill>
                  <a:schemeClr val="tx2"/>
                </a:solidFill>
              </a:defRPr>
            </a:lvl1pPr>
          </a:lstStyle>
          <a:p>
            <a:fld id="{ED5BBBEE-5D91-4B8F-867F-2C151C9DB961}" type="slidenum">
              <a:rPr lang="en-US" smtClean="0"/>
              <a:pPr/>
              <a:t>‹#›</a:t>
            </a:fld>
            <a:endParaRPr lang="en-US"/>
          </a:p>
        </p:txBody>
      </p:sp>
      <p:sp>
        <p:nvSpPr>
          <p:cNvPr id="7" name="Rectangle 6"/>
          <p:cNvSpPr/>
          <p:nvPr/>
        </p:nvSpPr>
        <p:spPr>
          <a:xfrm>
            <a:off x="12001500" y="0"/>
            <a:ext cx="19050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2001500" y="1371600"/>
            <a:ext cx="190501"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678" r:id="rId1"/>
    <p:sldLayoutId id="2147483695" r:id="rId2"/>
    <p:sldLayoutId id="2147483696" r:id="rId3"/>
    <p:sldLayoutId id="2147483697" r:id="rId4"/>
    <p:sldLayoutId id="2147483698" r:id="rId5"/>
    <p:sldLayoutId id="2147483699" r:id="rId6"/>
    <p:sldLayoutId id="2147483700" r:id="rId7"/>
    <p:sldLayoutId id="2147483701" r:id="rId8"/>
    <p:sldLayoutId id="2147483719" r:id="rId9"/>
    <p:sldLayoutId id="2147483721" r:id="rId10"/>
    <p:sldLayoutId id="2147483724" r:id="rId11"/>
    <p:sldLayoutId id="2147483725" r:id="rId12"/>
  </p:sldLayoutIdLst>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hdr="0" ftr="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lumMod val="50000"/>
              <a:lumOff val="50000"/>
            </a:schemeClr>
          </a:solidFill>
          <a:latin typeface="+mn-lt"/>
          <a:ea typeface="+mn-ea"/>
          <a:cs typeface="+mn-cs"/>
        </a:defRPr>
      </a:lvl1pPr>
      <a:lvl2pPr marL="457200" indent="-182880" algn="l" defTabSz="914400" rtl="0" eaLnBrk="1" latinLnBrk="0" hangingPunct="1">
        <a:spcBef>
          <a:spcPct val="20000"/>
        </a:spcBef>
        <a:buClr>
          <a:schemeClr val="accent2"/>
        </a:buClr>
        <a:buFont typeface="Arial" pitchFamily="34" charset="0"/>
        <a:buChar char="•"/>
        <a:defRPr sz="20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9"/>
            <a:ext cx="7721600" cy="1371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BA261256-77E9-40A5-9A61-49C6A595BCF3}" type="datetime1">
              <a:rPr lang="en-US" smtClean="0"/>
              <a:t>10/27/2025</a:t>
            </a:fld>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11189125" y="5824645"/>
            <a:ext cx="1315721" cy="486833"/>
          </a:xfrm>
          <a:prstGeom prst="rect">
            <a:avLst/>
          </a:prstGeom>
        </p:spPr>
        <p:txBody>
          <a:bodyPr vert="horz" lIns="91440" tIns="45720" rIns="91440" bIns="45720" rtlCol="0" anchor="ctr"/>
          <a:lstStyle>
            <a:lvl1pPr algn="l">
              <a:defRPr sz="2400" b="1">
                <a:solidFill>
                  <a:schemeClr val="tx2"/>
                </a:solidFill>
              </a:defRPr>
            </a:lvl1pPr>
          </a:lstStyle>
          <a:p>
            <a:fld id="{ED5BBBEE-5D91-4B8F-867F-2C151C9DB961}" type="slidenum">
              <a:rPr lang="en-US" smtClean="0"/>
              <a:t>‹#›</a:t>
            </a:fld>
            <a:endParaRPr lang="en-US"/>
          </a:p>
        </p:txBody>
      </p:sp>
      <p:sp>
        <p:nvSpPr>
          <p:cNvPr id="7" name="Rectangle 6"/>
          <p:cNvSpPr/>
          <p:nvPr/>
        </p:nvSpPr>
        <p:spPr>
          <a:xfrm>
            <a:off x="12001499" y="0"/>
            <a:ext cx="19050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2001499" y="1371600"/>
            <a:ext cx="190501"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lumMod val="50000"/>
              <a:lumOff val="50000"/>
            </a:schemeClr>
          </a:solidFill>
          <a:latin typeface="+mn-lt"/>
          <a:ea typeface="+mn-ea"/>
          <a:cs typeface="+mn-cs"/>
        </a:defRPr>
      </a:lvl1pPr>
      <a:lvl2pPr marL="457200" indent="-182880" algn="l" defTabSz="914400" rtl="0" eaLnBrk="1" latinLnBrk="0" hangingPunct="1">
        <a:spcBef>
          <a:spcPct val="20000"/>
        </a:spcBef>
        <a:buClr>
          <a:schemeClr val="accent2"/>
        </a:buClr>
        <a:buFont typeface="Arial" pitchFamily="34" charset="0"/>
        <a:buChar char="•"/>
        <a:defRPr sz="20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FE45D2B0-750A-4FC4-AF46-2AD6DDE7C8DD}" type="datetimeFigureOut">
              <a:rPr lang="en-US" smtClean="0"/>
              <a:t>10/27/2025</a:t>
            </a:fld>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ED5BBBEE-5D91-4B8F-867F-2C151C9DB961}" type="slidenum">
              <a:rPr lang="en-US" smtClean="0"/>
              <a:t>‹#›</a:t>
            </a:fld>
            <a:endParaRPr lang="en-US"/>
          </a:p>
        </p:txBody>
      </p:sp>
      <p:sp>
        <p:nvSpPr>
          <p:cNvPr id="7" name="Rectangle 6"/>
          <p:cNvSpPr/>
          <p:nvPr/>
        </p:nvSpPr>
        <p:spPr>
          <a:xfrm>
            <a:off x="12001499" y="0"/>
            <a:ext cx="19050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2001499" y="1371600"/>
            <a:ext cx="190501"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20248151"/>
      </p:ext>
    </p:extLst>
  </p:cSld>
  <p:clrMap bg1="lt1" tx1="dk1" bg2="lt2" tx2="dk2" accent1="accent1" accent2="accent2" accent3="accent3" accent4="accent4" accent5="accent5" accent6="accent6" hlink="hlink" folHlink="folHlink"/>
  <p:sldLayoutIdLst>
    <p:sldLayoutId id="2147483716" r:id="rId1"/>
    <p:sldLayoutId id="2147483674" r:id="rId2"/>
  </p:sldLayoutIdLst>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lumMod val="50000"/>
              <a:lumOff val="50000"/>
            </a:schemeClr>
          </a:solidFill>
          <a:latin typeface="+mn-lt"/>
          <a:ea typeface="+mn-ea"/>
          <a:cs typeface="+mn-cs"/>
        </a:defRPr>
      </a:lvl1pPr>
      <a:lvl2pPr marL="457200" indent="-182880" algn="l" defTabSz="914400" rtl="0" eaLnBrk="1" latinLnBrk="0" hangingPunct="1">
        <a:spcBef>
          <a:spcPct val="20000"/>
        </a:spcBef>
        <a:buClr>
          <a:schemeClr val="accent2"/>
        </a:buClr>
        <a:buFont typeface="Arial" pitchFamily="34" charset="0"/>
        <a:buChar char="•"/>
        <a:defRPr sz="20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hyperlink" Target="https://datacenter.aecf.org/data/bar/10861-youth-transitioning-out-of-foster-care-highest-level-of-educational-attainment?loc=1&amp;loct=1#1/any/false/1698/6287,6288,6289,5975,6290,6291,6292/21118" TargetMode="External"/><Relationship Id="rId3" Type="http://schemas.openxmlformats.org/officeDocument/2006/relationships/hyperlink" Target="https://datacenter.aecf.org/data/tables/10857-youth-transitioning-out-of-foster-care-experienced-homelessness-in-the-past-two-years?loc=1&amp;loct=2#detailed/2/2-52/true/1698,1697/6259/21108" TargetMode="External"/><Relationship Id="rId7" Type="http://schemas.openxmlformats.org/officeDocument/2006/relationships/hyperlink" Target="https://datacenter.aecf.org/data/tables/10876-youth-transitioning-out-of-foster-care-had-a-child-in-the-past-two-years-by-race-ethnicity?loc=1&amp;loct=1#detailed/1/any/false/1698,1697/6285,4411,4039,2638,2597,4880,4758,1353|6259/21146"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atacenter.aecf.org/data/bar/10874-youth-transitioning-out-of-foster-care-incarcerated-in-the-past-two-years-by-race-ethnicity?loc=1&amp;loct=1#1/any/false/1698/6285,4411,4039,2638,2597,4880,4758,1353|6259/21142" TargetMode="External"/><Relationship Id="rId5" Type="http://schemas.openxmlformats.org/officeDocument/2006/relationships/hyperlink" Target="https://datacenter.aecf.org/data/tables/10865-youth-transitioning-out-of-foster-care-incarcerated-in-the-past-two-years?loc=1&amp;loct=2#detailed/2/2-52/true/1698,1697/6259/21124" TargetMode="External"/><Relationship Id="rId4" Type="http://schemas.openxmlformats.org/officeDocument/2006/relationships/hyperlink" Target="https://datacenter.aecf.org/data/bar/10869-youth-transitioning-out-of-foster-care-experienced-homelessness-in-the-past-two-years-by-race-ethnicity?loc=1&amp;loct=1#1/any/false/1698/6285,4411,4039,2638,2597,4880,4758|6259/21132" TargetMode="External"/><Relationship Id="rId9" Type="http://schemas.openxmlformats.org/officeDocument/2006/relationships/hyperlink" Target="https://datacenter.aecf.org/data/bar/10872-youth-transitioning-out-of-foster-care-currently-employed-part-or-full-time-by-race-ethnicity?loc=1&amp;loct=1#1/any/false/1698/6285,4411,4039,2638,2597,4880,4758,1353|6259/2113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fosteringsuccessmichigan.com/uploads/misc/NationalEducationDatasheet2018.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static1.squarespace.com/static/63dcf65b8d0c56709027332e/t/65206d213728bb028bee2ee8/1696623910191/Education%2BOutcomes%2Bfinal-combined.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fostercareandeducation.org/DesktopModules/Bring2mind/DMX/Download.aspx?portalid=0&amp;EntryId=1279&amp;Command=Core_Download)"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csgjusticecenter.org/wp-content/uploads/2020/01/LOCKED_OUT_Improving_Educational_and_Vocational_Outcomes_for_Incarcerated_Youth.pdf"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oese.ed.gov/files/2020/02/edhhsfostercarenonregulatorguide.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irectory.center-school.org/fostercare/regionalcoordinator/search"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education.pa.gov/Documents/K-12/ESSA/Pennsylvania%20Consolidated%20State%20Plan.pdf" TargetMode="External"/><Relationship Id="rId5" Type="http://schemas.openxmlformats.org/officeDocument/2006/relationships/hyperlink" Target="https://www.education.pa.gov/K-12/ESSA/Pages/default.aspx" TargetMode="External"/><Relationship Id="rId4" Type="http://schemas.openxmlformats.org/officeDocument/2006/relationships/hyperlink" Target="https://www.pafostercare.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pafostercare.org/wp-content/uploads/2025/05/foster-care-regional-map-May-2025.pdf" TargetMode="External"/><Relationship Id="rId2" Type="http://schemas.openxmlformats.org/officeDocument/2006/relationships/image" Target="../media/image12.tmp"/><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nche.ed.gov/legislation/fostering-connections/#:~:text=The%20Fostering%20Connections%20to%20Success,care%2C%20and%20supporting%20educational%20stability."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2.ed.gov/policy/speced/guid/idea/memosdcltrs/qa-covid-19-03-12-2020.pdf"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www2.ed.gov/about/offices/list/ocr/frontpage/faq/rr/policyguidance/Supple%20Fact%20Sheet%203.21.20%20FINAL.pdf" TargetMode="External"/><Relationship Id="rId4" Type="http://schemas.openxmlformats.org/officeDocument/2006/relationships/hyperlink" Target="https://www.elc-pa.org/wp-content/uploads/2014/03/ELC_Right_to_SpecialEducation_revisedapndx_Sept2016.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education.pa.gov/K-12/Pages/Act1of2022.aspx#:~:text=In%20January%2C%20the%20General%20Assembly,justice%20or%20court%2Dordered%20placements." TargetMode="External"/><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5.png"/><Relationship Id="rId7" Type="http://schemas.openxmlformats.org/officeDocument/2006/relationships/diagramColors" Target="../diagrams/colors8.xml"/><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google.com/url?q=https%3A%2F%2Fwww.elc-pa.org%2Fwp-content%2Fuploads%2F2021%2F08%2Falt-ed-for-disruptive-youth-aedy-fact-sheet.pdf&amp;sa=D&amp;sntz=1&amp;usg=AOvVaw3ffO4605BN9STpjuRShWwQ"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www.education.pa.gov/K-12/Alternative%20Education%20for%20Disruptive%20Youth/Pages/Complaint-Process-Overview.aspx"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hyperlink" Target="https://www.elc-pa.org/resource/guide-on-alternative-education-for-disruptive-youth-aedy/" TargetMode="External"/><Relationship Id="rId4" Type="http://schemas.openxmlformats.org/officeDocument/2006/relationships/hyperlink" Target="https://www.elc-pa.org/wp-content/uploads/2019/08/NEW-Analysis-Overview-of-AEDY-SettlementFINALAug-2019.pdf"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atacenter.aecf.org/data/tables/6242-children-ages-birth-to-17-in-foster-care#detailed/2/40/false/2545,1095,2048,574,1729,37,871,870,573,869/any/12985,20455"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pacourts.us/assets/opinions/Supreme/out/Order%20Enteredattach%20%2010381947346276503.pdf?cb=1?cb="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hyperlink" Target="https://www.childrensrights.org/wp-content/uploads/imported-files/2018_Pennsylvania-Residential-Facilities_Childrens-Rights_Education-Law-Center.pdf" TargetMode="Externa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aecf.org/blog/child-welfare-and-foster-care-statistic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s://www.elc-pa.org/2024-back-to-school-guide-for-students-families-advocates/"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elcpaoi.legalserver.org/modules/matter/extern_intake.php?pid=129&amp;h=daa817&amp;" TargetMode="External"/><Relationship Id="rId4" Type="http://schemas.openxmlformats.org/officeDocument/2006/relationships/hyperlink" Target="mailto:info@elc-pa.or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3.xml.rels><?xml version="1.0" encoding="UTF-8" standalone="yes"?>
<Relationships xmlns="http://schemas.openxmlformats.org/package/2006/relationships"><Relationship Id="rId8" Type="http://schemas.openxmlformats.org/officeDocument/2006/relationships/hyperlink" Target="https://ocfcpacourts.us/judges-legal-professionals/4th-edition-pennsylvania-dependency-benchbook/#pennsylvania-dependency-benchbook-4th-edition/1/" TargetMode="External"/><Relationship Id="rId3" Type="http://schemas.openxmlformats.org/officeDocument/2006/relationships/hyperlink" Target="https://www.pa.gov/agencies/education/resources/policies-acts-and-laws/basic-education-circulars-becs/purdons-statutes/nonresident-students-in-institutions" TargetMode="External"/><Relationship Id="rId7" Type="http://schemas.openxmlformats.org/officeDocument/2006/relationships/hyperlink" Target="https://www.elc-pa.org/wp-content/uploads/2018/06/EDM-Toolkit-May-2018-CASA-PA-FINAL.pdf" TargetMode="External"/><Relationship Id="rId2" Type="http://schemas.openxmlformats.org/officeDocument/2006/relationships/hyperlink" Target="https://codes.findlaw.com/pa/title-24-ps-education/pa-st-sect-24-13-1306/" TargetMode="External"/><Relationship Id="rId1" Type="http://schemas.openxmlformats.org/officeDocument/2006/relationships/slideLayout" Target="../slideLayouts/slideLayout13.xml"/><Relationship Id="rId6" Type="http://schemas.openxmlformats.org/officeDocument/2006/relationships/hyperlink" Target="https://www.elc-pa.org/wp-content/uploads/2025/05/Supporting-Success-for-Pennsylvanias-Students-in-Foster-Care.pdf" TargetMode="External"/><Relationship Id="rId5" Type="http://schemas.openxmlformats.org/officeDocument/2006/relationships/hyperlink" Target="https://www.legis.state.pa.us/cfdocs/Legis/LI/uconsCheck.cfm?txtType=HTM&amp;yr=2022&amp;sessInd=0&amp;smthLwInd=0&amp;act=0001." TargetMode="External"/><Relationship Id="rId10" Type="http://schemas.openxmlformats.org/officeDocument/2006/relationships/hyperlink" Target="https://www.ed.gov/sites/ed/files/policy/elsec/leg/essa/edhhsfostercarenonregulatorguide.pdf" TargetMode="External"/><Relationship Id="rId4" Type="http://schemas.openxmlformats.org/officeDocument/2006/relationships/hyperlink" Target="https://www.elc-pa.org/wp-content/uploads/2023/09/Act-1-Supporting-Graduation-Equal-Access-2023.pdf" TargetMode="External"/><Relationship Id="rId9" Type="http://schemas.openxmlformats.org/officeDocument/2006/relationships/hyperlink" Target="https://www.childrensrights.org/news-voices/unsafe-and-uneducated-new-report-reveals-dangers-for-youth-in-pennsylvania-foster-ca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lackchildlegacy.org/wp-content/uploads/2017/04/racial_disproportionality-and-dispraity-in-child-welfare.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hyperlink" Target="https://www.inquirer.com/news/philadelphia-dhs-children-offices-childcare-room-backlogs-2022080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572000"/>
            <a:ext cx="9144000" cy="1390650"/>
          </a:xfrm>
        </p:spPr>
        <p:txBody>
          <a:bodyPr vert="horz" lIns="91440" tIns="45720" rIns="91440" bIns="45720" rtlCol="0" anchor="t">
            <a:normAutofit/>
          </a:bodyPr>
          <a:lstStyle/>
          <a:p>
            <a:r>
              <a:rPr lang="en-US" dirty="0"/>
              <a:t>Ashli Giles-Perkins, M.ED., ESQ. </a:t>
            </a:r>
          </a:p>
          <a:p>
            <a:r>
              <a:rPr lang="en-US" i="1" dirty="0"/>
              <a:t>STAFF ATTORNEY</a:t>
            </a:r>
          </a:p>
          <a:p>
            <a:r>
              <a:rPr lang="en-US" i="1" dirty="0"/>
              <a:t>October 29, 2025</a:t>
            </a:r>
          </a:p>
        </p:txBody>
      </p:sp>
      <p:sp>
        <p:nvSpPr>
          <p:cNvPr id="2" name="Title 1"/>
          <p:cNvSpPr>
            <a:spLocks noGrp="1"/>
          </p:cNvSpPr>
          <p:nvPr>
            <p:ph type="ctrTitle"/>
          </p:nvPr>
        </p:nvSpPr>
        <p:spPr>
          <a:xfrm>
            <a:off x="0" y="2091446"/>
            <a:ext cx="12334673" cy="1945532"/>
          </a:xfrm>
        </p:spPr>
        <p:txBody>
          <a:bodyPr/>
          <a:lstStyle/>
          <a:p>
            <a:r>
              <a:rPr lang="en-US" sz="3200" b="1" dirty="0"/>
              <a:t>Beyond the BARRIERS: </a:t>
            </a:r>
            <a:br>
              <a:rPr lang="en-US" sz="3200" b="1" dirty="0"/>
            </a:br>
            <a:r>
              <a:rPr lang="en-US" sz="3200" b="1" i="1" dirty="0"/>
              <a:t>ensuring Equitable Access to Education for </a:t>
            </a:r>
            <a:br>
              <a:rPr lang="en-US" sz="3200" b="1" i="1" dirty="0"/>
            </a:br>
            <a:r>
              <a:rPr lang="en-US" sz="3200" b="1" i="1" dirty="0"/>
              <a:t>Youth in Dependency Before, During, &amp; After </a:t>
            </a:r>
            <a:br>
              <a:rPr lang="en-US" sz="3200" b="1" i="1" dirty="0"/>
            </a:br>
            <a:r>
              <a:rPr lang="en-US" sz="3200" b="1" i="1" dirty="0"/>
              <a:t>Residential Placements </a:t>
            </a:r>
          </a:p>
        </p:txBody>
      </p:sp>
      <p:sp>
        <p:nvSpPr>
          <p:cNvPr id="4" name="TextBox 3">
            <a:extLst>
              <a:ext uri="{FF2B5EF4-FFF2-40B4-BE49-F238E27FC236}">
                <a16:creationId xmlns:a16="http://schemas.microsoft.com/office/drawing/2014/main" id="{D8783F46-945A-4360-A7D8-35EA6A2B8C1E}"/>
              </a:ext>
            </a:extLst>
          </p:cNvPr>
          <p:cNvSpPr txBox="1"/>
          <p:nvPr/>
        </p:nvSpPr>
        <p:spPr>
          <a:xfrm>
            <a:off x="7307943" y="5962650"/>
            <a:ext cx="4724400" cy="646331"/>
          </a:xfrm>
          <a:prstGeom prst="rect">
            <a:avLst/>
          </a:prstGeom>
          <a:noFill/>
        </p:spPr>
        <p:txBody>
          <a:bodyPr wrap="square" rtlCol="0">
            <a:spAutoFit/>
          </a:bodyPr>
          <a:lstStyle/>
          <a:p>
            <a:pPr algn="r"/>
            <a:r>
              <a:rPr lang="en-US" dirty="0">
                <a:solidFill>
                  <a:schemeClr val="bg1"/>
                </a:solidFill>
              </a:rPr>
              <a:t>Lehigh County Bar Association CLE</a:t>
            </a:r>
          </a:p>
          <a:p>
            <a:pPr algn="r"/>
            <a:r>
              <a:rPr lang="en-US" dirty="0">
                <a:solidFill>
                  <a:schemeClr val="bg1"/>
                </a:solidFill>
              </a:rPr>
              <a:t>(1.5hrs)</a:t>
            </a:r>
          </a:p>
        </p:txBody>
      </p:sp>
    </p:spTree>
    <p:extLst>
      <p:ext uri="{BB962C8B-B14F-4D97-AF65-F5344CB8AC3E}">
        <p14:creationId xmlns:p14="http://schemas.microsoft.com/office/powerpoint/2010/main" val="9453865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5289D4-DF81-869C-0C91-5D7274CC1EBC}"/>
              </a:ext>
            </a:extLst>
          </p:cNvPr>
          <p:cNvPicPr>
            <a:picLocks noChangeAspect="1"/>
          </p:cNvPicPr>
          <p:nvPr/>
        </p:nvPicPr>
        <p:blipFill>
          <a:blip r:embed="rId3"/>
          <a:stretch>
            <a:fillRect/>
          </a:stretch>
        </p:blipFill>
        <p:spPr>
          <a:xfrm>
            <a:off x="2132770" y="843263"/>
            <a:ext cx="7477669" cy="5171475"/>
          </a:xfrm>
          <a:prstGeom prst="rect">
            <a:avLst/>
          </a:prstGeom>
        </p:spPr>
      </p:pic>
    </p:spTree>
    <p:extLst>
      <p:ext uri="{BB962C8B-B14F-4D97-AF65-F5344CB8AC3E}">
        <p14:creationId xmlns:p14="http://schemas.microsoft.com/office/powerpoint/2010/main" val="394631954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5765-9C8E-C000-072C-06B2A14D874C}"/>
              </a:ext>
            </a:extLst>
          </p:cNvPr>
          <p:cNvSpPr>
            <a:spLocks noGrp="1"/>
          </p:cNvSpPr>
          <p:nvPr>
            <p:ph type="title"/>
          </p:nvPr>
        </p:nvSpPr>
        <p:spPr>
          <a:xfrm>
            <a:off x="478972" y="1282673"/>
            <a:ext cx="6806083" cy="731658"/>
          </a:xfrm>
        </p:spPr>
        <p:txBody>
          <a:bodyPr>
            <a:normAutofit/>
          </a:bodyPr>
          <a:lstStyle/>
          <a:p>
            <a:r>
              <a:rPr lang="en-US" sz="2400" b="1" cap="none" dirty="0">
                <a:solidFill>
                  <a:schemeClr val="accent1"/>
                </a:solidFill>
              </a:rPr>
              <a:t>Key Findings of Youth Transitioning out of Care</a:t>
            </a:r>
          </a:p>
        </p:txBody>
      </p:sp>
      <p:sp>
        <p:nvSpPr>
          <p:cNvPr id="3" name="Content Placeholder 2">
            <a:extLst>
              <a:ext uri="{FF2B5EF4-FFF2-40B4-BE49-F238E27FC236}">
                <a16:creationId xmlns:a16="http://schemas.microsoft.com/office/drawing/2014/main" id="{9F1A501D-8515-B301-134D-A6F038514907}"/>
              </a:ext>
            </a:extLst>
          </p:cNvPr>
          <p:cNvSpPr>
            <a:spLocks noGrp="1"/>
          </p:cNvSpPr>
          <p:nvPr>
            <p:ph idx="1"/>
          </p:nvPr>
        </p:nvSpPr>
        <p:spPr>
          <a:xfrm>
            <a:off x="609599" y="2250831"/>
            <a:ext cx="11052313" cy="3875333"/>
          </a:xfrm>
        </p:spPr>
        <p:txBody>
          <a:bodyPr>
            <a:normAutofit fontScale="92500" lnSpcReduction="10000"/>
          </a:bodyPr>
          <a:lstStyle/>
          <a:p>
            <a:pPr algn="l">
              <a:buFont typeface="Arial" panose="020B0604020202020204" pitchFamily="34" charset="0"/>
              <a:buChar char="•"/>
            </a:pPr>
            <a:r>
              <a:rPr lang="en-US" b="0" i="0" dirty="0">
                <a:solidFill>
                  <a:srgbClr val="3C3C3C"/>
                </a:solidFill>
                <a:effectLst/>
              </a:rPr>
              <a:t>One in five report expe­ri­enc­ing </a:t>
            </a:r>
            <a:r>
              <a:rPr lang="en-US" b="0" i="0" u="none" strike="noStrike" dirty="0">
                <a:solidFill>
                  <a:srgbClr val="63771F"/>
                </a:solidFill>
                <a:effectLst/>
                <a:hlinkClick r:id="rId3" tooltip="Youth transitioning out of foster care who experienced homelessness in the past two years"/>
              </a:rPr>
              <a:t>home­less­ness</a:t>
            </a:r>
            <a:r>
              <a:rPr lang="en-US" b="0" i="0" dirty="0">
                <a:solidFill>
                  <a:srgbClr val="3C3C3C"/>
                </a:solidFill>
                <a:effectLst/>
              </a:rPr>
              <a:t> between ages 17 and 19, and over one in four (29%) report being home­less from 19 to 21. Among </a:t>
            </a:r>
            <a:r>
              <a:rPr lang="en-US" b="0" i="0" u="none" strike="noStrike" dirty="0">
                <a:solidFill>
                  <a:srgbClr val="63771F"/>
                </a:solidFill>
                <a:effectLst/>
                <a:hlinkClick r:id="rId4" tooltip="Youth transitioning out of foster care who experienced homelessness in the past two years by race"/>
              </a:rPr>
              <a:t>Amer­i­can Indi­an and Alas­ka Native young adults, the fig­ure jumps to almost half (43%)</a:t>
            </a:r>
            <a:r>
              <a:rPr lang="en-US" b="0" i="0" dirty="0">
                <a:solidFill>
                  <a:srgbClr val="3C3C3C"/>
                </a:solidFill>
                <a:effectLst/>
              </a:rPr>
              <a:t> for ages 19 to 21.</a:t>
            </a:r>
          </a:p>
          <a:p>
            <a:pPr algn="l">
              <a:buFont typeface="Arial" panose="020B0604020202020204" pitchFamily="34" charset="0"/>
              <a:buChar char="•"/>
            </a:pPr>
            <a:r>
              <a:rPr lang="en-US" b="0" i="0" dirty="0">
                <a:solidFill>
                  <a:srgbClr val="3C3C3C"/>
                </a:solidFill>
                <a:effectLst/>
              </a:rPr>
              <a:t>One in five of youth exiting care reported being incar­cer­at­ed between ages 17 to 19 as well as ages 19 to 21. </a:t>
            </a:r>
          </a:p>
          <a:p>
            <a:pPr lvl="1"/>
            <a:r>
              <a:rPr lang="en-US" b="0" i="0" dirty="0">
                <a:solidFill>
                  <a:srgbClr val="3C3C3C"/>
                </a:solidFill>
                <a:effectLst/>
              </a:rPr>
              <a:t>More data by </a:t>
            </a:r>
            <a:r>
              <a:rPr lang="en-US" b="0" i="0" u="none" strike="noStrike" dirty="0">
                <a:solidFill>
                  <a:srgbClr val="63771F"/>
                </a:solidFill>
                <a:effectLst/>
                <a:hlinkClick r:id="rId5" tooltip="Youth transitioning out of foster care who were incarcerated in the past two years by state"/>
              </a:rPr>
              <a:t>state</a:t>
            </a:r>
            <a:r>
              <a:rPr lang="en-US" b="0" i="0" dirty="0">
                <a:solidFill>
                  <a:srgbClr val="3C3C3C"/>
                </a:solidFill>
                <a:effectLst/>
              </a:rPr>
              <a:t> and </a:t>
            </a:r>
            <a:r>
              <a:rPr lang="en-US" b="0" i="0" u="none" strike="noStrike" dirty="0">
                <a:solidFill>
                  <a:srgbClr val="63771F"/>
                </a:solidFill>
                <a:effectLst/>
                <a:hlinkClick r:id="rId6" tooltip="Youth transitioning out of foster care who were incarcerated in the past two years by race and ethnicity"/>
              </a:rPr>
              <a:t>race and eth­nic­i­ty</a:t>
            </a:r>
            <a:r>
              <a:rPr lang="en-US" b="0" i="0" dirty="0">
                <a:solidFill>
                  <a:srgbClr val="3C3C3C"/>
                </a:solidFill>
                <a:effectLst/>
              </a:rPr>
              <a:t>.</a:t>
            </a:r>
          </a:p>
          <a:p>
            <a:pPr algn="l">
              <a:buFont typeface="Arial" panose="020B0604020202020204" pitchFamily="34" charset="0"/>
              <a:buChar char="•"/>
            </a:pPr>
            <a:r>
              <a:rPr lang="en-US" b="0" i="0" dirty="0">
                <a:solidFill>
                  <a:srgbClr val="3C3C3C"/>
                </a:solidFill>
                <a:effectLst/>
              </a:rPr>
              <a:t>One in 10 report becom­ing a par­ent between ages 17 to 19 while near­ly </a:t>
            </a:r>
            <a:r>
              <a:rPr lang="en-US" b="0" i="0" u="none" strike="noStrike" dirty="0">
                <a:solidFill>
                  <a:srgbClr val="63771F"/>
                </a:solidFill>
                <a:effectLst/>
                <a:hlinkClick r:id="rId7" tooltip="Youth transitioning out of foster care who had a child in the past two years by race/ethnicity"/>
              </a:rPr>
              <a:t>one in four (23%) say they became par­ents</a:t>
            </a:r>
            <a:r>
              <a:rPr lang="en-US" b="0" i="0" dirty="0">
                <a:solidFill>
                  <a:srgbClr val="3C3C3C"/>
                </a:solidFill>
                <a:effectLst/>
              </a:rPr>
              <a:t> between ages 19 to 21.</a:t>
            </a:r>
          </a:p>
          <a:p>
            <a:pPr algn="l">
              <a:buFont typeface="Arial" panose="020B0604020202020204" pitchFamily="34" charset="0"/>
              <a:buChar char="•"/>
            </a:pPr>
            <a:r>
              <a:rPr lang="en-US" b="0" i="0" dirty="0">
                <a:solidFill>
                  <a:srgbClr val="3C3C3C"/>
                </a:solidFill>
                <a:effectLst/>
              </a:rPr>
              <a:t>By age 21, over </a:t>
            </a:r>
            <a:r>
              <a:rPr lang="en-US" b="0" i="0" u="none" strike="noStrike" dirty="0">
                <a:solidFill>
                  <a:srgbClr val="63771F"/>
                </a:solidFill>
                <a:effectLst/>
                <a:hlinkClick r:id="rId8" tooltip="Youth transitioning out of foster care by the highest level of educational attainment"/>
              </a:rPr>
              <a:t>two-thirds (70%) have a high school diplo­ma</a:t>
            </a:r>
            <a:r>
              <a:rPr lang="en-US" b="0" i="0" dirty="0">
                <a:solidFill>
                  <a:srgbClr val="3C3C3C"/>
                </a:solidFill>
                <a:effectLst/>
              </a:rPr>
              <a:t> or equiv­a­lent. The same is true for 64% of Amer­i­can Indi­an and Alas­ka Native and 78% of Asian Amer­i­can young adults. </a:t>
            </a:r>
          </a:p>
          <a:p>
            <a:pPr algn="l">
              <a:buFont typeface="Arial" panose="020B0604020202020204" pitchFamily="34" charset="0"/>
              <a:buChar char="•"/>
            </a:pPr>
            <a:r>
              <a:rPr lang="en-US" b="0" i="0" dirty="0">
                <a:solidFill>
                  <a:srgbClr val="3C3C3C"/>
                </a:solidFill>
                <a:effectLst/>
              </a:rPr>
              <a:t>Just </a:t>
            </a:r>
            <a:r>
              <a:rPr lang="en-US" b="0" i="0" u="none" strike="noStrike" dirty="0">
                <a:solidFill>
                  <a:srgbClr val="63771F"/>
                </a:solidFill>
                <a:effectLst/>
                <a:hlinkClick r:id="rId9" tooltip="Youth transitioning out of foster care who are currently employed part- or full-time by race/ethnicity"/>
              </a:rPr>
              <a:t>57% report being employed</a:t>
            </a:r>
            <a:r>
              <a:rPr lang="en-US" b="0" i="0" dirty="0">
                <a:solidFill>
                  <a:srgbClr val="3C3C3C"/>
                </a:solidFill>
                <a:effectLst/>
              </a:rPr>
              <a:t> (full- or part-time) at age 21, with this fig­ure rang­ing from 51% for Amer­i­can Indi­an and Alas­ka Native young adults to 63% for Asian Americans.</a:t>
            </a:r>
          </a:p>
        </p:txBody>
      </p:sp>
      <p:sp>
        <p:nvSpPr>
          <p:cNvPr id="5" name="Slide Number Placeholder 4">
            <a:extLst>
              <a:ext uri="{FF2B5EF4-FFF2-40B4-BE49-F238E27FC236}">
                <a16:creationId xmlns:a16="http://schemas.microsoft.com/office/drawing/2014/main" id="{07728A6A-A5F7-95F4-4BF2-BFAA454D4CBC}"/>
              </a:ext>
            </a:extLst>
          </p:cNvPr>
          <p:cNvSpPr>
            <a:spLocks noGrp="1"/>
          </p:cNvSpPr>
          <p:nvPr>
            <p:ph type="sldNum" sz="quarter" idx="12"/>
          </p:nvPr>
        </p:nvSpPr>
        <p:spPr/>
        <p:txBody>
          <a:bodyPr/>
          <a:lstStyle/>
          <a:p>
            <a:fld id="{ED5BBBEE-5D91-4B8F-867F-2C151C9DB961}" type="slidenum">
              <a:rPr lang="en-US" smtClean="0"/>
              <a:t>11</a:t>
            </a:fld>
            <a:endParaRPr lang="en-US"/>
          </a:p>
        </p:txBody>
      </p:sp>
      <p:sp>
        <p:nvSpPr>
          <p:cNvPr id="4" name="Title 5">
            <a:extLst>
              <a:ext uri="{FF2B5EF4-FFF2-40B4-BE49-F238E27FC236}">
                <a16:creationId xmlns:a16="http://schemas.microsoft.com/office/drawing/2014/main" id="{16F9280F-8E6E-8438-E878-B1A2BBFC7117}"/>
              </a:ext>
            </a:extLst>
          </p:cNvPr>
          <p:cNvSpPr txBox="1">
            <a:spLocks/>
          </p:cNvSpPr>
          <p:nvPr/>
        </p:nvSpPr>
        <p:spPr>
          <a:xfrm>
            <a:off x="478972" y="152718"/>
            <a:ext cx="10678654" cy="94255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b="1" dirty="0"/>
              <a:t>Exiting the foster care system</a:t>
            </a:r>
          </a:p>
        </p:txBody>
      </p:sp>
    </p:spTree>
    <p:extLst>
      <p:ext uri="{BB962C8B-B14F-4D97-AF65-F5344CB8AC3E}">
        <p14:creationId xmlns:p14="http://schemas.microsoft.com/office/powerpoint/2010/main" val="241788740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5E9997A-ED36-8F1E-8A9E-91F14537CBE2}"/>
              </a:ext>
            </a:extLst>
          </p:cNvPr>
          <p:cNvSpPr>
            <a:spLocks noGrp="1"/>
          </p:cNvSpPr>
          <p:nvPr>
            <p:ph type="title"/>
          </p:nvPr>
        </p:nvSpPr>
        <p:spPr>
          <a:xfrm>
            <a:off x="609600" y="152719"/>
            <a:ext cx="10728960" cy="1200329"/>
          </a:xfrm>
        </p:spPr>
        <p:txBody>
          <a:bodyPr>
            <a:normAutofit/>
          </a:bodyPr>
          <a:lstStyle/>
          <a:p>
            <a:r>
              <a:rPr lang="en-US" b="1" dirty="0">
                <a:latin typeface="+mj-lt"/>
              </a:rPr>
              <a:t>National Education Data and Regional Data Based on Special Studies </a:t>
            </a:r>
          </a:p>
        </p:txBody>
      </p:sp>
      <p:pic>
        <p:nvPicPr>
          <p:cNvPr id="8" name="Content Placeholder 7" descr="A table with text and numbers&#10;&#10;Description automatically generated">
            <a:extLst>
              <a:ext uri="{FF2B5EF4-FFF2-40B4-BE49-F238E27FC236}">
                <a16:creationId xmlns:a16="http://schemas.microsoft.com/office/drawing/2014/main" id="{27E77D56-A104-55CA-2C5D-44051EE68FB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270"/>
          <a:stretch>
            <a:fillRect/>
          </a:stretch>
        </p:blipFill>
        <p:spPr>
          <a:xfrm>
            <a:off x="1270000" y="1353047"/>
            <a:ext cx="7913673" cy="4758221"/>
          </a:xfrm>
          <a:noFill/>
        </p:spPr>
      </p:pic>
      <p:sp>
        <p:nvSpPr>
          <p:cNvPr id="6" name="Slide Number Placeholder 5" hidden="1">
            <a:extLst>
              <a:ext uri="{FF2B5EF4-FFF2-40B4-BE49-F238E27FC236}">
                <a16:creationId xmlns:a16="http://schemas.microsoft.com/office/drawing/2014/main" id="{F70D64D2-FE60-1691-F008-66B3C912021F}"/>
              </a:ext>
            </a:extLst>
          </p:cNvPr>
          <p:cNvSpPr>
            <a:spLocks noGrp="1"/>
          </p:cNvSpPr>
          <p:nvPr>
            <p:ph type="sldNum" sz="quarter" idx="12"/>
          </p:nvPr>
        </p:nvSpPr>
        <p:spPr/>
        <p:txBody>
          <a:bodyPr/>
          <a:lstStyle/>
          <a:p>
            <a:pPr>
              <a:spcAft>
                <a:spcPts val="600"/>
              </a:spcAft>
            </a:pPr>
            <a:fld id="{ED5BBBEE-5D91-4B8F-867F-2C151C9DB961}" type="slidenum">
              <a:rPr lang="en-US" smtClean="0"/>
              <a:pPr>
                <a:spcAft>
                  <a:spcPts val="600"/>
                </a:spcAft>
              </a:pPr>
              <a:t>12</a:t>
            </a:fld>
            <a:endParaRPr lang="en-US"/>
          </a:p>
        </p:txBody>
      </p:sp>
      <p:sp>
        <p:nvSpPr>
          <p:cNvPr id="2" name="TextBox 1">
            <a:extLst>
              <a:ext uri="{FF2B5EF4-FFF2-40B4-BE49-F238E27FC236}">
                <a16:creationId xmlns:a16="http://schemas.microsoft.com/office/drawing/2014/main" id="{676C64DE-2E12-DCDF-DC0E-1EB8CE6E83F3}"/>
              </a:ext>
            </a:extLst>
          </p:cNvPr>
          <p:cNvSpPr txBox="1"/>
          <p:nvPr/>
        </p:nvSpPr>
        <p:spPr>
          <a:xfrm>
            <a:off x="10641204" y="5054321"/>
            <a:ext cx="934497" cy="1200329"/>
          </a:xfrm>
          <a:prstGeom prst="rect">
            <a:avLst/>
          </a:prstGeom>
          <a:noFill/>
        </p:spPr>
        <p:txBody>
          <a:bodyPr wrap="square" rtlCol="0">
            <a:spAutoFit/>
          </a:bodyPr>
          <a:lstStyle/>
          <a:p>
            <a:r>
              <a:rPr lang="en-US" sz="1200" dirty="0"/>
              <a:t>National Factsheet: </a:t>
            </a:r>
            <a:r>
              <a:rPr lang="en-US" sz="1200" dirty="0">
                <a:hlinkClick r:id="rId4"/>
              </a:rPr>
              <a:t>Fostering Success in Education, 2018</a:t>
            </a:r>
            <a:endParaRPr lang="en-US" sz="1200" dirty="0"/>
          </a:p>
        </p:txBody>
      </p:sp>
    </p:spTree>
    <p:extLst>
      <p:ext uri="{BB962C8B-B14F-4D97-AF65-F5344CB8AC3E}">
        <p14:creationId xmlns:p14="http://schemas.microsoft.com/office/powerpoint/2010/main" val="21472384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A6E6-8DA6-4FC6-9403-746102F5E99B}"/>
              </a:ext>
            </a:extLst>
          </p:cNvPr>
          <p:cNvSpPr>
            <a:spLocks noGrp="1"/>
          </p:cNvSpPr>
          <p:nvPr>
            <p:ph type="title"/>
          </p:nvPr>
        </p:nvSpPr>
        <p:spPr>
          <a:xfrm>
            <a:off x="609600" y="152718"/>
            <a:ext cx="10820400" cy="4152582"/>
          </a:xfrm>
        </p:spPr>
        <p:txBody>
          <a:bodyPr>
            <a:normAutofit/>
          </a:bodyPr>
          <a:lstStyle/>
          <a:p>
            <a:r>
              <a:rPr lang="en-US" sz="6000" b="1" dirty="0"/>
              <a:t>Understanding school types &amp; RESIDENTIAL FACILITIES</a:t>
            </a:r>
          </a:p>
        </p:txBody>
      </p:sp>
      <p:sp>
        <p:nvSpPr>
          <p:cNvPr id="4" name="Slide Number Placeholder 3">
            <a:extLst>
              <a:ext uri="{FF2B5EF4-FFF2-40B4-BE49-F238E27FC236}">
                <a16:creationId xmlns:a16="http://schemas.microsoft.com/office/drawing/2014/main" id="{203519F5-8B3E-4A60-A3D1-F28B19AA8A39}"/>
              </a:ext>
            </a:extLst>
          </p:cNvPr>
          <p:cNvSpPr>
            <a:spLocks noGrp="1"/>
          </p:cNvSpPr>
          <p:nvPr>
            <p:ph type="sldNum" sz="quarter" idx="12"/>
          </p:nvPr>
        </p:nvSpPr>
        <p:spPr/>
        <p:txBody>
          <a:bodyPr/>
          <a:lstStyle/>
          <a:p>
            <a:fld id="{ED5BBBEE-5D91-4B8F-867F-2C151C9DB961}" type="slidenum">
              <a:rPr lang="en-US" smtClean="0"/>
              <a:t>13</a:t>
            </a:fld>
            <a:endParaRPr lang="en-US"/>
          </a:p>
        </p:txBody>
      </p:sp>
    </p:spTree>
    <p:extLst>
      <p:ext uri="{BB962C8B-B14F-4D97-AF65-F5344CB8AC3E}">
        <p14:creationId xmlns:p14="http://schemas.microsoft.com/office/powerpoint/2010/main" val="375745467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51994DA-FE24-4384-B051-C31CBB1BCC7E}"/>
              </a:ext>
            </a:extLst>
          </p:cNvPr>
          <p:cNvSpPr>
            <a:spLocks noGrp="1"/>
          </p:cNvSpPr>
          <p:nvPr>
            <p:ph type="title"/>
          </p:nvPr>
        </p:nvSpPr>
        <p:spPr>
          <a:xfrm>
            <a:off x="609600" y="152718"/>
            <a:ext cx="7721600" cy="841195"/>
          </a:xfrm>
        </p:spPr>
        <p:txBody>
          <a:bodyPr anchor="b">
            <a:normAutofit/>
          </a:bodyPr>
          <a:lstStyle/>
          <a:p>
            <a:r>
              <a:rPr lang="en-US" b="1" dirty="0"/>
              <a:t>Types of Schools in PA</a:t>
            </a:r>
          </a:p>
        </p:txBody>
      </p:sp>
      <p:graphicFrame>
        <p:nvGraphicFramePr>
          <p:cNvPr id="17" name="Content Placeholder 11">
            <a:extLst>
              <a:ext uri="{FF2B5EF4-FFF2-40B4-BE49-F238E27FC236}">
                <a16:creationId xmlns:a16="http://schemas.microsoft.com/office/drawing/2014/main" id="{299C93D8-A8F4-4AEB-BEFE-FA3B06F490CE}"/>
              </a:ext>
            </a:extLst>
          </p:cNvPr>
          <p:cNvGraphicFramePr>
            <a:graphicFrameLocks noGrp="1"/>
          </p:cNvGraphicFramePr>
          <p:nvPr>
            <p:ph idx="1"/>
            <p:extLst>
              <p:ext uri="{D42A27DB-BD31-4B8C-83A1-F6EECF244321}">
                <p14:modId xmlns:p14="http://schemas.microsoft.com/office/powerpoint/2010/main" val="1656239683"/>
              </p:ext>
            </p:extLst>
          </p:nvPr>
        </p:nvGraphicFramePr>
        <p:xfrm>
          <a:off x="609600" y="1752600"/>
          <a:ext cx="101600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hidden="1">
            <a:extLst>
              <a:ext uri="{FF2B5EF4-FFF2-40B4-BE49-F238E27FC236}">
                <a16:creationId xmlns:a16="http://schemas.microsoft.com/office/drawing/2014/main" id="{DADF4129-99EB-4055-9F62-B3206ACDC671}"/>
              </a:ext>
            </a:extLst>
          </p:cNvPr>
          <p:cNvSpPr>
            <a:spLocks noGrp="1"/>
          </p:cNvSpPr>
          <p:nvPr>
            <p:ph type="dt" sz="half" idx="10"/>
          </p:nvPr>
        </p:nvSpPr>
        <p:spPr/>
        <p:txBody>
          <a:bodyPr/>
          <a:lstStyle/>
          <a:p>
            <a:pPr>
              <a:spcAft>
                <a:spcPts val="600"/>
              </a:spcAft>
            </a:pPr>
            <a:r>
              <a:rPr lang="en-US"/>
              <a:t>7/17/2020</a:t>
            </a:r>
          </a:p>
        </p:txBody>
      </p:sp>
      <p:sp>
        <p:nvSpPr>
          <p:cNvPr id="5" name="Slide Number Placeholder 4">
            <a:extLst>
              <a:ext uri="{FF2B5EF4-FFF2-40B4-BE49-F238E27FC236}">
                <a16:creationId xmlns:a16="http://schemas.microsoft.com/office/drawing/2014/main" id="{92D82B67-A796-4DCF-BA2A-8A55F86AA881}"/>
              </a:ext>
            </a:extLst>
          </p:cNvPr>
          <p:cNvSpPr>
            <a:spLocks noGrp="1"/>
          </p:cNvSpPr>
          <p:nvPr>
            <p:ph type="sldNum" sz="quarter" idx="12"/>
          </p:nvPr>
        </p:nvSpPr>
        <p:spPr/>
        <p:txBody>
          <a:bodyPr anchor="ctr">
            <a:normAutofit/>
          </a:bodyPr>
          <a:lstStyle/>
          <a:p>
            <a:pPr>
              <a:lnSpc>
                <a:spcPct val="90000"/>
              </a:lnSpc>
              <a:spcAft>
                <a:spcPts val="600"/>
              </a:spcAft>
            </a:pPr>
            <a:fld id="{ED5BBBEE-5D91-4B8F-867F-2C151C9DB961}" type="slidenum">
              <a:rPr lang="en-US" sz="1900" smtClean="0"/>
              <a:pPr>
                <a:lnSpc>
                  <a:spcPct val="90000"/>
                </a:lnSpc>
                <a:spcAft>
                  <a:spcPts val="600"/>
                </a:spcAft>
              </a:pPr>
              <a:t>14</a:t>
            </a:fld>
            <a:endParaRPr lang="en-US" sz="1900"/>
          </a:p>
        </p:txBody>
      </p:sp>
      <p:sp>
        <p:nvSpPr>
          <p:cNvPr id="13" name="TextBox 12">
            <a:extLst>
              <a:ext uri="{FF2B5EF4-FFF2-40B4-BE49-F238E27FC236}">
                <a16:creationId xmlns:a16="http://schemas.microsoft.com/office/drawing/2014/main" id="{1DB6AC15-5F87-4D70-A91C-EC1ABBF9CB86}"/>
              </a:ext>
            </a:extLst>
          </p:cNvPr>
          <p:cNvSpPr txBox="1"/>
          <p:nvPr/>
        </p:nvSpPr>
        <p:spPr>
          <a:xfrm>
            <a:off x="609600" y="1284930"/>
            <a:ext cx="10160000" cy="369332"/>
          </a:xfrm>
          <a:prstGeom prst="rect">
            <a:avLst/>
          </a:prstGeom>
          <a:noFill/>
        </p:spPr>
        <p:txBody>
          <a:bodyPr wrap="square" rtlCol="0">
            <a:spAutoFit/>
          </a:bodyPr>
          <a:lstStyle/>
          <a:p>
            <a:r>
              <a:rPr lang="en-US" dirty="0"/>
              <a:t>There are many different types of schools that serve youth who are dependent:</a:t>
            </a:r>
          </a:p>
        </p:txBody>
      </p:sp>
    </p:spTree>
    <p:extLst>
      <p:ext uri="{BB962C8B-B14F-4D97-AF65-F5344CB8AC3E}">
        <p14:creationId xmlns:p14="http://schemas.microsoft.com/office/powerpoint/2010/main" val="66600343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52718"/>
            <a:ext cx="10896600" cy="1371600"/>
          </a:xfrm>
        </p:spPr>
        <p:txBody>
          <a:bodyPr/>
          <a:lstStyle/>
          <a:p>
            <a:r>
              <a:rPr lang="en-US" b="1" dirty="0">
                <a:latin typeface="Calibri" panose="020F0502020204030204" pitchFamily="34" charset="0"/>
              </a:rPr>
              <a:t>Licensing and Oversight of on-grounds schools in Pennsylvania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1168912"/>
              </p:ext>
            </p:extLst>
          </p:nvPr>
        </p:nvGraphicFramePr>
        <p:xfrm>
          <a:off x="915751" y="1803401"/>
          <a:ext cx="10360501"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E5FD5434-F838-4DD4-A17B-1CB1A1850DF4}" type="slidenum">
              <a:rPr lang="en-US" smtClean="0"/>
              <a:t>15</a:t>
            </a:fld>
            <a:endParaRPr lang="en-US"/>
          </a:p>
        </p:txBody>
      </p:sp>
    </p:spTree>
    <p:extLst>
      <p:ext uri="{BB962C8B-B14F-4D97-AF65-F5344CB8AC3E}">
        <p14:creationId xmlns:p14="http://schemas.microsoft.com/office/powerpoint/2010/main" val="274461679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0528300" cy="1371600"/>
          </a:xfrm>
        </p:spPr>
        <p:txBody>
          <a:bodyPr anchor="ctr"/>
          <a:lstStyle/>
          <a:p>
            <a:r>
              <a:rPr lang="en-US" b="1" dirty="0">
                <a:latin typeface="Calibri" panose="020F0502020204030204" pitchFamily="34" charset="0"/>
              </a:rPr>
              <a:t>Concerns with On-grounds schools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7498999"/>
              </p:ext>
            </p:extLst>
          </p:nvPr>
        </p:nvGraphicFramePr>
        <p:xfrm>
          <a:off x="915751" y="1803401"/>
          <a:ext cx="10360501"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5FD5434-F838-4DD4-A17B-1CB1A1850DF4}" type="slidenum">
              <a:rPr lang="en-US" smtClean="0"/>
              <a:t>16</a:t>
            </a:fld>
            <a:endParaRPr lang="en-US"/>
          </a:p>
        </p:txBody>
      </p:sp>
    </p:spTree>
    <p:extLst>
      <p:ext uri="{BB962C8B-B14F-4D97-AF65-F5344CB8AC3E}">
        <p14:creationId xmlns:p14="http://schemas.microsoft.com/office/powerpoint/2010/main" val="319077016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hree neatly stacked books">
            <a:extLst>
              <a:ext uri="{FF2B5EF4-FFF2-40B4-BE49-F238E27FC236}">
                <a16:creationId xmlns:a16="http://schemas.microsoft.com/office/drawing/2014/main" id="{616BDEF2-26F6-4D0E-BFCA-553D098F28C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9705" b="19705"/>
          <a:stretch>
            <a:fillRect/>
          </a:stretch>
        </p:blipFill>
        <p:spPr/>
      </p:pic>
      <p:sp>
        <p:nvSpPr>
          <p:cNvPr id="3" name="Text Placeholder 2">
            <a:extLst>
              <a:ext uri="{FF2B5EF4-FFF2-40B4-BE49-F238E27FC236}">
                <a16:creationId xmlns:a16="http://schemas.microsoft.com/office/drawing/2014/main" id="{1929E78E-2849-4426-87B7-DC62C910F48E}"/>
              </a:ext>
            </a:extLst>
          </p:cNvPr>
          <p:cNvSpPr>
            <a:spLocks noGrp="1"/>
          </p:cNvSpPr>
          <p:nvPr>
            <p:ph type="body" sz="half" idx="2"/>
          </p:nvPr>
        </p:nvSpPr>
        <p:spPr>
          <a:xfrm>
            <a:off x="609600" y="5855470"/>
            <a:ext cx="10871200" cy="457200"/>
          </a:xfrm>
        </p:spPr>
        <p:txBody>
          <a:bodyPr/>
          <a:lstStyle/>
          <a:p>
            <a:r>
              <a:rPr lang="en-US" dirty="0"/>
              <a:t>The X School</a:t>
            </a:r>
          </a:p>
        </p:txBody>
      </p:sp>
      <p:sp>
        <p:nvSpPr>
          <p:cNvPr id="5" name="Slide Number Placeholder 4">
            <a:extLst>
              <a:ext uri="{FF2B5EF4-FFF2-40B4-BE49-F238E27FC236}">
                <a16:creationId xmlns:a16="http://schemas.microsoft.com/office/drawing/2014/main" id="{A83987CE-5BFC-437C-BEB2-9C213D317569}"/>
              </a:ext>
            </a:extLst>
          </p:cNvPr>
          <p:cNvSpPr>
            <a:spLocks noGrp="1"/>
          </p:cNvSpPr>
          <p:nvPr>
            <p:ph type="sldNum" sz="quarter" idx="12"/>
          </p:nvPr>
        </p:nvSpPr>
        <p:spPr/>
        <p:txBody>
          <a:bodyPr/>
          <a:lstStyle/>
          <a:p>
            <a:fld id="{ED5BBBEE-5D91-4B8F-867F-2C151C9DB961}" type="slidenum">
              <a:rPr lang="en-US" smtClean="0"/>
              <a:t>17</a:t>
            </a:fld>
            <a:endParaRPr lang="en-US"/>
          </a:p>
        </p:txBody>
      </p:sp>
      <p:sp>
        <p:nvSpPr>
          <p:cNvPr id="6" name="Title 5">
            <a:extLst>
              <a:ext uri="{FF2B5EF4-FFF2-40B4-BE49-F238E27FC236}">
                <a16:creationId xmlns:a16="http://schemas.microsoft.com/office/drawing/2014/main" id="{A43AE5EB-2FFB-4689-89E5-614CE0402C7E}"/>
              </a:ext>
            </a:extLst>
          </p:cNvPr>
          <p:cNvSpPr>
            <a:spLocks noGrp="1"/>
          </p:cNvSpPr>
          <p:nvPr>
            <p:ph type="title"/>
          </p:nvPr>
        </p:nvSpPr>
        <p:spPr/>
        <p:txBody>
          <a:bodyPr>
            <a:normAutofit fontScale="90000"/>
          </a:bodyPr>
          <a:lstStyle/>
          <a:p>
            <a:r>
              <a:rPr lang="en-US" b="1" dirty="0"/>
              <a:t>A CASE STUDY: </a:t>
            </a:r>
            <a:r>
              <a:rPr lang="en-US" b="1" i="1" dirty="0"/>
              <a:t>SYSTEMIC DEPRIVATIONS FOR YOUTH IN CONGREGATE CARE</a:t>
            </a:r>
          </a:p>
        </p:txBody>
      </p:sp>
    </p:spTree>
    <p:extLst>
      <p:ext uri="{BB962C8B-B14F-4D97-AF65-F5344CB8AC3E}">
        <p14:creationId xmlns:p14="http://schemas.microsoft.com/office/powerpoint/2010/main" val="277195045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AE5A-21D3-4A52-9788-5AAC685BC828}"/>
              </a:ext>
            </a:extLst>
          </p:cNvPr>
          <p:cNvSpPr>
            <a:spLocks noGrp="1"/>
          </p:cNvSpPr>
          <p:nvPr>
            <p:ph type="title"/>
          </p:nvPr>
        </p:nvSpPr>
        <p:spPr>
          <a:xfrm>
            <a:off x="676694" y="203200"/>
            <a:ext cx="10838872" cy="1371600"/>
          </a:xfrm>
        </p:spPr>
        <p:txBody>
          <a:bodyPr/>
          <a:lstStyle/>
          <a:p>
            <a:r>
              <a:rPr lang="en-US" b="1" dirty="0"/>
              <a:t>SYSTEMIC DEPRIVATIONS FOR YOUTH IN CONGREGATE CARE</a:t>
            </a:r>
          </a:p>
        </p:txBody>
      </p:sp>
      <p:sp>
        <p:nvSpPr>
          <p:cNvPr id="3" name="Content Placeholder 2">
            <a:extLst>
              <a:ext uri="{FF2B5EF4-FFF2-40B4-BE49-F238E27FC236}">
                <a16:creationId xmlns:a16="http://schemas.microsoft.com/office/drawing/2014/main" id="{B4D73CF7-967A-4E5F-852A-FF91FA4BF618}"/>
              </a:ext>
            </a:extLst>
          </p:cNvPr>
          <p:cNvSpPr>
            <a:spLocks noGrp="1"/>
          </p:cNvSpPr>
          <p:nvPr>
            <p:ph sz="half" idx="1"/>
          </p:nvPr>
        </p:nvSpPr>
        <p:spPr>
          <a:xfrm>
            <a:off x="676695" y="1942237"/>
            <a:ext cx="5554156" cy="4156395"/>
          </a:xfrm>
        </p:spPr>
        <p:txBody>
          <a:bodyPr vert="horz" lIns="91440" tIns="45720" rIns="91440" bIns="45720" rtlCol="0" anchor="t">
            <a:normAutofit fontScale="70000" lnSpcReduction="20000"/>
          </a:bodyPr>
          <a:lstStyle/>
          <a:p>
            <a:r>
              <a:rPr lang="en-US" dirty="0">
                <a:solidFill>
                  <a:schemeClr val="accent1"/>
                </a:solidFill>
              </a:rPr>
              <a:t>Background</a:t>
            </a:r>
          </a:p>
          <a:p>
            <a:r>
              <a:rPr lang="en-US" b="0" i="0" dirty="0">
                <a:solidFill>
                  <a:srgbClr val="000000"/>
                </a:solidFill>
                <a:effectLst/>
                <a:latin typeface="Calibri"/>
                <a:cs typeface="Calibri"/>
              </a:rPr>
              <a:t>Lynx is a 14-year-old Black male student with an</a:t>
            </a:r>
            <a:r>
              <a:rPr lang="en-US" b="0" dirty="0">
                <a:solidFill>
                  <a:srgbClr val="000000"/>
                </a:solidFill>
                <a:latin typeface="Calibri"/>
                <a:cs typeface="Calibri"/>
              </a:rPr>
              <a:t> IEP for  </a:t>
            </a:r>
            <a:r>
              <a:rPr lang="en-US" b="0" i="0" dirty="0">
                <a:solidFill>
                  <a:srgbClr val="000000"/>
                </a:solidFill>
                <a:effectLst/>
                <a:latin typeface="Calibri"/>
                <a:cs typeface="Calibri"/>
              </a:rPr>
              <a:t>intellectual disability</a:t>
            </a:r>
            <a:r>
              <a:rPr lang="en-US" b="0" dirty="0">
                <a:solidFill>
                  <a:srgbClr val="000000"/>
                </a:solidFill>
                <a:latin typeface="Calibri"/>
                <a:cs typeface="Calibri"/>
              </a:rPr>
              <a:t>, emotional disturbance, who requires intensive speech-and-language supports.</a:t>
            </a:r>
            <a:endParaRPr lang="en-US" b="0" i="0" dirty="0">
              <a:solidFill>
                <a:srgbClr val="000000"/>
              </a:solidFill>
              <a:effectLst/>
              <a:latin typeface="Calibri" panose="020F0502020204030204" pitchFamily="34" charset="0"/>
              <a:cs typeface="Calibri"/>
            </a:endParaRPr>
          </a:p>
          <a:p>
            <a:r>
              <a:rPr lang="en-US" b="0" dirty="0">
                <a:solidFill>
                  <a:srgbClr val="000000"/>
                </a:solidFill>
                <a:latin typeface="Calibri"/>
                <a:cs typeface="Calibri"/>
              </a:rPr>
              <a:t>For background, Lynx has been diagnosed with bipolar disorder, DMDD, and schizoaffective disorder &amp; his IEP requires placement in a full-time emotional support program at an Approved Private School.</a:t>
            </a:r>
          </a:p>
          <a:p>
            <a:r>
              <a:rPr lang="en-US" b="0" dirty="0">
                <a:solidFill>
                  <a:srgbClr val="000000"/>
                </a:solidFill>
                <a:latin typeface="Calibri"/>
                <a:cs typeface="Calibri"/>
              </a:rPr>
              <a:t>In April 2020, he</a:t>
            </a:r>
            <a:r>
              <a:rPr lang="en-US" b="0" i="0" dirty="0">
                <a:solidFill>
                  <a:srgbClr val="000000"/>
                </a:solidFill>
                <a:effectLst/>
                <a:latin typeface="Calibri"/>
                <a:cs typeface="Calibri"/>
              </a:rPr>
              <a:t> was placed at X Placement by dependency court and began attending the on-grounds school... A decision his EDM strongly opposed and questioned.</a:t>
            </a:r>
          </a:p>
        </p:txBody>
      </p:sp>
      <p:sp>
        <p:nvSpPr>
          <p:cNvPr id="8" name="Content Placeholder 7">
            <a:extLst>
              <a:ext uri="{FF2B5EF4-FFF2-40B4-BE49-F238E27FC236}">
                <a16:creationId xmlns:a16="http://schemas.microsoft.com/office/drawing/2014/main" id="{616D2C44-E576-4803-9DC4-EF67E39298D1}"/>
              </a:ext>
            </a:extLst>
          </p:cNvPr>
          <p:cNvSpPr>
            <a:spLocks noGrp="1"/>
          </p:cNvSpPr>
          <p:nvPr>
            <p:ph sz="half" idx="2"/>
          </p:nvPr>
        </p:nvSpPr>
        <p:spPr>
          <a:xfrm>
            <a:off x="6509790" y="1574800"/>
            <a:ext cx="4998719" cy="4525963"/>
          </a:xfrm>
        </p:spPr>
        <p:txBody>
          <a:bodyPr vert="horz" lIns="91440" tIns="45720" rIns="91440" bIns="45720" rtlCol="0" anchor="t">
            <a:normAutofit fontScale="70000" lnSpcReduction="20000"/>
          </a:bodyPr>
          <a:lstStyle/>
          <a:p>
            <a:r>
              <a:rPr lang="en-US" b="0" dirty="0">
                <a:solidFill>
                  <a:srgbClr val="000000"/>
                </a:solidFill>
                <a:latin typeface="Calibri"/>
                <a:cs typeface="Calibri"/>
              </a:rPr>
              <a:t>Instead of an APS, Lynx spent approx. 3 months at The X School, until November 2020 when he was abruptly told to leave because the school stated that it was not licensed to educate students with ID. </a:t>
            </a:r>
          </a:p>
          <a:p>
            <a:r>
              <a:rPr lang="en-US" b="0" dirty="0">
                <a:solidFill>
                  <a:srgbClr val="000000"/>
                </a:solidFill>
                <a:latin typeface="Calibri"/>
                <a:cs typeface="Calibri"/>
              </a:rPr>
              <a:t>After spending a number of weeks without any school at all, Lynx was finally enrolled (virtually) into a supplemental life skills program at the neighborhood school in January 2021. Lynx remained without proper placement and related services. </a:t>
            </a:r>
            <a:endParaRPr lang="en-US" b="0" dirty="0">
              <a:solidFill>
                <a:srgbClr val="000000"/>
              </a:solidFill>
              <a:latin typeface="Calibri" panose="020F0502020204030204" pitchFamily="34" charset="0"/>
              <a:cs typeface="Calibri"/>
            </a:endParaRPr>
          </a:p>
          <a:p>
            <a:r>
              <a:rPr lang="en-US" b="0" dirty="0">
                <a:solidFill>
                  <a:srgbClr val="000000"/>
                </a:solidFill>
                <a:latin typeface="Calibri"/>
                <a:cs typeface="Calibri"/>
              </a:rPr>
              <a:t>On May 3rd, Lynx was finally accepted and enrolled into a full-time APS placement. ELC advocated to ensure he received compensatory education for the entire period of deprivation. ELC also raised systemic issues about the program’s policy with SDP. </a:t>
            </a:r>
          </a:p>
        </p:txBody>
      </p:sp>
      <p:sp>
        <p:nvSpPr>
          <p:cNvPr id="6" name="Slide Number Placeholder 5">
            <a:extLst>
              <a:ext uri="{FF2B5EF4-FFF2-40B4-BE49-F238E27FC236}">
                <a16:creationId xmlns:a16="http://schemas.microsoft.com/office/drawing/2014/main" id="{342065FC-CCDF-4EBF-A3C9-F5F94CAF14D7}"/>
              </a:ext>
            </a:extLst>
          </p:cNvPr>
          <p:cNvSpPr>
            <a:spLocks noGrp="1"/>
          </p:cNvSpPr>
          <p:nvPr>
            <p:ph type="sldNum" sz="quarter" idx="12"/>
          </p:nvPr>
        </p:nvSpPr>
        <p:spPr/>
        <p:txBody>
          <a:bodyPr/>
          <a:lstStyle/>
          <a:p>
            <a:fld id="{ED5BBBEE-5D91-4B8F-867F-2C151C9DB961}" type="slidenum">
              <a:rPr lang="en-US" smtClean="0"/>
              <a:t>18</a:t>
            </a:fld>
            <a:endParaRPr lang="en-US"/>
          </a:p>
        </p:txBody>
      </p:sp>
    </p:spTree>
    <p:extLst>
      <p:ext uri="{BB962C8B-B14F-4D97-AF65-F5344CB8AC3E}">
        <p14:creationId xmlns:p14="http://schemas.microsoft.com/office/powerpoint/2010/main" val="304573388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AE5A-21D3-4A52-9788-5AAC685BC828}"/>
              </a:ext>
            </a:extLst>
          </p:cNvPr>
          <p:cNvSpPr>
            <a:spLocks noGrp="1"/>
          </p:cNvSpPr>
          <p:nvPr>
            <p:ph type="title"/>
          </p:nvPr>
        </p:nvSpPr>
        <p:spPr>
          <a:xfrm>
            <a:off x="676693" y="203200"/>
            <a:ext cx="10107847" cy="1162050"/>
          </a:xfrm>
        </p:spPr>
        <p:txBody>
          <a:bodyPr>
            <a:normAutofit fontScale="90000"/>
          </a:bodyPr>
          <a:lstStyle/>
          <a:p>
            <a:r>
              <a:rPr lang="en-US" b="1" dirty="0"/>
              <a:t>SYSTEMIC DEPRIVATIONS FOR YOUTH IN CONGREGATE CARE</a:t>
            </a:r>
          </a:p>
        </p:txBody>
      </p:sp>
      <p:sp>
        <p:nvSpPr>
          <p:cNvPr id="3" name="Content Placeholder 2">
            <a:extLst>
              <a:ext uri="{FF2B5EF4-FFF2-40B4-BE49-F238E27FC236}">
                <a16:creationId xmlns:a16="http://schemas.microsoft.com/office/drawing/2014/main" id="{B4D73CF7-967A-4E5F-852A-FF91FA4BF618}"/>
              </a:ext>
            </a:extLst>
          </p:cNvPr>
          <p:cNvSpPr>
            <a:spLocks noGrp="1"/>
          </p:cNvSpPr>
          <p:nvPr>
            <p:ph sz="half" idx="1"/>
          </p:nvPr>
        </p:nvSpPr>
        <p:spPr>
          <a:xfrm>
            <a:off x="676696" y="1574800"/>
            <a:ext cx="5133360" cy="4525963"/>
          </a:xfrm>
        </p:spPr>
        <p:txBody>
          <a:bodyPr>
            <a:normAutofit fontScale="55000" lnSpcReduction="20000"/>
          </a:bodyPr>
          <a:lstStyle/>
          <a:p>
            <a:r>
              <a:rPr lang="en-US" dirty="0">
                <a:solidFill>
                  <a:schemeClr val="accent1"/>
                </a:solidFill>
              </a:rPr>
              <a:t>Background</a:t>
            </a:r>
          </a:p>
          <a:p>
            <a:r>
              <a:rPr lang="en-US" sz="3200" b="0" i="0" dirty="0">
                <a:solidFill>
                  <a:srgbClr val="000000"/>
                </a:solidFill>
                <a:effectLst/>
                <a:latin typeface="Calibri" panose="020F0502020204030204" pitchFamily="34" charset="0"/>
              </a:rPr>
              <a:t>Asher is a 15-year-old Black male student in foster care who receives supplemental learnin</a:t>
            </a:r>
            <a:r>
              <a:rPr lang="en-US" sz="3200" b="0" dirty="0">
                <a:solidFill>
                  <a:srgbClr val="000000"/>
                </a:solidFill>
                <a:latin typeface="Calibri" panose="020F0502020204030204" pitchFamily="34" charset="0"/>
              </a:rPr>
              <a:t>g supports through his IEP.</a:t>
            </a:r>
            <a:endParaRPr lang="en-US" sz="3200" b="0" i="0" dirty="0">
              <a:solidFill>
                <a:srgbClr val="000000"/>
              </a:solidFill>
              <a:effectLst/>
              <a:latin typeface="Calibri" panose="020F0502020204030204" pitchFamily="34" charset="0"/>
            </a:endParaRPr>
          </a:p>
          <a:p>
            <a:r>
              <a:rPr lang="en-US" sz="3200" b="0" dirty="0">
                <a:solidFill>
                  <a:srgbClr val="000000"/>
                </a:solidFill>
                <a:latin typeface="Calibri" panose="020F0502020204030204" pitchFamily="34" charset="0"/>
              </a:rPr>
              <a:t>Asher</a:t>
            </a:r>
            <a:r>
              <a:rPr lang="en-US" sz="3200" b="0" i="0" dirty="0">
                <a:solidFill>
                  <a:srgbClr val="000000"/>
                </a:solidFill>
                <a:effectLst/>
                <a:latin typeface="Calibri" panose="020F0502020204030204" pitchFamily="34" charset="0"/>
              </a:rPr>
              <a:t> was also placed at X Placement by dependency court, and</a:t>
            </a:r>
            <a:r>
              <a:rPr lang="en-US" sz="3200" b="0" dirty="0">
                <a:solidFill>
                  <a:srgbClr val="000000"/>
                </a:solidFill>
                <a:latin typeface="Calibri" panose="020F0502020204030204" pitchFamily="34" charset="0"/>
              </a:rPr>
              <a:t> automatically</a:t>
            </a:r>
            <a:r>
              <a:rPr lang="en-US" sz="3200" b="0" i="0" dirty="0">
                <a:solidFill>
                  <a:srgbClr val="000000"/>
                </a:solidFill>
                <a:effectLst/>
                <a:latin typeface="Calibri" panose="020F0502020204030204" pitchFamily="34" charset="0"/>
              </a:rPr>
              <a:t> began attending the on-grounds school. He was enrolled for over a year-and-a-half. </a:t>
            </a:r>
          </a:p>
          <a:p>
            <a:r>
              <a:rPr lang="en-US" sz="3200" b="0" i="0" dirty="0">
                <a:solidFill>
                  <a:srgbClr val="000000"/>
                </a:solidFill>
                <a:effectLst/>
                <a:latin typeface="Calibri" panose="020F0502020204030204" pitchFamily="34" charset="0"/>
              </a:rPr>
              <a:t>In those 18 months, the X School never convened an IEP review, or sought any updated testing or evaluations.</a:t>
            </a:r>
          </a:p>
          <a:p>
            <a:r>
              <a:rPr lang="en-US" sz="3200" b="0" dirty="0">
                <a:solidFill>
                  <a:srgbClr val="000000"/>
                </a:solidFill>
                <a:latin typeface="Calibri" panose="020F0502020204030204" pitchFamily="34" charset="0"/>
              </a:rPr>
              <a:t>Worse, upon gathering records, it was not clear what grade Asher was in. His records had not be updated since his arrival. A </a:t>
            </a:r>
            <a:r>
              <a:rPr lang="en-US" sz="3200" b="0" i="1" dirty="0">
                <a:solidFill>
                  <a:srgbClr val="000000"/>
                </a:solidFill>
                <a:latin typeface="Calibri" panose="020F0502020204030204" pitchFamily="34" charset="0"/>
              </a:rPr>
              <a:t>court order </a:t>
            </a:r>
            <a:r>
              <a:rPr lang="en-US" sz="3200" b="0" dirty="0">
                <a:solidFill>
                  <a:srgbClr val="000000"/>
                </a:solidFill>
                <a:latin typeface="Calibri" panose="020F0502020204030204" pitchFamily="34" charset="0"/>
              </a:rPr>
              <a:t>was provided to the placement in order to obtain records after months of requests. </a:t>
            </a:r>
            <a:endParaRPr lang="en-US" sz="3200" b="0" i="0" dirty="0">
              <a:solidFill>
                <a:srgbClr val="000000"/>
              </a:solidFill>
              <a:effectLst/>
              <a:latin typeface="Calibri" panose="020F0502020204030204" pitchFamily="34" charset="0"/>
            </a:endParaRPr>
          </a:p>
        </p:txBody>
      </p:sp>
      <p:sp>
        <p:nvSpPr>
          <p:cNvPr id="8" name="Content Placeholder 7">
            <a:extLst>
              <a:ext uri="{FF2B5EF4-FFF2-40B4-BE49-F238E27FC236}">
                <a16:creationId xmlns:a16="http://schemas.microsoft.com/office/drawing/2014/main" id="{616D2C44-E576-4803-9DC4-EF67E39298D1}"/>
              </a:ext>
            </a:extLst>
          </p:cNvPr>
          <p:cNvSpPr>
            <a:spLocks noGrp="1"/>
          </p:cNvSpPr>
          <p:nvPr>
            <p:ph sz="half" idx="2"/>
          </p:nvPr>
        </p:nvSpPr>
        <p:spPr>
          <a:xfrm>
            <a:off x="6381946" y="1574800"/>
            <a:ext cx="5038326" cy="4525963"/>
          </a:xfrm>
        </p:spPr>
        <p:txBody>
          <a:bodyPr>
            <a:normAutofit fontScale="55000" lnSpcReduction="20000"/>
          </a:bodyPr>
          <a:lstStyle/>
          <a:p>
            <a:r>
              <a:rPr lang="en-US" sz="2900" b="0" dirty="0">
                <a:solidFill>
                  <a:srgbClr val="000000"/>
                </a:solidFill>
                <a:latin typeface="Calibri" panose="020F0502020204030204" pitchFamily="34" charset="0"/>
              </a:rPr>
              <a:t>Once records were received from the X school, we learned Asher had over 50 absences and was failing all subjects. When staff were asked about the numerous absences for an on-site school program, they shared they do not force students to attend school. </a:t>
            </a:r>
          </a:p>
          <a:p>
            <a:r>
              <a:rPr lang="en-US" sz="2900" b="0" dirty="0">
                <a:solidFill>
                  <a:srgbClr val="000000"/>
                </a:solidFill>
                <a:latin typeface="Calibri" panose="020F0502020204030204" pitchFamily="34" charset="0"/>
              </a:rPr>
              <a:t>It was further determined that like Lynx, Asher was automatically enrolled at the X School, simply because he resided at the X placement, despite it not being the LRE, and despite a right to attend the local public school.</a:t>
            </a:r>
          </a:p>
          <a:p>
            <a:r>
              <a:rPr lang="en-US" sz="2900" b="0" dirty="0">
                <a:solidFill>
                  <a:srgbClr val="000000"/>
                </a:solidFill>
                <a:latin typeface="Calibri" panose="020F0502020204030204" pitchFamily="34" charset="0"/>
              </a:rPr>
              <a:t>Asher’s mom (still his educ rights holder) informed ELC she did not know there was an option to attend the local school, this option was never presented by staff, and asked to pursue this option. </a:t>
            </a:r>
          </a:p>
          <a:p>
            <a:r>
              <a:rPr lang="en-US" sz="2900" b="0" dirty="0">
                <a:solidFill>
                  <a:srgbClr val="000000"/>
                </a:solidFill>
                <a:latin typeface="Calibri" panose="020F0502020204030204" pitchFamily="34" charset="0"/>
              </a:rPr>
              <a:t>ELC successfully advocated to ensure Asher was in an appropriate placement in the local public school district, including a bus to and from the placement, and further ensured Asher received compensatory education for the entire period of deprivation.</a:t>
            </a:r>
          </a:p>
          <a:p>
            <a:endParaRPr lang="en-US" dirty="0"/>
          </a:p>
        </p:txBody>
      </p:sp>
      <p:sp>
        <p:nvSpPr>
          <p:cNvPr id="6" name="Slide Number Placeholder 5">
            <a:extLst>
              <a:ext uri="{FF2B5EF4-FFF2-40B4-BE49-F238E27FC236}">
                <a16:creationId xmlns:a16="http://schemas.microsoft.com/office/drawing/2014/main" id="{342065FC-CCDF-4EBF-A3C9-F5F94CAF14D7}"/>
              </a:ext>
            </a:extLst>
          </p:cNvPr>
          <p:cNvSpPr>
            <a:spLocks noGrp="1"/>
          </p:cNvSpPr>
          <p:nvPr>
            <p:ph type="sldNum" sz="quarter" idx="12"/>
          </p:nvPr>
        </p:nvSpPr>
        <p:spPr/>
        <p:txBody>
          <a:bodyPr/>
          <a:lstStyle/>
          <a:p>
            <a:fld id="{ED5BBBEE-5D91-4B8F-867F-2C151C9DB961}" type="slidenum">
              <a:rPr lang="en-US" smtClean="0"/>
              <a:t>19</a:t>
            </a:fld>
            <a:endParaRPr lang="en-US"/>
          </a:p>
        </p:txBody>
      </p:sp>
    </p:spTree>
    <p:extLst>
      <p:ext uri="{BB962C8B-B14F-4D97-AF65-F5344CB8AC3E}">
        <p14:creationId xmlns:p14="http://schemas.microsoft.com/office/powerpoint/2010/main" val="6419713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fade">
                                      <p:cBhvr>
                                        <p:cTn id="4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15D94-FEDE-636E-F6B3-498CB8CCD9C5}"/>
              </a:ext>
            </a:extLst>
          </p:cNvPr>
          <p:cNvSpPr>
            <a:spLocks noGrp="1"/>
          </p:cNvSpPr>
          <p:nvPr>
            <p:ph type="title"/>
          </p:nvPr>
        </p:nvSpPr>
        <p:spPr>
          <a:xfrm>
            <a:off x="609600" y="152718"/>
            <a:ext cx="11053864" cy="812482"/>
          </a:xfrm>
        </p:spPr>
        <p:txBody>
          <a:bodyPr/>
          <a:lstStyle/>
          <a:p>
            <a:r>
              <a:rPr lang="en-US" b="1" dirty="0"/>
              <a:t>		Key Topics &amp; overview </a:t>
            </a:r>
            <a:r>
              <a:rPr lang="en-US" i="1" dirty="0"/>
              <a:t>(1.5Hrs)</a:t>
            </a:r>
          </a:p>
        </p:txBody>
      </p:sp>
      <p:sp>
        <p:nvSpPr>
          <p:cNvPr id="3" name="Content Placeholder 2">
            <a:extLst>
              <a:ext uri="{FF2B5EF4-FFF2-40B4-BE49-F238E27FC236}">
                <a16:creationId xmlns:a16="http://schemas.microsoft.com/office/drawing/2014/main" id="{F355E790-E184-B836-D20D-690FC027AEEA}"/>
              </a:ext>
            </a:extLst>
          </p:cNvPr>
          <p:cNvSpPr>
            <a:spLocks noGrp="1"/>
          </p:cNvSpPr>
          <p:nvPr>
            <p:ph idx="1"/>
          </p:nvPr>
        </p:nvSpPr>
        <p:spPr>
          <a:xfrm>
            <a:off x="609600" y="1350603"/>
            <a:ext cx="10363200" cy="4720697"/>
          </a:xfrm>
        </p:spPr>
        <p:txBody>
          <a:bodyPr>
            <a:normAutofit fontScale="92500" lnSpcReduction="20000"/>
          </a:bodyPr>
          <a:lstStyle/>
          <a:p>
            <a:pPr marL="342900" indent="-342900">
              <a:buFont typeface="Arial" panose="020B0604020202020204" pitchFamily="34" charset="0"/>
              <a:buChar char="•"/>
            </a:pPr>
            <a:r>
              <a:rPr lang="en-US" dirty="0">
                <a:solidFill>
                  <a:schemeClr val="tx2"/>
                </a:solidFill>
              </a:rPr>
              <a:t>Relevant background on Youth in Care</a:t>
            </a:r>
          </a:p>
          <a:p>
            <a:pPr marL="800100" lvl="1" indent="-342900"/>
            <a:r>
              <a:rPr lang="en-US" dirty="0">
                <a:solidFill>
                  <a:schemeClr val="tx2"/>
                </a:solidFill>
              </a:rPr>
              <a:t>Review of profiles of (residential) youth who are system-involved </a:t>
            </a:r>
          </a:p>
          <a:p>
            <a:pPr marL="800100" lvl="1" indent="-342900"/>
            <a:r>
              <a:rPr lang="en-US" dirty="0">
                <a:solidFill>
                  <a:schemeClr val="tx2"/>
                </a:solidFill>
              </a:rPr>
              <a:t>Review of education-related barriers faced in residential settings</a:t>
            </a:r>
          </a:p>
          <a:p>
            <a:pPr marL="342900" indent="-342900">
              <a:buFont typeface="Arial" panose="020B0604020202020204" pitchFamily="34" charset="0"/>
              <a:buChar char="•"/>
            </a:pPr>
            <a:r>
              <a:rPr lang="en-US" dirty="0">
                <a:solidFill>
                  <a:schemeClr val="tx2"/>
                </a:solidFill>
              </a:rPr>
              <a:t>State &amp; Federal Laws on Educational Rights Youth in Dependency </a:t>
            </a:r>
          </a:p>
          <a:p>
            <a:pPr marL="800100" lvl="1" indent="-342900"/>
            <a:r>
              <a:rPr lang="en-US" dirty="0">
                <a:solidFill>
                  <a:schemeClr val="tx2"/>
                </a:solidFill>
              </a:rPr>
              <a:t>Changes in Placement</a:t>
            </a:r>
          </a:p>
          <a:p>
            <a:pPr marL="800100" lvl="1" indent="-342900"/>
            <a:r>
              <a:rPr lang="en-US" dirty="0">
                <a:solidFill>
                  <a:schemeClr val="tx2"/>
                </a:solidFill>
              </a:rPr>
              <a:t>Least Restrictive Environment</a:t>
            </a:r>
          </a:p>
          <a:p>
            <a:pPr marL="800100" lvl="1" indent="-342900"/>
            <a:r>
              <a:rPr lang="en-US" dirty="0">
                <a:solidFill>
                  <a:schemeClr val="tx2"/>
                </a:solidFill>
              </a:rPr>
              <a:t>Best Interest Determination</a:t>
            </a:r>
          </a:p>
          <a:p>
            <a:pPr marL="800100" lvl="1" indent="-342900"/>
            <a:r>
              <a:rPr lang="en-US" dirty="0">
                <a:solidFill>
                  <a:schemeClr val="tx2"/>
                </a:solidFill>
              </a:rPr>
              <a:t>Educational Quality in Residential Settings</a:t>
            </a:r>
          </a:p>
          <a:p>
            <a:pPr marL="342900" indent="-342900">
              <a:buFont typeface="Arial" panose="020B0604020202020204" pitchFamily="34" charset="0"/>
              <a:buChar char="•"/>
            </a:pPr>
            <a:r>
              <a:rPr lang="en-US" dirty="0">
                <a:solidFill>
                  <a:schemeClr val="tx2"/>
                </a:solidFill>
              </a:rPr>
              <a:t>Obligations of School Districts</a:t>
            </a:r>
          </a:p>
          <a:p>
            <a:pPr marL="800100" lvl="1" indent="-342900"/>
            <a:r>
              <a:rPr lang="en-US" dirty="0">
                <a:solidFill>
                  <a:schemeClr val="tx2"/>
                </a:solidFill>
              </a:rPr>
              <a:t>Immediate Enrollment</a:t>
            </a:r>
          </a:p>
          <a:p>
            <a:pPr marL="800100" lvl="1" indent="-342900"/>
            <a:r>
              <a:rPr lang="en-US" dirty="0">
                <a:solidFill>
                  <a:schemeClr val="tx2"/>
                </a:solidFill>
              </a:rPr>
              <a:t>Understanding and Enforcing Act 1</a:t>
            </a:r>
          </a:p>
          <a:p>
            <a:pPr marL="342900" indent="-342900">
              <a:buFont typeface="Arial" panose="020B0604020202020204" pitchFamily="34" charset="0"/>
              <a:buChar char="•"/>
            </a:pPr>
            <a:r>
              <a:rPr lang="en-US" dirty="0">
                <a:solidFill>
                  <a:schemeClr val="tx2"/>
                </a:solidFill>
              </a:rPr>
              <a:t>The Role of the Court in Education</a:t>
            </a:r>
          </a:p>
          <a:p>
            <a:pPr marL="800100" lvl="1" indent="-342900"/>
            <a:r>
              <a:rPr lang="en-US" dirty="0">
                <a:solidFill>
                  <a:schemeClr val="tx2"/>
                </a:solidFill>
              </a:rPr>
              <a:t>Highlights of Dependency Bench Book</a:t>
            </a:r>
          </a:p>
          <a:p>
            <a:pPr marL="800100" lvl="1" indent="-342900"/>
            <a:r>
              <a:rPr lang="en-US" dirty="0">
                <a:solidFill>
                  <a:schemeClr val="tx2"/>
                </a:solidFill>
              </a:rPr>
              <a:t>Key </a:t>
            </a:r>
            <a:r>
              <a:rPr lang="en-US">
                <a:solidFill>
                  <a:schemeClr val="tx2"/>
                </a:solidFill>
              </a:rPr>
              <a:t>Language in Court </a:t>
            </a:r>
            <a:r>
              <a:rPr lang="en-US" dirty="0">
                <a:solidFill>
                  <a:schemeClr val="tx2"/>
                </a:solidFill>
              </a:rPr>
              <a:t>Orders </a:t>
            </a:r>
          </a:p>
          <a:p>
            <a:pPr marL="342900" indent="-342900">
              <a:buFont typeface="Arial" panose="020B0604020202020204" pitchFamily="34" charset="0"/>
              <a:buChar char="•"/>
            </a:pPr>
            <a:r>
              <a:rPr lang="en-US" dirty="0">
                <a:solidFill>
                  <a:schemeClr val="tx2"/>
                </a:solidFill>
              </a:rPr>
              <a:t>Questions and Closing</a:t>
            </a:r>
          </a:p>
        </p:txBody>
      </p:sp>
      <p:sp>
        <p:nvSpPr>
          <p:cNvPr id="5" name="Slide Number Placeholder 4">
            <a:extLst>
              <a:ext uri="{FF2B5EF4-FFF2-40B4-BE49-F238E27FC236}">
                <a16:creationId xmlns:a16="http://schemas.microsoft.com/office/drawing/2014/main" id="{A39FA72F-3F8C-5400-B05A-C4657BD7CA49}"/>
              </a:ext>
            </a:extLst>
          </p:cNvPr>
          <p:cNvSpPr>
            <a:spLocks noGrp="1"/>
          </p:cNvSpPr>
          <p:nvPr>
            <p:ph type="sldNum" sz="quarter" idx="12"/>
          </p:nvPr>
        </p:nvSpPr>
        <p:spPr/>
        <p:txBody>
          <a:bodyPr/>
          <a:lstStyle/>
          <a:p>
            <a:fld id="{ED5BBBEE-5D91-4B8F-867F-2C151C9DB961}" type="slidenum">
              <a:rPr lang="en-US" smtClean="0"/>
              <a:t>2</a:t>
            </a:fld>
            <a:endParaRPr lang="en-US"/>
          </a:p>
        </p:txBody>
      </p:sp>
    </p:spTree>
    <p:extLst>
      <p:ext uri="{BB962C8B-B14F-4D97-AF65-F5344CB8AC3E}">
        <p14:creationId xmlns:p14="http://schemas.microsoft.com/office/powerpoint/2010/main" val="305974946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D477-192C-304E-5E76-1865D45EAC6B}"/>
              </a:ext>
            </a:extLst>
          </p:cNvPr>
          <p:cNvSpPr>
            <a:spLocks noGrp="1"/>
          </p:cNvSpPr>
          <p:nvPr>
            <p:ph type="title"/>
          </p:nvPr>
        </p:nvSpPr>
        <p:spPr>
          <a:xfrm>
            <a:off x="609600" y="2009539"/>
            <a:ext cx="4348163" cy="1614169"/>
          </a:xfrm>
        </p:spPr>
        <p:txBody>
          <a:bodyPr>
            <a:normAutofit fontScale="90000"/>
          </a:bodyPr>
          <a:lstStyle/>
          <a:p>
            <a:r>
              <a:rPr lang="en-US" b="1" dirty="0"/>
              <a:t>Systemic reforms for students at the bridge</a:t>
            </a:r>
          </a:p>
        </p:txBody>
      </p:sp>
      <p:pic>
        <p:nvPicPr>
          <p:cNvPr id="7" name="Content Placeholder 6" descr="A screenshot of a document&#10;&#10;Description automatically generated">
            <a:extLst>
              <a:ext uri="{FF2B5EF4-FFF2-40B4-BE49-F238E27FC236}">
                <a16:creationId xmlns:a16="http://schemas.microsoft.com/office/drawing/2014/main" id="{546418C4-55B1-A6E6-73B6-C846C67496F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0708"/>
          <a:stretch/>
        </p:blipFill>
        <p:spPr>
          <a:xfrm>
            <a:off x="5372308" y="711091"/>
            <a:ext cx="6210092" cy="5435817"/>
          </a:xfrm>
        </p:spPr>
      </p:pic>
      <p:sp>
        <p:nvSpPr>
          <p:cNvPr id="5" name="Slide Number Placeholder 4">
            <a:extLst>
              <a:ext uri="{FF2B5EF4-FFF2-40B4-BE49-F238E27FC236}">
                <a16:creationId xmlns:a16="http://schemas.microsoft.com/office/drawing/2014/main" id="{53627A10-2252-6247-BF33-5FF85771D243}"/>
              </a:ext>
            </a:extLst>
          </p:cNvPr>
          <p:cNvSpPr>
            <a:spLocks noGrp="1"/>
          </p:cNvSpPr>
          <p:nvPr>
            <p:ph type="sldNum" sz="quarter" idx="12"/>
          </p:nvPr>
        </p:nvSpPr>
        <p:spPr/>
        <p:txBody>
          <a:bodyPr/>
          <a:lstStyle/>
          <a:p>
            <a:fld id="{ED5BBBEE-5D91-4B8F-867F-2C151C9DB961}" type="slidenum">
              <a:rPr lang="en-US" smtClean="0"/>
              <a:t>20</a:t>
            </a:fld>
            <a:endParaRPr lang="en-US"/>
          </a:p>
        </p:txBody>
      </p:sp>
    </p:spTree>
    <p:extLst>
      <p:ext uri="{BB962C8B-B14F-4D97-AF65-F5344CB8AC3E}">
        <p14:creationId xmlns:p14="http://schemas.microsoft.com/office/powerpoint/2010/main" val="238100498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573E-6DCF-4DFC-9C9E-5F26E3B59186}"/>
              </a:ext>
            </a:extLst>
          </p:cNvPr>
          <p:cNvSpPr>
            <a:spLocks noGrp="1"/>
          </p:cNvSpPr>
          <p:nvPr>
            <p:ph type="title"/>
          </p:nvPr>
        </p:nvSpPr>
        <p:spPr>
          <a:xfrm>
            <a:off x="589936" y="1155609"/>
            <a:ext cx="10083800" cy="3822382"/>
          </a:xfrm>
        </p:spPr>
        <p:txBody>
          <a:bodyPr>
            <a:normAutofit/>
          </a:bodyPr>
          <a:lstStyle/>
          <a:p>
            <a:r>
              <a:rPr lang="en-US" sz="6000" b="1" dirty="0"/>
              <a:t>EDUCATIONAL PROFILE OF SYSTEM-INVOLVED (dependency) </a:t>
            </a:r>
            <a:br>
              <a:rPr lang="en-US" sz="6000" b="1" dirty="0"/>
            </a:br>
            <a:r>
              <a:rPr lang="en-US" sz="6000" b="1" dirty="0"/>
              <a:t>YOUTH</a:t>
            </a:r>
          </a:p>
        </p:txBody>
      </p:sp>
      <p:sp>
        <p:nvSpPr>
          <p:cNvPr id="4" name="Slide Number Placeholder 3">
            <a:extLst>
              <a:ext uri="{FF2B5EF4-FFF2-40B4-BE49-F238E27FC236}">
                <a16:creationId xmlns:a16="http://schemas.microsoft.com/office/drawing/2014/main" id="{D64909B6-698D-478E-9A9C-5C6643A81FFF}"/>
              </a:ext>
            </a:extLst>
          </p:cNvPr>
          <p:cNvSpPr>
            <a:spLocks noGrp="1"/>
          </p:cNvSpPr>
          <p:nvPr>
            <p:ph type="sldNum" sz="quarter" idx="12"/>
          </p:nvPr>
        </p:nvSpPr>
        <p:spPr/>
        <p:txBody>
          <a:bodyPr/>
          <a:lstStyle/>
          <a:p>
            <a:fld id="{ED5BBBEE-5D91-4B8F-867F-2C151C9DB961}" type="slidenum">
              <a:rPr lang="en-US" smtClean="0"/>
              <a:t>21</a:t>
            </a:fld>
            <a:endParaRPr lang="en-US"/>
          </a:p>
        </p:txBody>
      </p:sp>
    </p:spTree>
    <p:extLst>
      <p:ext uri="{BB962C8B-B14F-4D97-AF65-F5344CB8AC3E}">
        <p14:creationId xmlns:p14="http://schemas.microsoft.com/office/powerpoint/2010/main" val="242722407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599" y="152718"/>
            <a:ext cx="10752667" cy="761682"/>
          </a:xfrm>
        </p:spPr>
        <p:txBody>
          <a:bodyPr/>
          <a:lstStyle/>
          <a:p>
            <a:pPr algn="ctr"/>
            <a:r>
              <a:rPr lang="en-US" b="1" dirty="0">
                <a:latin typeface="Calibri" panose="020F0502020204030204" pitchFamily="34" charset="0"/>
              </a:rPr>
              <a:t>Who is placed at Residential Facilities in Pa?</a:t>
            </a: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2884127445"/>
              </p:ext>
            </p:extLst>
          </p:nvPr>
        </p:nvGraphicFramePr>
        <p:xfrm>
          <a:off x="1017271" y="1557867"/>
          <a:ext cx="43878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7" name="Content Placeholder 16"/>
          <p:cNvSpPr>
            <a:spLocks noGrp="1"/>
          </p:cNvSpPr>
          <p:nvPr>
            <p:ph sz="half" idx="2"/>
          </p:nvPr>
        </p:nvSpPr>
        <p:spPr/>
        <p:txBody>
          <a:bodyPr>
            <a:normAutofit fontScale="92500" lnSpcReduction="20000"/>
          </a:bodyPr>
          <a:lstStyle/>
          <a:p>
            <a:pPr marL="0" indent="0" algn="ctr">
              <a:buNone/>
            </a:pPr>
            <a:endParaRPr lang="en-US" sz="3200" b="1" dirty="0">
              <a:effectLst>
                <a:outerShdw blurRad="38100" dist="38100" dir="2700000" algn="tl">
                  <a:srgbClr val="000000">
                    <a:alpha val="43137"/>
                  </a:srgbClr>
                </a:outerShdw>
              </a:effectLst>
              <a:latin typeface="Calibri" panose="020F0502020204030204" pitchFamily="34" charset="0"/>
            </a:endParaRPr>
          </a:p>
          <a:p>
            <a:pPr marL="0" indent="0" algn="ctr">
              <a:buNone/>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rPr>
              <a:t>44.7%</a:t>
            </a:r>
          </a:p>
          <a:p>
            <a:pPr marL="0" indent="0" algn="ctr">
              <a:buNone/>
            </a:pPr>
            <a:r>
              <a:rPr lang="en-US" dirty="0">
                <a:solidFill>
                  <a:schemeClr val="tx2"/>
                </a:solidFill>
                <a:latin typeface="Calibri" panose="020F0502020204030204" pitchFamily="34" charset="0"/>
              </a:rPr>
              <a:t>of children in foster care in Pennsylvania are African American</a:t>
            </a:r>
          </a:p>
          <a:p>
            <a:pPr marL="0" indent="0" algn="ctr">
              <a:buNone/>
            </a:pPr>
            <a:r>
              <a:rPr lang="en-US" dirty="0">
                <a:solidFill>
                  <a:schemeClr val="tx2"/>
                </a:solidFill>
                <a:latin typeface="Calibri" panose="020F0502020204030204" pitchFamily="34" charset="0"/>
              </a:rPr>
              <a:t>----------</a:t>
            </a:r>
          </a:p>
          <a:p>
            <a:pPr marL="0" indent="0" algn="ctr">
              <a:buNone/>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rPr>
              <a:t>50.5%</a:t>
            </a:r>
          </a:p>
          <a:p>
            <a:pPr marL="0" indent="0" algn="ctr">
              <a:buNone/>
            </a:pPr>
            <a:r>
              <a:rPr lang="en-US" dirty="0">
                <a:solidFill>
                  <a:schemeClr val="tx2"/>
                </a:solidFill>
                <a:latin typeface="Calibri" panose="020F0502020204030204" pitchFamily="34" charset="0"/>
              </a:rPr>
              <a:t>of children placed in residential settings are African American</a:t>
            </a:r>
          </a:p>
        </p:txBody>
      </p:sp>
      <p:sp>
        <p:nvSpPr>
          <p:cNvPr id="2" name="Slide Number Placeholder 1"/>
          <p:cNvSpPr>
            <a:spLocks noGrp="1"/>
          </p:cNvSpPr>
          <p:nvPr>
            <p:ph type="sldNum" sz="quarter" idx="12"/>
          </p:nvPr>
        </p:nvSpPr>
        <p:spPr/>
        <p:txBody>
          <a:bodyPr/>
          <a:lstStyle/>
          <a:p>
            <a:fld id="{E5FD5434-F838-4DD4-A17B-1CB1A1850DF4}" type="slidenum">
              <a:rPr lang="en-US" smtClean="0"/>
              <a:t>22</a:t>
            </a:fld>
            <a:endParaRPr lang="en-US"/>
          </a:p>
        </p:txBody>
      </p:sp>
    </p:spTree>
    <p:extLst>
      <p:ext uri="{BB962C8B-B14F-4D97-AF65-F5344CB8AC3E}">
        <p14:creationId xmlns:p14="http://schemas.microsoft.com/office/powerpoint/2010/main" val="292694458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4434" y="381000"/>
            <a:ext cx="10127353" cy="869576"/>
          </a:xfrm>
        </p:spPr>
        <p:txBody>
          <a:bodyPr/>
          <a:lstStyle/>
          <a:p>
            <a:pPr algn="ctr"/>
            <a:r>
              <a:rPr lang="en-US" b="1" dirty="0"/>
              <a:t>Highly Mobile Students</a:t>
            </a:r>
          </a:p>
        </p:txBody>
      </p:sp>
      <p:sp>
        <p:nvSpPr>
          <p:cNvPr id="2" name="Content Placeholder 1"/>
          <p:cNvSpPr>
            <a:spLocks noGrp="1"/>
          </p:cNvSpPr>
          <p:nvPr>
            <p:ph idx="1"/>
          </p:nvPr>
        </p:nvSpPr>
        <p:spPr>
          <a:xfrm>
            <a:off x="524434" y="1869141"/>
            <a:ext cx="10986247" cy="4459158"/>
          </a:xfrm>
        </p:spPr>
        <p:txBody>
          <a:bodyPr vert="horz" lIns="91440" tIns="45720" rIns="91440" bIns="45720" rtlCol="0" anchor="t">
            <a:normAutofit fontScale="85000" lnSpcReduction="10000"/>
          </a:bodyPr>
          <a:lstStyle/>
          <a:p>
            <a:pPr marL="342900" indent="-342900">
              <a:buFont typeface="Arial" panose="020B0604020202020204" pitchFamily="34" charset="0"/>
              <a:buChar char="•"/>
            </a:pPr>
            <a:r>
              <a:rPr lang="en-US" dirty="0">
                <a:solidFill>
                  <a:schemeClr val="tx2"/>
                </a:solidFill>
              </a:rPr>
              <a:t>Youth who are homeless uprooted </a:t>
            </a:r>
            <a:r>
              <a:rPr lang="en-US" u="sng" dirty="0">
                <a:solidFill>
                  <a:schemeClr val="tx2"/>
                </a:solidFill>
              </a:rPr>
              <a:t>sixteen times more frequently than their peers  </a:t>
            </a:r>
          </a:p>
          <a:p>
            <a:pPr marL="342900" indent="-342900">
              <a:buFont typeface="Arial" panose="020B0604020202020204" pitchFamily="34" charset="0"/>
              <a:buChar char="•"/>
            </a:pPr>
            <a:r>
              <a:rPr lang="en-US" dirty="0">
                <a:solidFill>
                  <a:schemeClr val="tx2"/>
                </a:solidFill>
              </a:rPr>
              <a:t>Children in foster care </a:t>
            </a:r>
            <a:r>
              <a:rPr lang="en-US" u="sng" dirty="0">
                <a:solidFill>
                  <a:schemeClr val="tx2"/>
                </a:solidFill>
              </a:rPr>
              <a:t>change schools an average of 2.8 times</a:t>
            </a:r>
            <a:r>
              <a:rPr lang="en-US" dirty="0">
                <a:solidFill>
                  <a:schemeClr val="tx2"/>
                </a:solidFill>
              </a:rPr>
              <a:t>; Most older youth have been in 5 or more schools </a:t>
            </a:r>
          </a:p>
          <a:p>
            <a:pPr marL="342900" indent="-342900">
              <a:buFont typeface="Arial" panose="020B0604020202020204" pitchFamily="34" charset="0"/>
              <a:buChar char="•"/>
            </a:pPr>
            <a:r>
              <a:rPr lang="en-US" dirty="0">
                <a:solidFill>
                  <a:schemeClr val="tx2"/>
                </a:solidFill>
              </a:rPr>
              <a:t>Research indicates that children lose 4-6 months of progress with each school move </a:t>
            </a:r>
          </a:p>
          <a:p>
            <a:pPr marL="342900" indent="-342900">
              <a:buFont typeface="Arial" panose="020B0604020202020204" pitchFamily="34" charset="0"/>
              <a:buChar char="•"/>
            </a:pPr>
            <a:r>
              <a:rPr lang="en-US" dirty="0">
                <a:solidFill>
                  <a:schemeClr val="tx2"/>
                </a:solidFill>
              </a:rPr>
              <a:t>Even one fewer school change makes a high school student 1.8 times </a:t>
            </a:r>
            <a:r>
              <a:rPr lang="en-US" u="sng" dirty="0">
                <a:solidFill>
                  <a:schemeClr val="tx2"/>
                </a:solidFill>
              </a:rPr>
              <a:t>more</a:t>
            </a:r>
            <a:r>
              <a:rPr lang="en-US" dirty="0">
                <a:solidFill>
                  <a:schemeClr val="tx2"/>
                </a:solidFill>
              </a:rPr>
              <a:t> likely to obtain a diploma</a:t>
            </a:r>
          </a:p>
          <a:p>
            <a:pPr marL="342900" indent="-342900">
              <a:buFont typeface="Arial" panose="020B0604020202020204" pitchFamily="34" charset="0"/>
              <a:buChar char="•"/>
            </a:pPr>
            <a:endParaRPr lang="en-US" dirty="0">
              <a:solidFill>
                <a:schemeClr val="tx2"/>
              </a:solidFill>
            </a:endParaRPr>
          </a:p>
          <a:p>
            <a:r>
              <a:rPr lang="en-US" u="sng" dirty="0">
                <a:solidFill>
                  <a:schemeClr val="tx2"/>
                </a:solidFill>
              </a:rPr>
              <a:t>Maintaining School Stability Pays Off</a:t>
            </a:r>
            <a:r>
              <a:rPr lang="en-US" b="1" u="sng" dirty="0">
                <a:solidFill>
                  <a:schemeClr val="tx2"/>
                </a:solidFill>
              </a:rPr>
              <a:t>:</a:t>
            </a:r>
          </a:p>
          <a:p>
            <a:pPr marL="342900" indent="-342900">
              <a:buFont typeface="Arial" panose="020B0604020202020204" pitchFamily="34" charset="0"/>
              <a:buChar char="•"/>
            </a:pPr>
            <a:r>
              <a:rPr lang="en-US" dirty="0">
                <a:solidFill>
                  <a:schemeClr val="tx2"/>
                </a:solidFill>
              </a:rPr>
              <a:t>A child who stays in the same school is 50% more likely to graduate and exhibit higher academic achievement:</a:t>
            </a:r>
          </a:p>
          <a:p>
            <a:pPr lvl="1"/>
            <a:r>
              <a:rPr lang="en-US" dirty="0">
                <a:solidFill>
                  <a:schemeClr val="tx2"/>
                </a:solidFill>
              </a:rPr>
              <a:t>GPA: Increases by 50% </a:t>
            </a:r>
          </a:p>
          <a:p>
            <a:pPr lvl="1"/>
            <a:r>
              <a:rPr lang="en-US" dirty="0">
                <a:solidFill>
                  <a:schemeClr val="tx2"/>
                </a:solidFill>
              </a:rPr>
              <a:t>Reading and Math levels are higher</a:t>
            </a:r>
          </a:p>
          <a:p>
            <a:pPr lvl="1"/>
            <a:r>
              <a:rPr lang="en-US" dirty="0">
                <a:solidFill>
                  <a:schemeClr val="tx2"/>
                </a:solidFill>
              </a:rPr>
              <a:t>Less likely to repeat a grade </a:t>
            </a:r>
          </a:p>
          <a:p>
            <a:pPr marL="200660" lvl="1" indent="0">
              <a:buNone/>
            </a:pPr>
            <a:endParaRPr kumimoji="0" lang="en-US" sz="2000" b="0" i="0" u="none" strike="noStrike" kern="1200" cap="none" spc="0" normalizeH="0" baseline="0" noProof="0" dirty="0">
              <a:ln>
                <a:noFill/>
              </a:ln>
              <a:solidFill>
                <a:prstClr val="black"/>
              </a:solidFill>
              <a:effectLst/>
              <a:uLnTx/>
              <a:uFillTx/>
              <a:latin typeface="Trebuchet MS"/>
              <a:ea typeface="+mn-ea"/>
              <a:cs typeface="+mn-cs"/>
            </a:endParaRPr>
          </a:p>
          <a:p>
            <a:pPr marL="200660" lvl="1" indent="0">
              <a:buNone/>
            </a:pPr>
            <a:r>
              <a:rPr kumimoji="0" lang="en-US" sz="1600" b="0" i="0" u="none" strike="noStrike" kern="1200" cap="none" spc="0" normalizeH="0" baseline="0" noProof="0" dirty="0">
                <a:ln>
                  <a:noFill/>
                </a:ln>
                <a:solidFill>
                  <a:prstClr val="black"/>
                </a:solidFill>
                <a:effectLst/>
                <a:uLnTx/>
                <a:uFillTx/>
                <a:latin typeface="Trebuchet MS"/>
                <a:ea typeface="+mn-ea"/>
                <a:cs typeface="+mn-cs"/>
              </a:rPr>
              <a:t>See</a:t>
            </a:r>
            <a:r>
              <a:rPr kumimoji="0" lang="en-US" sz="1600" b="0" i="0" u="none" strike="noStrike" kern="1200" cap="none" spc="0" normalizeH="0" baseline="0" noProof="0" dirty="0">
                <a:ln>
                  <a:noFill/>
                </a:ln>
                <a:solidFill>
                  <a:prstClr val="black">
                    <a:lumMod val="50000"/>
                    <a:lumOff val="50000"/>
                  </a:prstClr>
                </a:solidFill>
                <a:effectLst/>
                <a:uLnTx/>
                <a:uFillTx/>
                <a:latin typeface="Trebuchet MS"/>
                <a:ea typeface="+mn-ea"/>
                <a:cs typeface="+mn-cs"/>
              </a:rPr>
              <a:t> </a:t>
            </a:r>
            <a:r>
              <a:rPr kumimoji="0" lang="en-US" sz="1600" b="0" i="0" u="none" strike="noStrike" kern="1200" cap="none" spc="0" normalizeH="0" baseline="0" noProof="0" dirty="0">
                <a:ln>
                  <a:noFill/>
                </a:ln>
                <a:solidFill>
                  <a:srgbClr val="0070C0"/>
                </a:solidFill>
                <a:effectLst/>
                <a:highlight>
                  <a:srgbClr val="FFFF00"/>
                </a:highlight>
                <a:uLnTx/>
                <a:uFillTx/>
                <a:latin typeface="Trebuchet MS"/>
                <a:ea typeface="+mn-ea"/>
                <a:cs typeface="+mn-cs"/>
                <a:hlinkClick r:id="rId3">
                  <a:extLst>
                    <a:ext uri="{A12FA001-AC4F-418D-AE19-62706E023703}">
                      <ahyp:hlinkClr xmlns:ahyp="http://schemas.microsoft.com/office/drawing/2018/hyperlinkcolor" val="tx"/>
                    </a:ext>
                  </a:extLst>
                </a:hlinkClick>
              </a:rPr>
              <a:t>National Fact Sheet on Foster Care and Education</a:t>
            </a:r>
            <a:r>
              <a:rPr kumimoji="0" lang="en-US" sz="1600" b="0" i="0" u="none" strike="noStrike" kern="1200" cap="none" spc="0" normalizeH="0" baseline="0" noProof="0" dirty="0">
                <a:ln>
                  <a:noFill/>
                </a:ln>
                <a:solidFill>
                  <a:srgbClr val="0070C0"/>
                </a:solidFill>
                <a:effectLst/>
                <a:highlight>
                  <a:srgbClr val="FFFF00"/>
                </a:highlight>
                <a:uLnTx/>
                <a:uFillTx/>
                <a:latin typeface="Trebuchet MS"/>
                <a:ea typeface="+mn-ea"/>
                <a:cs typeface="+mn-cs"/>
              </a:rPr>
              <a:t> </a:t>
            </a:r>
            <a:r>
              <a:rPr kumimoji="0" lang="en-US" sz="1600" b="0" i="0" u="none" strike="noStrike" kern="1200" cap="none" spc="0" normalizeH="0" baseline="0" noProof="0" dirty="0">
                <a:ln>
                  <a:noFill/>
                </a:ln>
                <a:solidFill>
                  <a:prstClr val="black">
                    <a:lumMod val="50000"/>
                    <a:lumOff val="50000"/>
                  </a:prstClr>
                </a:solidFill>
                <a:effectLst/>
                <a:uLnTx/>
                <a:uFillTx/>
                <a:latin typeface="Trebuchet MS"/>
                <a:ea typeface="+mn-ea"/>
                <a:cs typeface="+mn-cs"/>
              </a:rPr>
              <a:t>(collecting national and regional studies) </a:t>
            </a:r>
            <a:endParaRPr kumimoji="0" lang="en-US" sz="1600" b="0" i="0" u="none" strike="noStrike" kern="1200" cap="none" spc="0" normalizeH="0" baseline="0" noProof="0" dirty="0">
              <a:ln>
                <a:noFill/>
              </a:ln>
              <a:solidFill>
                <a:prstClr val="black"/>
              </a:solidFill>
              <a:effectLst/>
              <a:uLnTx/>
              <a:uFillTx/>
              <a:latin typeface="Trebuchet MS"/>
              <a:ea typeface="+mn-ea"/>
              <a:cs typeface="+mn-cs"/>
            </a:endParaRPr>
          </a:p>
          <a:p>
            <a:pPr marL="200660" lvl="1" indent="0">
              <a:buNone/>
            </a:pPr>
            <a:endParaRPr lang="en-US" dirty="0">
              <a:solidFill>
                <a:schemeClr val="tx2"/>
              </a:solidFill>
            </a:endParaRPr>
          </a:p>
        </p:txBody>
      </p:sp>
    </p:spTree>
    <p:extLst>
      <p:ext uri="{BB962C8B-B14F-4D97-AF65-F5344CB8AC3E}">
        <p14:creationId xmlns:p14="http://schemas.microsoft.com/office/powerpoint/2010/main" val="133288365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69" y="152718"/>
            <a:ext cx="11174198" cy="1371600"/>
          </a:xfrm>
        </p:spPr>
        <p:txBody>
          <a:bodyPr>
            <a:normAutofit/>
          </a:bodyPr>
          <a:lstStyle/>
          <a:p>
            <a:r>
              <a:rPr lang="en-US" sz="4000" b="1" dirty="0"/>
              <a:t>System-Involved Youth: Educational Profile </a:t>
            </a:r>
            <a:endParaRPr lang="en-US" dirty="0"/>
          </a:p>
        </p:txBody>
      </p:sp>
      <p:sp>
        <p:nvSpPr>
          <p:cNvPr id="3" name="Content Placeholder 2"/>
          <p:cNvSpPr>
            <a:spLocks noGrp="1"/>
          </p:cNvSpPr>
          <p:nvPr>
            <p:ph idx="1"/>
          </p:nvPr>
        </p:nvSpPr>
        <p:spPr>
          <a:xfrm>
            <a:off x="463686" y="1524318"/>
            <a:ext cx="10579510" cy="4373563"/>
          </a:xfrm>
        </p:spPr>
        <p:txBody>
          <a:bodyPr vert="horz" lIns="91440" tIns="45720" rIns="91440" bIns="45720" rtlCol="0" anchor="t">
            <a:noAutofit/>
          </a:bodyPr>
          <a:lstStyle/>
          <a:p>
            <a:pPr marL="0" indent="0">
              <a:buNone/>
            </a:pPr>
            <a:r>
              <a:rPr lang="en-US" sz="1800" u="sng" dirty="0">
                <a:solidFill>
                  <a:schemeClr val="tx2"/>
                </a:solidFill>
              </a:rPr>
              <a:t>Compared to other students, youth who are “system involved” experience:</a:t>
            </a:r>
          </a:p>
          <a:p>
            <a:pPr lvl="1">
              <a:buFont typeface="Arial"/>
              <a:buChar char="•"/>
            </a:pPr>
            <a:r>
              <a:rPr lang="en-US" sz="1800" dirty="0">
                <a:solidFill>
                  <a:schemeClr val="tx2"/>
                </a:solidFill>
              </a:rPr>
              <a:t>Higher rates of school mobility</a:t>
            </a:r>
          </a:p>
          <a:p>
            <a:pPr lvl="2">
              <a:buFont typeface="Arial"/>
              <a:buChar char="•"/>
            </a:pPr>
            <a:r>
              <a:rPr lang="en-US" dirty="0">
                <a:solidFill>
                  <a:schemeClr val="tx2"/>
                </a:solidFill>
              </a:rPr>
              <a:t>Frequent school changes often lead to lost records, credits not transferring</a:t>
            </a:r>
          </a:p>
          <a:p>
            <a:pPr lvl="1">
              <a:buFont typeface="Arial"/>
              <a:buChar char="•"/>
            </a:pPr>
            <a:r>
              <a:rPr lang="en-US" sz="1800" dirty="0">
                <a:solidFill>
                  <a:schemeClr val="tx2"/>
                </a:solidFill>
              </a:rPr>
              <a:t>Higher rates of school suspension</a:t>
            </a:r>
          </a:p>
          <a:p>
            <a:pPr lvl="1">
              <a:buFont typeface="Arial"/>
              <a:buChar char="•"/>
            </a:pPr>
            <a:r>
              <a:rPr lang="en-US" sz="1800" dirty="0">
                <a:solidFill>
                  <a:schemeClr val="tx2"/>
                </a:solidFill>
              </a:rPr>
              <a:t>Lower standardized test scores in reading and math</a:t>
            </a:r>
          </a:p>
          <a:p>
            <a:pPr lvl="1">
              <a:buFont typeface="Arial"/>
              <a:buChar char="•"/>
            </a:pPr>
            <a:r>
              <a:rPr lang="en-US" sz="1800" dirty="0">
                <a:solidFill>
                  <a:schemeClr val="tx2"/>
                </a:solidFill>
              </a:rPr>
              <a:t>Higher rates of grade retention</a:t>
            </a:r>
          </a:p>
          <a:p>
            <a:pPr lvl="1">
              <a:buFont typeface="Arial"/>
              <a:buChar char="•"/>
            </a:pPr>
            <a:r>
              <a:rPr lang="en-US" sz="1800" dirty="0">
                <a:solidFill>
                  <a:schemeClr val="tx2"/>
                </a:solidFill>
              </a:rPr>
              <a:t>Higher rates of developmental delays and behavioral health needs </a:t>
            </a:r>
          </a:p>
          <a:p>
            <a:pPr lvl="1" eaLnBrk="1" hangingPunct="1">
              <a:lnSpc>
                <a:spcPct val="90000"/>
              </a:lnSpc>
              <a:defRPr/>
            </a:pPr>
            <a:r>
              <a:rPr lang="en-US" sz="1800" dirty="0">
                <a:solidFill>
                  <a:schemeClr val="tx2"/>
                </a:solidFill>
                <a:ea typeface="Cambria" panose="02040503050406030204" pitchFamily="18" charset="0"/>
              </a:rPr>
              <a:t>Incomplete evaluations/out-of-date IEP and therefore not enough information to develop quality IEP</a:t>
            </a:r>
          </a:p>
          <a:p>
            <a:pPr lvl="1">
              <a:buFont typeface="Wingdings" panose="05000000000000000000" pitchFamily="2" charset="2"/>
              <a:buChar char="Ø"/>
              <a:defRPr/>
            </a:pPr>
            <a:r>
              <a:rPr lang="en-US" sz="1800" dirty="0">
                <a:solidFill>
                  <a:schemeClr val="tx2"/>
                </a:solidFill>
                <a:ea typeface="Cambria" panose="02040503050406030204" pitchFamily="18" charset="0"/>
              </a:rPr>
              <a:t>Residential placements often disrupt learning and fail to follow IEP​</a:t>
            </a:r>
          </a:p>
          <a:p>
            <a:pPr lvl="2">
              <a:buFont typeface="Wingdings" panose="05000000000000000000" pitchFamily="2" charset="2"/>
              <a:buChar char="Ø"/>
              <a:defRPr/>
            </a:pPr>
            <a:r>
              <a:rPr lang="en-US" dirty="0">
                <a:solidFill>
                  <a:schemeClr val="tx2"/>
                </a:solidFill>
                <a:ea typeface="Cambria" panose="02040503050406030204" pitchFamily="18" charset="0"/>
              </a:rPr>
              <a:t>Failure to identify children, inappropriate disability identification, lack of continuity for progress monitoring, record transfer issues, poor transition plans, need for more specific and consistent behavioral plans </a:t>
            </a:r>
            <a:endParaRPr lang="en-US" sz="1800" dirty="0">
              <a:solidFill>
                <a:schemeClr val="tx2"/>
              </a:solidFill>
            </a:endParaRPr>
          </a:p>
          <a:p>
            <a:pPr lvl="2">
              <a:buFont typeface="Arial"/>
              <a:buChar char="•"/>
            </a:pPr>
            <a:r>
              <a:rPr lang="en-US" b="1" dirty="0">
                <a:solidFill>
                  <a:schemeClr val="tx2"/>
                </a:solidFill>
              </a:rPr>
              <a:t>More likely to need special education services, but less likely to receive appropriate special education services </a:t>
            </a:r>
            <a:endParaRPr lang="en-US" dirty="0">
              <a:solidFill>
                <a:schemeClr val="tx2"/>
              </a:solidFill>
            </a:endParaRPr>
          </a:p>
          <a:p>
            <a:pPr marL="800100" lvl="1" indent="-342900"/>
            <a:endParaRPr lang="en-US" sz="1800" dirty="0"/>
          </a:p>
        </p:txBody>
      </p:sp>
      <p:sp>
        <p:nvSpPr>
          <p:cNvPr id="4" name="TextBox 3">
            <a:extLst>
              <a:ext uri="{FF2B5EF4-FFF2-40B4-BE49-F238E27FC236}">
                <a16:creationId xmlns:a16="http://schemas.microsoft.com/office/drawing/2014/main" id="{D7CBFDB3-A3C3-14D3-E4A3-A3516FEFE10E}"/>
              </a:ext>
            </a:extLst>
          </p:cNvPr>
          <p:cNvSpPr txBox="1"/>
          <p:nvPr/>
        </p:nvSpPr>
        <p:spPr>
          <a:xfrm>
            <a:off x="10538008" y="1138136"/>
            <a:ext cx="1481848" cy="1477328"/>
          </a:xfrm>
          <a:prstGeom prst="rect">
            <a:avLst/>
          </a:prstGeom>
          <a:noFill/>
        </p:spPr>
        <p:txBody>
          <a:bodyPr wrap="square" rtlCol="0">
            <a:spAutoFit/>
          </a:bodyPr>
          <a:lstStyle/>
          <a:p>
            <a:pPr algn="r"/>
            <a:r>
              <a:rPr lang="en-US" sz="900" dirty="0"/>
              <a:t>See e.g., </a:t>
            </a:r>
            <a:r>
              <a:rPr lang="en-US" sz="900" dirty="0">
                <a:hlinkClick r:id="rId3"/>
              </a:rPr>
              <a:t>National Fact Sheet on Foster Care and Education</a:t>
            </a:r>
            <a:r>
              <a:rPr lang="en-US" sz="900" dirty="0"/>
              <a:t> and  </a:t>
            </a:r>
            <a:r>
              <a:rPr lang="en-US" sz="900" dirty="0">
                <a:solidFill>
                  <a:srgbClr val="000000">
                    <a:lumMod val="75000"/>
                    <a:lumOff val="25000"/>
                  </a:srgbClr>
                </a:solidFill>
              </a:rPr>
              <a:t>Council of State Governments Justice Center, </a:t>
            </a:r>
            <a:r>
              <a:rPr lang="en-US" sz="900" i="1" dirty="0">
                <a:solidFill>
                  <a:srgbClr val="000000">
                    <a:lumMod val="75000"/>
                    <a:lumOff val="25000"/>
                  </a:srgbClr>
                </a:solidFill>
                <a:hlinkClick r:id="rId4"/>
              </a:rPr>
              <a:t>Locked Out: Improving Educational and Vocational Outcomes for Incarcerated Youth</a:t>
            </a:r>
            <a:r>
              <a:rPr lang="en-US" sz="900" dirty="0">
                <a:solidFill>
                  <a:srgbClr val="000000">
                    <a:lumMod val="75000"/>
                    <a:lumOff val="25000"/>
                  </a:srgbClr>
                </a:solidFill>
              </a:rPr>
              <a:t>, 4 (2015).</a:t>
            </a:r>
            <a:endParaRPr lang="en-US" sz="900" dirty="0"/>
          </a:p>
        </p:txBody>
      </p:sp>
    </p:spTree>
    <p:extLst>
      <p:ext uri="{BB962C8B-B14F-4D97-AF65-F5344CB8AC3E}">
        <p14:creationId xmlns:p14="http://schemas.microsoft.com/office/powerpoint/2010/main" val="10961634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52718"/>
            <a:ext cx="9842500" cy="1371600"/>
          </a:xfrm>
        </p:spPr>
        <p:txBody>
          <a:bodyPr anchor="ctr">
            <a:normAutofit/>
          </a:bodyPr>
          <a:lstStyle/>
          <a:p>
            <a:r>
              <a:rPr lang="en-US" b="1" dirty="0">
                <a:latin typeface="Calibri" panose="020F0502020204030204" pitchFamily="34" charset="0"/>
              </a:rPr>
              <a:t>Concerns with On-grounds schools and students with disabilities</a:t>
            </a:r>
          </a:p>
        </p:txBody>
      </p:sp>
      <p:graphicFrame>
        <p:nvGraphicFramePr>
          <p:cNvPr id="5" name="Content Placeholder 4"/>
          <p:cNvGraphicFramePr>
            <a:graphicFrameLocks noGrp="1"/>
          </p:cNvGraphicFramePr>
          <p:nvPr>
            <p:ph idx="1"/>
          </p:nvPr>
        </p:nvGraphicFramePr>
        <p:xfrm>
          <a:off x="915751" y="1803401"/>
          <a:ext cx="10360501"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E5FD5434-F838-4DD4-A17B-1CB1A1850DF4}" type="slidenum">
              <a:rPr lang="en-US" smtClean="0"/>
              <a:t>25</a:t>
            </a:fld>
            <a:endParaRPr lang="en-US"/>
          </a:p>
        </p:txBody>
      </p:sp>
    </p:spTree>
    <p:extLst>
      <p:ext uri="{BB962C8B-B14F-4D97-AF65-F5344CB8AC3E}">
        <p14:creationId xmlns:p14="http://schemas.microsoft.com/office/powerpoint/2010/main" val="84203850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7F15D-B40B-439E-BC8F-D41FBEE23E91}"/>
              </a:ext>
            </a:extLst>
          </p:cNvPr>
          <p:cNvSpPr>
            <a:spLocks noGrp="1"/>
          </p:cNvSpPr>
          <p:nvPr>
            <p:ph type="title"/>
          </p:nvPr>
        </p:nvSpPr>
        <p:spPr/>
        <p:txBody>
          <a:bodyPr/>
          <a:lstStyle/>
          <a:p>
            <a:r>
              <a:rPr lang="en-US" sz="6000" b="1" dirty="0">
                <a:solidFill>
                  <a:schemeClr val="tx2"/>
                </a:solidFill>
              </a:rPr>
              <a:t>State &amp; Federal Laws on Educational Rights of System-Involved Youth</a:t>
            </a:r>
            <a:br>
              <a:rPr lang="en-US" dirty="0">
                <a:solidFill>
                  <a:schemeClr val="tx2"/>
                </a:solidFill>
              </a:rPr>
            </a:br>
            <a:endParaRPr lang="en-US" dirty="0"/>
          </a:p>
        </p:txBody>
      </p:sp>
      <p:sp>
        <p:nvSpPr>
          <p:cNvPr id="5" name="Slide Number Placeholder 4">
            <a:extLst>
              <a:ext uri="{FF2B5EF4-FFF2-40B4-BE49-F238E27FC236}">
                <a16:creationId xmlns:a16="http://schemas.microsoft.com/office/drawing/2014/main" id="{6C11D746-8334-4D13-9C0D-2C082817BC21}"/>
              </a:ext>
            </a:extLst>
          </p:cNvPr>
          <p:cNvSpPr>
            <a:spLocks noGrp="1"/>
          </p:cNvSpPr>
          <p:nvPr>
            <p:ph type="sldNum" sz="quarter" idx="11"/>
          </p:nvPr>
        </p:nvSpPr>
        <p:spPr/>
        <p:txBody>
          <a:bodyPr/>
          <a:lstStyle/>
          <a:p>
            <a:fld id="{ED5BBBEE-5D91-4B8F-867F-2C151C9DB961}" type="slidenum">
              <a:rPr lang="en-US" smtClean="0"/>
              <a:t>26</a:t>
            </a:fld>
            <a:endParaRPr lang="en-US"/>
          </a:p>
        </p:txBody>
      </p:sp>
    </p:spTree>
    <p:extLst>
      <p:ext uri="{BB962C8B-B14F-4D97-AF65-F5344CB8AC3E}">
        <p14:creationId xmlns:p14="http://schemas.microsoft.com/office/powerpoint/2010/main" val="426954492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0C77-6529-4EEE-886B-B15949716907}"/>
              </a:ext>
            </a:extLst>
          </p:cNvPr>
          <p:cNvSpPr>
            <a:spLocks noGrp="1"/>
          </p:cNvSpPr>
          <p:nvPr>
            <p:ph type="title"/>
          </p:nvPr>
        </p:nvSpPr>
        <p:spPr>
          <a:xfrm>
            <a:off x="838200" y="365126"/>
            <a:ext cx="10515600" cy="882978"/>
          </a:xfrm>
        </p:spPr>
        <p:txBody>
          <a:bodyPr/>
          <a:lstStyle/>
          <a:p>
            <a:endParaRPr lang="en-US"/>
          </a:p>
        </p:txBody>
      </p:sp>
      <p:sp>
        <p:nvSpPr>
          <p:cNvPr id="8" name="Content Placeholder 7">
            <a:extLst>
              <a:ext uri="{FF2B5EF4-FFF2-40B4-BE49-F238E27FC236}">
                <a16:creationId xmlns:a16="http://schemas.microsoft.com/office/drawing/2014/main" id="{50DE6340-F8A1-ED44-8D13-968E8CBA681E}"/>
              </a:ext>
            </a:extLst>
          </p:cNvPr>
          <p:cNvSpPr>
            <a:spLocks noGrp="1"/>
          </p:cNvSpPr>
          <p:nvPr>
            <p:ph idx="1"/>
          </p:nvPr>
        </p:nvSpPr>
        <p:spPr>
          <a:xfrm>
            <a:off x="838200" y="1320362"/>
            <a:ext cx="10515600" cy="4856601"/>
          </a:xfrm>
        </p:spPr>
        <p:txBody>
          <a:bodyPr>
            <a:normAutofit/>
          </a:bodyPr>
          <a:lstStyle/>
          <a:p>
            <a:pPr marL="0" indent="0">
              <a:buNone/>
            </a:pPr>
            <a:r>
              <a:rPr lang="en-US" sz="3000">
                <a:ea typeface="Times New Roman" panose="02020603050405020304" pitchFamily="18" charset="0"/>
                <a:cs typeface="Times New Roman" panose="02020603050405020304" pitchFamily="18" charset="0"/>
              </a:rPr>
              <a:t> </a:t>
            </a:r>
          </a:p>
          <a:p>
            <a:endParaRPr lang="en-US" sz="2600">
              <a:solidFill>
                <a:srgbClr val="1B2957"/>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83540" indent="-383540">
              <a:buFont typeface="Arial" panose="020B0604020202020204" pitchFamily="34" charset="0"/>
              <a:buChar char="•"/>
            </a:pPr>
            <a:endParaRPr lang="en-US" sz="2400" b="1">
              <a:solidFill>
                <a:schemeClr val="tx1">
                  <a:lumMod val="90000"/>
                  <a:lumOff val="10000"/>
                </a:schemeClr>
              </a:solidFill>
            </a:endParaRPr>
          </a:p>
          <a:p>
            <a:pPr marL="0" indent="0">
              <a:buNone/>
            </a:pPr>
            <a:endParaRPr lang="en-US" sz="2400" b="1">
              <a:solidFill>
                <a:schemeClr val="tx1">
                  <a:lumMod val="90000"/>
                  <a:lumOff val="10000"/>
                </a:schemeClr>
              </a:solidFill>
            </a:endParaRPr>
          </a:p>
          <a:p>
            <a:pPr marL="0" indent="0">
              <a:buNone/>
            </a:pPr>
            <a:endParaRPr lang="en-US" sz="2400" b="1">
              <a:solidFill>
                <a:schemeClr val="tx1">
                  <a:lumMod val="90000"/>
                  <a:lumOff val="10000"/>
                </a:schemeClr>
              </a:solidFill>
            </a:endParaRPr>
          </a:p>
          <a:p>
            <a:endParaRPr lang="en-US"/>
          </a:p>
        </p:txBody>
      </p:sp>
      <p:sp>
        <p:nvSpPr>
          <p:cNvPr id="3" name="Content Placeholder 3">
            <a:extLst>
              <a:ext uri="{FF2B5EF4-FFF2-40B4-BE49-F238E27FC236}">
                <a16:creationId xmlns:a16="http://schemas.microsoft.com/office/drawing/2014/main" id="{F7DB0F8A-82A2-1446-95CE-A92FE63D9B64}"/>
              </a:ext>
            </a:extLst>
          </p:cNvPr>
          <p:cNvSpPr txBox="1">
            <a:spLocks/>
          </p:cNvSpPr>
          <p:nvPr/>
        </p:nvSpPr>
        <p:spPr>
          <a:xfrm>
            <a:off x="6230008" y="1193795"/>
            <a:ext cx="5123792" cy="5063466"/>
          </a:xfrm>
          <a:prstGeom prst="rect">
            <a:avLst/>
          </a:prstGeom>
          <a:ln w="19050">
            <a:solidFill>
              <a:schemeClr val="tx2"/>
            </a:solidFill>
          </a:ln>
        </p:spPr>
        <p:txBody>
          <a:bodyPr lIns="91440" tIns="45720" rIns="91440" bIns="45720" anchor="t">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lumMod val="50000"/>
                    <a:lumOff val="50000"/>
                  </a:schemeClr>
                </a:solidFill>
                <a:latin typeface="+mn-lt"/>
                <a:ea typeface="+mn-ea"/>
                <a:cs typeface="+mn-cs"/>
              </a:defRPr>
            </a:lvl1pPr>
            <a:lvl2pPr marL="457200" indent="-182880" algn="l" defTabSz="914400" rtl="0" eaLnBrk="1" latinLnBrk="0" hangingPunct="1">
              <a:spcBef>
                <a:spcPct val="20000"/>
              </a:spcBef>
              <a:buClr>
                <a:schemeClr val="accent2"/>
              </a:buClr>
              <a:buFont typeface="Arial" pitchFamily="34" charset="0"/>
              <a:buChar char="•"/>
              <a:defRPr sz="20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spcAft>
                <a:spcPts val="450"/>
              </a:spcAft>
              <a:buClr>
                <a:schemeClr val="tx1">
                  <a:lumMod val="85000"/>
                  <a:lumOff val="15000"/>
                </a:schemeClr>
              </a:buClr>
              <a:buFont typeface="Arial" panose="020B0604020202020204" pitchFamily="34" charset="0"/>
              <a:buChar char="•"/>
            </a:pPr>
            <a:r>
              <a:rPr lang="en-US" sz="1800" b="0" dirty="0">
                <a:solidFill>
                  <a:schemeClr val="tx1"/>
                </a:solidFill>
                <a:hlinkClick r:id="rId3">
                  <a:extLst>
                    <a:ext uri="{A12FA001-AC4F-418D-AE19-62706E023703}">
                      <ahyp:hlinkClr xmlns:ahyp="http://schemas.microsoft.com/office/drawing/2018/hyperlinkcolor" val="tx"/>
                    </a:ext>
                  </a:extLst>
                </a:hlinkClick>
              </a:rPr>
              <a:t>Rights for students in JJ </a:t>
            </a:r>
            <a:endParaRPr lang="en-US" sz="1800" b="0" dirty="0">
              <a:solidFill>
                <a:schemeClr val="tx1"/>
              </a:solidFill>
            </a:endParaRPr>
          </a:p>
          <a:p>
            <a:pPr marL="800100" lvl="1" indent="-342900">
              <a:spcAft>
                <a:spcPts val="450"/>
              </a:spcAft>
              <a:buClr>
                <a:schemeClr val="tx1">
                  <a:lumMod val="85000"/>
                  <a:lumOff val="15000"/>
                </a:schemeClr>
              </a:buClr>
            </a:pPr>
            <a:r>
              <a:rPr lang="en-US" sz="1800" b="0" dirty="0">
                <a:solidFill>
                  <a:schemeClr val="tx1"/>
                </a:solidFill>
              </a:rPr>
              <a:t>Key Law: Every Student Succeeds Act (“ESSA”)</a:t>
            </a:r>
          </a:p>
          <a:p>
            <a:pPr marL="342900" indent="-342900">
              <a:spcAft>
                <a:spcPts val="450"/>
              </a:spcAft>
              <a:buClr>
                <a:schemeClr val="tx1">
                  <a:lumMod val="85000"/>
                  <a:lumOff val="15000"/>
                </a:schemeClr>
              </a:buClr>
              <a:buFont typeface="Arial" panose="020B0604020202020204" pitchFamily="34" charset="0"/>
              <a:buChar char="•"/>
            </a:pPr>
            <a:r>
              <a:rPr lang="en-US" sz="1800" b="0" dirty="0">
                <a:solidFill>
                  <a:schemeClr val="tx1"/>
                </a:solidFill>
              </a:rPr>
              <a:t>Timely and appropriate enrollment in a program that best meets needs</a:t>
            </a:r>
          </a:p>
          <a:p>
            <a:pPr marL="342900" indent="-342900">
              <a:spcAft>
                <a:spcPts val="450"/>
              </a:spcAft>
              <a:buClr>
                <a:schemeClr val="tx1">
                  <a:lumMod val="85000"/>
                  <a:lumOff val="15000"/>
                </a:schemeClr>
              </a:buClr>
              <a:buFont typeface="Arial" panose="020B0604020202020204" pitchFamily="34" charset="0"/>
              <a:buChar char="•"/>
            </a:pPr>
            <a:r>
              <a:rPr lang="en-US" sz="1800" b="0" dirty="0">
                <a:solidFill>
                  <a:schemeClr val="tx1"/>
                </a:solidFill>
              </a:rPr>
              <a:t>High schools must assist youth in obtaining a regular high school diploma</a:t>
            </a:r>
          </a:p>
          <a:p>
            <a:pPr marL="342900" indent="-342900">
              <a:spcAft>
                <a:spcPts val="450"/>
              </a:spcAft>
              <a:buClr>
                <a:schemeClr val="tx1">
                  <a:lumMod val="85000"/>
                  <a:lumOff val="15000"/>
                </a:schemeClr>
              </a:buClr>
              <a:buFont typeface="Arial" panose="020B0604020202020204" pitchFamily="34" charset="0"/>
              <a:buChar char="•"/>
            </a:pPr>
            <a:r>
              <a:rPr lang="en-US" sz="1800" b="0" i="1" dirty="0">
                <a:solidFill>
                  <a:schemeClr val="tx1"/>
                </a:solidFill>
              </a:rPr>
              <a:t>24 P.S. 13-1306: </a:t>
            </a:r>
            <a:r>
              <a:rPr lang="en-US" sz="1800" b="0" dirty="0">
                <a:solidFill>
                  <a:schemeClr val="tx1"/>
                </a:solidFill>
              </a:rPr>
              <a:t>Unless a court order specifies otherwise, there is a right to public school enrollment</a:t>
            </a:r>
          </a:p>
          <a:p>
            <a:pPr marL="342900" indent="-342900">
              <a:spcAft>
                <a:spcPts val="450"/>
              </a:spcAft>
              <a:buClr>
                <a:schemeClr val="tx1">
                  <a:lumMod val="85000"/>
                  <a:lumOff val="15000"/>
                </a:schemeClr>
              </a:buClr>
              <a:buFont typeface="Arial" panose="020B0604020202020204" pitchFamily="34" charset="0"/>
              <a:buChar char="•"/>
            </a:pPr>
            <a:r>
              <a:rPr lang="en-US" sz="1800" b="0" dirty="0">
                <a:solidFill>
                  <a:schemeClr val="tx1"/>
                </a:solidFill>
              </a:rPr>
              <a:t>Act 1 for students experiencing educational instability. </a:t>
            </a:r>
            <a:r>
              <a:rPr lang="en-US" sz="1800" b="0" i="1" dirty="0">
                <a:solidFill>
                  <a:schemeClr val="tx1"/>
                </a:solidFill>
              </a:rPr>
              <a:t>23 P.S. 13-1331.1</a:t>
            </a:r>
          </a:p>
          <a:p>
            <a:pPr marL="177165" indent="-177165">
              <a:buFont typeface="Arial" pitchFamily="34" charset="0"/>
              <a:buChar char="•"/>
            </a:pPr>
            <a:endParaRPr lang="en-US" sz="1400" b="0" dirty="0">
              <a:solidFill>
                <a:schemeClr val="tx1"/>
              </a:solidFill>
            </a:endParaRPr>
          </a:p>
        </p:txBody>
      </p:sp>
      <p:sp>
        <p:nvSpPr>
          <p:cNvPr id="6" name="Text Placeholder 2">
            <a:extLst>
              <a:ext uri="{FF2B5EF4-FFF2-40B4-BE49-F238E27FC236}">
                <a16:creationId xmlns:a16="http://schemas.microsoft.com/office/drawing/2014/main" id="{6681D43A-BADE-094C-A39C-264E49AD2AB8}"/>
              </a:ext>
            </a:extLst>
          </p:cNvPr>
          <p:cNvSpPr txBox="1">
            <a:spLocks/>
          </p:cNvSpPr>
          <p:nvPr/>
        </p:nvSpPr>
        <p:spPr>
          <a:xfrm>
            <a:off x="6230008" y="180345"/>
            <a:ext cx="5123792" cy="1001383"/>
          </a:xfrm>
          <a:prstGeom prst="rect">
            <a:avLst/>
          </a:prstGeom>
          <a:solidFill>
            <a:schemeClr val="tx2"/>
          </a:solidFill>
          <a:ln w="19050">
            <a:solidFill>
              <a:schemeClr val="tx2"/>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accent2"/>
                </a:solidFill>
              </a:rPr>
              <a:t>Children in Juvenile Justice</a:t>
            </a:r>
            <a:endParaRPr lang="en-US" sz="1800" b="1" dirty="0">
              <a:solidFill>
                <a:schemeClr val="accent2"/>
              </a:solidFill>
            </a:endParaRPr>
          </a:p>
        </p:txBody>
      </p:sp>
      <p:sp>
        <p:nvSpPr>
          <p:cNvPr id="10" name="Text Placeholder 4">
            <a:extLst>
              <a:ext uri="{FF2B5EF4-FFF2-40B4-BE49-F238E27FC236}">
                <a16:creationId xmlns:a16="http://schemas.microsoft.com/office/drawing/2014/main" id="{32ED24D5-9AEB-6A41-9806-1B875B30D7F7}"/>
              </a:ext>
            </a:extLst>
          </p:cNvPr>
          <p:cNvSpPr txBox="1">
            <a:spLocks/>
          </p:cNvSpPr>
          <p:nvPr/>
        </p:nvSpPr>
        <p:spPr>
          <a:xfrm>
            <a:off x="496614" y="180345"/>
            <a:ext cx="5123792" cy="1001383"/>
          </a:xfrm>
          <a:prstGeom prst="rect">
            <a:avLst/>
          </a:prstGeom>
          <a:solidFill>
            <a:schemeClr val="tx2"/>
          </a:solidFill>
          <a:ln w="19050">
            <a:solidFill>
              <a:schemeClr val="tx2"/>
            </a:solidFill>
          </a:ln>
        </p:spPr>
        <p:txBody>
          <a:bodyPr anchor="ctr"/>
          <a:lstStyle>
            <a:lvl1pPr marL="0" indent="0" algn="l" defTabSz="914400" rtl="0" eaLnBrk="1" latinLnBrk="0" hangingPunct="1">
              <a:spcBef>
                <a:spcPct val="20000"/>
              </a:spcBef>
              <a:spcAft>
                <a:spcPts val="600"/>
              </a:spcAft>
              <a:buFont typeface="Arial" pitchFamily="34" charset="0"/>
              <a:buNone/>
              <a:defRPr sz="2000" b="1" kern="1200">
                <a:solidFill>
                  <a:schemeClr val="tx1">
                    <a:lumMod val="50000"/>
                    <a:lumOff val="50000"/>
                  </a:schemeClr>
                </a:solidFill>
                <a:latin typeface="+mn-lt"/>
                <a:ea typeface="+mn-ea"/>
                <a:cs typeface="+mn-cs"/>
              </a:defRPr>
            </a:lvl1pPr>
            <a:lvl2pPr marL="457200" indent="-182880" algn="l" defTabSz="914400" rtl="0" eaLnBrk="1" latinLnBrk="0" hangingPunct="1">
              <a:spcBef>
                <a:spcPct val="20000"/>
              </a:spcBef>
              <a:buClr>
                <a:schemeClr val="accent2"/>
              </a:buClr>
              <a:buFont typeface="Arial" pitchFamily="34" charset="0"/>
              <a:buChar char="•"/>
              <a:defRPr sz="20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sz="2800" dirty="0">
                <a:solidFill>
                  <a:schemeClr val="accent1">
                    <a:lumMod val="60000"/>
                    <a:lumOff val="40000"/>
                  </a:schemeClr>
                </a:solidFill>
              </a:rPr>
              <a:t>Children in Foster Care</a:t>
            </a:r>
          </a:p>
        </p:txBody>
      </p:sp>
      <p:sp>
        <p:nvSpPr>
          <p:cNvPr id="12" name="Content Placeholder 5">
            <a:extLst>
              <a:ext uri="{FF2B5EF4-FFF2-40B4-BE49-F238E27FC236}">
                <a16:creationId xmlns:a16="http://schemas.microsoft.com/office/drawing/2014/main" id="{759F3AB1-3610-A141-A2E2-8F72CA1C3D02}"/>
              </a:ext>
            </a:extLst>
          </p:cNvPr>
          <p:cNvSpPr txBox="1">
            <a:spLocks/>
          </p:cNvSpPr>
          <p:nvPr/>
        </p:nvSpPr>
        <p:spPr>
          <a:xfrm>
            <a:off x="496614" y="1181728"/>
            <a:ext cx="5123792" cy="5044200"/>
          </a:xfrm>
          <a:prstGeom prst="rect">
            <a:avLst/>
          </a:prstGeom>
          <a:ln w="19050">
            <a:solidFill>
              <a:schemeClr val="tx2"/>
            </a:solidFill>
          </a:ln>
        </p:spPr>
        <p:txBody>
          <a:bodyPr lIns="91440" tIns="45720" rIns="91440" bIns="45720" anchor="t">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lumMod val="50000"/>
                    <a:lumOff val="50000"/>
                  </a:schemeClr>
                </a:solidFill>
                <a:latin typeface="+mn-lt"/>
                <a:ea typeface="+mn-ea"/>
                <a:cs typeface="+mn-cs"/>
              </a:defRPr>
            </a:lvl1pPr>
            <a:lvl2pPr marL="457200" indent="-182880" algn="l" defTabSz="914400" rtl="0" eaLnBrk="1" latinLnBrk="0" hangingPunct="1">
              <a:spcBef>
                <a:spcPct val="20000"/>
              </a:spcBef>
              <a:buClr>
                <a:schemeClr val="accent2"/>
              </a:buClr>
              <a:buFont typeface="Arial" pitchFamily="34" charset="0"/>
              <a:buChar char="•"/>
              <a:defRPr sz="20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spcAft>
                <a:spcPts val="450"/>
              </a:spcAft>
              <a:buClr>
                <a:schemeClr val="tx1">
                  <a:lumMod val="85000"/>
                  <a:lumOff val="15000"/>
                </a:schemeClr>
              </a:buClr>
              <a:buFont typeface="Arial" panose="020B0604020202020204" pitchFamily="34" charset="0"/>
              <a:buChar char="•"/>
            </a:pPr>
            <a:r>
              <a:rPr lang="en-US" sz="1800" b="0" dirty="0">
                <a:solidFill>
                  <a:schemeClr val="tx1"/>
                </a:solidFill>
                <a:hlinkClick r:id="rId3">
                  <a:extLst>
                    <a:ext uri="{A12FA001-AC4F-418D-AE19-62706E023703}">
                      <ahyp:hlinkClr xmlns:ahyp="http://schemas.microsoft.com/office/drawing/2018/hyperlinkcolor" val="tx"/>
                    </a:ext>
                  </a:extLst>
                </a:hlinkClick>
              </a:rPr>
              <a:t>Rights for students in foster care</a:t>
            </a:r>
            <a:endParaRPr lang="en-US" sz="1800" b="0" dirty="0">
              <a:solidFill>
                <a:schemeClr val="tx1"/>
              </a:solidFill>
            </a:endParaRPr>
          </a:p>
          <a:p>
            <a:pPr marL="800100" lvl="1" indent="-342900">
              <a:spcAft>
                <a:spcPts val="450"/>
              </a:spcAft>
              <a:buClr>
                <a:schemeClr val="tx1">
                  <a:lumMod val="85000"/>
                  <a:lumOff val="15000"/>
                </a:schemeClr>
              </a:buClr>
            </a:pPr>
            <a:r>
              <a:rPr lang="en-US" sz="1800" b="0" dirty="0">
                <a:solidFill>
                  <a:schemeClr val="tx1"/>
                </a:solidFill>
              </a:rPr>
              <a:t>Key Law: Every Student Succeeds Act (“ESSA”)</a:t>
            </a:r>
          </a:p>
          <a:p>
            <a:pPr marL="342900" indent="-342900">
              <a:spcAft>
                <a:spcPts val="450"/>
              </a:spcAft>
              <a:buClr>
                <a:schemeClr val="tx1">
                  <a:lumMod val="85000"/>
                  <a:lumOff val="15000"/>
                </a:schemeClr>
              </a:buClr>
              <a:buFont typeface="Arial" panose="020B0604020202020204" pitchFamily="34" charset="0"/>
              <a:buChar char="•"/>
            </a:pPr>
            <a:r>
              <a:rPr lang="en-US" sz="1800" dirty="0">
                <a:solidFill>
                  <a:schemeClr val="tx1"/>
                </a:solidFill>
                <a:highlight>
                  <a:srgbClr val="FFFF00"/>
                </a:highlight>
              </a:rPr>
              <a:t>Right to immediate enrollment</a:t>
            </a:r>
            <a:r>
              <a:rPr lang="en-US" sz="1800" dirty="0">
                <a:solidFill>
                  <a:schemeClr val="tx1"/>
                </a:solidFill>
              </a:rPr>
              <a:t>: </a:t>
            </a:r>
            <a:r>
              <a:rPr lang="en-US" sz="1800" b="0" dirty="0">
                <a:solidFill>
                  <a:schemeClr val="tx1"/>
                </a:solidFill>
              </a:rPr>
              <a:t>enroll regardless of paperwork and obtain afterwards</a:t>
            </a:r>
          </a:p>
          <a:p>
            <a:pPr marL="342900" indent="-342900">
              <a:spcAft>
                <a:spcPts val="450"/>
              </a:spcAft>
              <a:buClr>
                <a:schemeClr val="tx1">
                  <a:lumMod val="85000"/>
                  <a:lumOff val="15000"/>
                </a:schemeClr>
              </a:buClr>
              <a:buFont typeface="Arial" panose="020B0604020202020204" pitchFamily="34" charset="0"/>
              <a:buChar char="•"/>
            </a:pPr>
            <a:r>
              <a:rPr lang="en-US" sz="1800" dirty="0">
                <a:solidFill>
                  <a:schemeClr val="tx1"/>
                </a:solidFill>
                <a:highlight>
                  <a:srgbClr val="FFFF00"/>
                </a:highlight>
              </a:rPr>
              <a:t>School stability: </a:t>
            </a:r>
            <a:r>
              <a:rPr lang="en-US" sz="1800" b="0" dirty="0">
                <a:solidFill>
                  <a:schemeClr val="tx1"/>
                </a:solidFill>
              </a:rPr>
              <a:t>students remain in the “school of origin” if it is in the best interest of the child</a:t>
            </a:r>
          </a:p>
          <a:p>
            <a:pPr marL="342900" indent="-342900">
              <a:spcAft>
                <a:spcPts val="450"/>
              </a:spcAft>
              <a:buClr>
                <a:schemeClr val="tx1">
                  <a:lumMod val="85000"/>
                  <a:lumOff val="15000"/>
                </a:schemeClr>
              </a:buClr>
              <a:buFont typeface="Arial" panose="020B0604020202020204" pitchFamily="34" charset="0"/>
              <a:buChar char="•"/>
            </a:pPr>
            <a:r>
              <a:rPr lang="en-US" sz="1800" dirty="0">
                <a:solidFill>
                  <a:schemeClr val="tx1"/>
                </a:solidFill>
                <a:highlight>
                  <a:srgbClr val="FFFF00"/>
                </a:highlight>
              </a:rPr>
              <a:t>Best Interest Determinations </a:t>
            </a:r>
            <a:r>
              <a:rPr lang="en-US" sz="1800" b="0" dirty="0">
                <a:solidFill>
                  <a:schemeClr val="tx1"/>
                </a:solidFill>
              </a:rPr>
              <a:t>(“BID”) held virtually or in-person</a:t>
            </a:r>
          </a:p>
          <a:p>
            <a:pPr marL="342900" indent="-342900">
              <a:spcAft>
                <a:spcPts val="450"/>
              </a:spcAft>
              <a:buClr>
                <a:schemeClr val="tx1">
                  <a:lumMod val="85000"/>
                  <a:lumOff val="15000"/>
                </a:schemeClr>
              </a:buClr>
              <a:buFont typeface="Arial" panose="020B0604020202020204" pitchFamily="34" charset="0"/>
              <a:buChar char="•"/>
            </a:pPr>
            <a:r>
              <a:rPr lang="en-US" sz="1800" b="0" dirty="0">
                <a:solidFill>
                  <a:schemeClr val="tx1"/>
                </a:solidFill>
                <a:highlight>
                  <a:srgbClr val="FFFF00"/>
                </a:highlight>
              </a:rPr>
              <a:t>Fostering Connections Act</a:t>
            </a:r>
            <a:r>
              <a:rPr lang="en-US" sz="1800" b="0" dirty="0">
                <a:solidFill>
                  <a:schemeClr val="tx1"/>
                </a:solidFill>
              </a:rPr>
              <a:t>: Child welfare agents can obtain education records without consent and re-disclose to other education entities to address the individual needs of students</a:t>
            </a:r>
          </a:p>
          <a:p>
            <a:pPr marL="342900" lvl="1" indent="0">
              <a:buClr>
                <a:schemeClr val="accent1"/>
              </a:buClr>
              <a:buNone/>
            </a:pPr>
            <a:endParaRPr lang="en-US" sz="1600" dirty="0">
              <a:solidFill>
                <a:schemeClr val="tx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97895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F54B4-B7CD-4922-8E47-EE32E36FCDB9}"/>
              </a:ext>
            </a:extLst>
          </p:cNvPr>
          <p:cNvSpPr>
            <a:spLocks noGrp="1"/>
          </p:cNvSpPr>
          <p:nvPr>
            <p:ph type="title"/>
          </p:nvPr>
        </p:nvSpPr>
        <p:spPr>
          <a:xfrm>
            <a:off x="609600" y="152718"/>
            <a:ext cx="10160000" cy="1049549"/>
          </a:xfrm>
        </p:spPr>
        <p:txBody>
          <a:bodyPr/>
          <a:lstStyle/>
          <a:p>
            <a:pPr algn="ctr"/>
            <a:r>
              <a:rPr lang="en-US" b="1" dirty="0">
                <a:solidFill>
                  <a:schemeClr val="accent1"/>
                </a:solidFill>
              </a:rPr>
              <a:t>Who is the LEA?</a:t>
            </a:r>
          </a:p>
        </p:txBody>
      </p:sp>
      <p:sp>
        <p:nvSpPr>
          <p:cNvPr id="3" name="Content Placeholder 2">
            <a:extLst>
              <a:ext uri="{FF2B5EF4-FFF2-40B4-BE49-F238E27FC236}">
                <a16:creationId xmlns:a16="http://schemas.microsoft.com/office/drawing/2014/main" id="{0CBB3B1D-8B8A-423E-8961-888204A804D9}"/>
              </a:ext>
            </a:extLst>
          </p:cNvPr>
          <p:cNvSpPr>
            <a:spLocks noGrp="1"/>
          </p:cNvSpPr>
          <p:nvPr>
            <p:ph idx="1"/>
          </p:nvPr>
        </p:nvSpPr>
        <p:spPr/>
        <p:txBody>
          <a:bodyPr>
            <a:normAutofit lnSpcReduction="10000"/>
          </a:bodyPr>
          <a:lstStyle/>
          <a:p>
            <a:r>
              <a:rPr lang="en-US" dirty="0">
                <a:solidFill>
                  <a:schemeClr val="tx2"/>
                </a:solidFill>
              </a:rPr>
              <a:t>Local Education Agency</a:t>
            </a:r>
          </a:p>
          <a:p>
            <a:pPr lvl="1"/>
            <a:r>
              <a:rPr lang="en-US" dirty="0">
                <a:solidFill>
                  <a:schemeClr val="tx2"/>
                </a:solidFill>
              </a:rPr>
              <a:t>An LEA point of contact is a critical link for schools; the entity charged with ensuring compliance with necessary laws</a:t>
            </a:r>
          </a:p>
          <a:p>
            <a:r>
              <a:rPr lang="en-US" dirty="0">
                <a:solidFill>
                  <a:schemeClr val="tx2"/>
                </a:solidFill>
              </a:rPr>
              <a:t>Who is the LEA?</a:t>
            </a:r>
          </a:p>
          <a:p>
            <a:pPr lvl="1"/>
            <a:r>
              <a:rPr lang="en-US" dirty="0">
                <a:solidFill>
                  <a:schemeClr val="tx2"/>
                </a:solidFill>
              </a:rPr>
              <a:t>For </a:t>
            </a:r>
            <a:r>
              <a:rPr lang="en-US" u="sng" dirty="0">
                <a:solidFill>
                  <a:schemeClr val="tx2"/>
                </a:solidFill>
              </a:rPr>
              <a:t>most</a:t>
            </a:r>
            <a:r>
              <a:rPr lang="en-US" dirty="0">
                <a:solidFill>
                  <a:schemeClr val="tx2"/>
                </a:solidFill>
              </a:rPr>
              <a:t> students, the LEA is the school district where the student and parent resides including</a:t>
            </a:r>
          </a:p>
          <a:p>
            <a:pPr lvl="2"/>
            <a:r>
              <a:rPr lang="en-US" dirty="0">
                <a:solidFill>
                  <a:schemeClr val="tx2"/>
                </a:solidFill>
              </a:rPr>
              <a:t>Students in approved private schools</a:t>
            </a:r>
          </a:p>
          <a:p>
            <a:pPr lvl="2"/>
            <a:r>
              <a:rPr lang="en-US" dirty="0">
                <a:solidFill>
                  <a:schemeClr val="tx2"/>
                </a:solidFill>
              </a:rPr>
              <a:t>Students in AEDY programs</a:t>
            </a:r>
          </a:p>
          <a:p>
            <a:pPr lvl="1"/>
            <a:r>
              <a:rPr lang="en-US" dirty="0">
                <a:solidFill>
                  <a:schemeClr val="tx2"/>
                </a:solidFill>
              </a:rPr>
              <a:t>For students with school stability, LEA is the school district determined by BID</a:t>
            </a:r>
          </a:p>
          <a:p>
            <a:pPr lvl="1"/>
            <a:r>
              <a:rPr lang="en-US" dirty="0">
                <a:solidFill>
                  <a:schemeClr val="tx2"/>
                </a:solidFill>
              </a:rPr>
              <a:t>For preschool children, the LEA is Elwyn (Philadelphia) or the Intermediate Unit</a:t>
            </a:r>
          </a:p>
          <a:p>
            <a:pPr lvl="1"/>
            <a:r>
              <a:rPr lang="en-US" dirty="0">
                <a:solidFill>
                  <a:schemeClr val="tx2"/>
                </a:solidFill>
              </a:rPr>
              <a:t>For students placed residentially, the LEA is the school district where the residential placement is located (host school district)</a:t>
            </a:r>
          </a:p>
          <a:p>
            <a:pPr lvl="1"/>
            <a:r>
              <a:rPr lang="en-US" dirty="0">
                <a:solidFill>
                  <a:schemeClr val="tx2"/>
                </a:solidFill>
              </a:rPr>
              <a:t>Charter Schools are often their own LEA.</a:t>
            </a:r>
          </a:p>
          <a:p>
            <a:pPr lvl="1"/>
            <a:endParaRPr lang="en-US" dirty="0"/>
          </a:p>
          <a:p>
            <a:pPr marL="274638" lvl="1" indent="0">
              <a:buNone/>
            </a:pPr>
            <a:endParaRPr lang="en-US" dirty="0"/>
          </a:p>
        </p:txBody>
      </p:sp>
      <p:sp>
        <p:nvSpPr>
          <p:cNvPr id="4" name="Slide Number Placeholder 3">
            <a:extLst>
              <a:ext uri="{FF2B5EF4-FFF2-40B4-BE49-F238E27FC236}">
                <a16:creationId xmlns:a16="http://schemas.microsoft.com/office/drawing/2014/main" id="{B7C04919-52ED-4B2F-B02A-E21C104F9359}"/>
              </a:ext>
            </a:extLst>
          </p:cNvPr>
          <p:cNvSpPr>
            <a:spLocks noGrp="1"/>
          </p:cNvSpPr>
          <p:nvPr>
            <p:ph type="sldNum" sz="quarter" idx="12"/>
          </p:nvPr>
        </p:nvSpPr>
        <p:spPr/>
        <p:txBody>
          <a:bodyPr/>
          <a:lstStyle/>
          <a:p>
            <a:pPr>
              <a:defRPr/>
            </a:pPr>
            <a:fld id="{4C6CAB3B-E282-4DDA-886B-D75A9D10E6CD}" type="slidenum">
              <a:rPr lang="en-US" altLang="en-US" smtClean="0"/>
              <a:pPr>
                <a:defRPr/>
              </a:pPr>
              <a:t>28</a:t>
            </a:fld>
            <a:endParaRPr lang="en-US" altLang="en-US"/>
          </a:p>
        </p:txBody>
      </p:sp>
    </p:spTree>
    <p:extLst>
      <p:ext uri="{BB962C8B-B14F-4D97-AF65-F5344CB8AC3E}">
        <p14:creationId xmlns:p14="http://schemas.microsoft.com/office/powerpoint/2010/main" val="34684066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D31D798-8FBE-4A94-B4DC-BE9D952BBE89}"/>
              </a:ext>
            </a:extLst>
          </p:cNvPr>
          <p:cNvSpPr>
            <a:spLocks noGrp="1"/>
          </p:cNvSpPr>
          <p:nvPr>
            <p:ph type="title"/>
          </p:nvPr>
        </p:nvSpPr>
        <p:spPr>
          <a:xfrm>
            <a:off x="609600" y="152718"/>
            <a:ext cx="9918700" cy="825182"/>
          </a:xfrm>
        </p:spPr>
        <p:txBody>
          <a:bodyPr>
            <a:normAutofit/>
          </a:bodyPr>
          <a:lstStyle/>
          <a:p>
            <a:r>
              <a:rPr lang="en-US" altLang="en-US" sz="3200" b="1" dirty="0"/>
              <a:t>Key Federal Laws Protecting Students</a:t>
            </a:r>
            <a:endParaRPr lang="en-US" sz="3200" b="1" dirty="0"/>
          </a:p>
        </p:txBody>
      </p:sp>
      <p:sp>
        <p:nvSpPr>
          <p:cNvPr id="3" name="Content Placeholder 2">
            <a:extLst>
              <a:ext uri="{FF2B5EF4-FFF2-40B4-BE49-F238E27FC236}">
                <a16:creationId xmlns:a16="http://schemas.microsoft.com/office/drawing/2014/main" id="{31063818-D82E-4C8C-9DD4-4B9BC20D72E2}"/>
              </a:ext>
            </a:extLst>
          </p:cNvPr>
          <p:cNvSpPr>
            <a:spLocks noGrp="1"/>
          </p:cNvSpPr>
          <p:nvPr>
            <p:ph idx="1"/>
          </p:nvPr>
        </p:nvSpPr>
        <p:spPr>
          <a:xfrm>
            <a:off x="609600" y="1422401"/>
            <a:ext cx="10160000" cy="4703764"/>
          </a:xfrm>
        </p:spPr>
        <p:txBody>
          <a:bodyPr vert="horz" lIns="91440" tIns="45720" rIns="91440" bIns="45720" rtlCol="0" anchor="t">
            <a:normAutofit fontScale="77500" lnSpcReduction="20000"/>
          </a:bodyPr>
          <a:lstStyle/>
          <a:p>
            <a:pPr marL="285750" indent="-285750">
              <a:buFont typeface="Arial,Sans-Serif" pitchFamily="34" charset="0"/>
              <a:defRPr/>
            </a:pPr>
            <a:r>
              <a:rPr lang="en-US" sz="1900" dirty="0">
                <a:solidFill>
                  <a:schemeClr val="tx2"/>
                </a:solidFill>
                <a:ea typeface="+mn-lt"/>
                <a:cs typeface="+mn-lt"/>
              </a:rPr>
              <a:t>Individuals with Disabilities Education Act (IDEA,1975) </a:t>
            </a:r>
            <a:endParaRPr lang="en-US" sz="1900" b="0" dirty="0">
              <a:solidFill>
                <a:schemeClr val="tx2"/>
              </a:solidFill>
              <a:ea typeface="+mn-lt"/>
              <a:cs typeface="+mn-lt"/>
            </a:endParaRPr>
          </a:p>
          <a:p>
            <a:pPr marL="285750" indent="-285750">
              <a:buFont typeface="Arial" panose="020B0604020202020204" pitchFamily="34" charset="0"/>
              <a:buChar char="•"/>
              <a:defRPr/>
            </a:pPr>
            <a:r>
              <a:rPr lang="en-US" sz="1900" dirty="0">
                <a:solidFill>
                  <a:schemeClr val="accent1"/>
                </a:solidFill>
                <a:ea typeface="+mn-lt"/>
                <a:cs typeface="+mn-lt"/>
              </a:rPr>
              <a:t>The IDEA is a federal law that provides students with disabilities the right to receive a free and appropriate public education (FAPE) designed to meet their unique needs.</a:t>
            </a:r>
            <a:endParaRPr lang="en-US" sz="1900" dirty="0">
              <a:solidFill>
                <a:schemeClr val="accent1"/>
              </a:solidFill>
            </a:endParaRPr>
          </a:p>
          <a:p>
            <a:pPr indent="-457200">
              <a:defRPr/>
            </a:pPr>
            <a:r>
              <a:rPr lang="en-US" sz="1900" b="1" dirty="0">
                <a:solidFill>
                  <a:schemeClr val="tx2"/>
                </a:solidFill>
              </a:rPr>
              <a:t>The U.S. Constitution</a:t>
            </a:r>
            <a:r>
              <a:rPr lang="en-US" sz="1900" dirty="0">
                <a:solidFill>
                  <a:schemeClr val="tx2"/>
                </a:solidFill>
              </a:rPr>
              <a:t> (Note this is NOT a federal right to education) </a:t>
            </a:r>
          </a:p>
          <a:p>
            <a:pPr marL="342900" lvl="1" indent="-342900">
              <a:defRPr/>
            </a:pPr>
            <a:r>
              <a:rPr lang="en-US" sz="1900" dirty="0">
                <a:solidFill>
                  <a:schemeClr val="accent1"/>
                </a:solidFill>
              </a:rPr>
              <a:t>14th Amendment, Due process &amp; Equal protection claims</a:t>
            </a:r>
          </a:p>
          <a:p>
            <a:pPr marL="1028700" lvl="2" indent="-342900">
              <a:defRPr/>
            </a:pPr>
            <a:r>
              <a:rPr lang="en-US" u="sng" dirty="0">
                <a:solidFill>
                  <a:schemeClr val="accent1"/>
                </a:solidFill>
              </a:rPr>
              <a:t>William Penn School District et al. v. Pa. Dept. of Education et al</a:t>
            </a:r>
            <a:r>
              <a:rPr lang="en-US" dirty="0">
                <a:solidFill>
                  <a:schemeClr val="accent1"/>
                </a:solidFill>
              </a:rPr>
              <a:t>., 294 A.3d 537, 962 (Pa. </a:t>
            </a:r>
            <a:r>
              <a:rPr lang="en-US" dirty="0" err="1">
                <a:solidFill>
                  <a:schemeClr val="accent1"/>
                </a:solidFill>
              </a:rPr>
              <a:t>Commonw</a:t>
            </a:r>
            <a:r>
              <a:rPr lang="en-US" dirty="0">
                <a:solidFill>
                  <a:schemeClr val="accent1"/>
                </a:solidFill>
              </a:rPr>
              <a:t>. Ct. 2023)</a:t>
            </a:r>
            <a:endParaRPr lang="en-US" sz="1700" dirty="0">
              <a:solidFill>
                <a:schemeClr val="accent1"/>
              </a:solidFill>
              <a:ea typeface="+mn-lt"/>
              <a:cs typeface="+mn-lt"/>
            </a:endParaRPr>
          </a:p>
          <a:p>
            <a:pPr indent="-457200">
              <a:defRPr/>
            </a:pPr>
            <a:r>
              <a:rPr lang="en-US" sz="1900" b="1" dirty="0">
                <a:solidFill>
                  <a:schemeClr val="tx2"/>
                </a:solidFill>
                <a:ea typeface="+mn-lt"/>
                <a:cs typeface="+mn-lt"/>
              </a:rPr>
              <a:t>Family Educational Rights and Privacy Act  (FERPA)</a:t>
            </a:r>
            <a:r>
              <a:rPr lang="en-US" sz="1900" dirty="0">
                <a:solidFill>
                  <a:schemeClr val="tx2"/>
                </a:solidFill>
                <a:ea typeface="+mn-lt"/>
                <a:cs typeface="+mn-lt"/>
              </a:rPr>
              <a:t>  </a:t>
            </a:r>
          </a:p>
          <a:p>
            <a:pPr marL="0" lvl="1" indent="-588010">
              <a:defRPr/>
            </a:pPr>
            <a:r>
              <a:rPr lang="en-US" sz="1900" dirty="0">
                <a:solidFill>
                  <a:schemeClr val="accent1"/>
                </a:solidFill>
                <a:ea typeface="+mn-lt"/>
                <a:cs typeface="+mn-lt"/>
              </a:rPr>
              <a:t>Federal law that protects the privacy of student education records; governs the request of records</a:t>
            </a:r>
            <a:endParaRPr lang="en-US" sz="1900" dirty="0">
              <a:solidFill>
                <a:schemeClr val="accent1"/>
              </a:solidFill>
            </a:endParaRPr>
          </a:p>
          <a:p>
            <a:pPr>
              <a:defRPr/>
            </a:pPr>
            <a:r>
              <a:rPr lang="en-US" sz="1900" b="1" dirty="0">
                <a:solidFill>
                  <a:schemeClr val="tx2"/>
                </a:solidFill>
              </a:rPr>
              <a:t>Students in Foster Care:</a:t>
            </a:r>
            <a:endParaRPr lang="en-US" sz="1900" dirty="0">
              <a:solidFill>
                <a:schemeClr val="tx2"/>
              </a:solidFill>
            </a:endParaRPr>
          </a:p>
          <a:p>
            <a:pPr lvl="1">
              <a:defRPr/>
            </a:pPr>
            <a:r>
              <a:rPr lang="en-US" sz="1900" b="1" dirty="0">
                <a:solidFill>
                  <a:schemeClr val="accent1"/>
                </a:solidFill>
              </a:rPr>
              <a:t>Every Student Succeeds Act (2015) </a:t>
            </a:r>
            <a:r>
              <a:rPr lang="en-US" sz="1900" dirty="0">
                <a:solidFill>
                  <a:schemeClr val="accent1"/>
                </a:solidFill>
              </a:rPr>
              <a:t>(established obligations of child welfare &amp; local education agencies to provide </a:t>
            </a:r>
            <a:r>
              <a:rPr lang="en-US" sz="1900" b="1" dirty="0">
                <a:solidFill>
                  <a:schemeClr val="accent1"/>
                </a:solidFill>
              </a:rPr>
              <a:t>school stability and immediate enrollment for all students in foster care</a:t>
            </a:r>
            <a:r>
              <a:rPr lang="en-US" sz="1900" dirty="0">
                <a:solidFill>
                  <a:schemeClr val="accent1"/>
                </a:solidFill>
              </a:rPr>
              <a:t>)</a:t>
            </a:r>
          </a:p>
          <a:p>
            <a:pPr lvl="1">
              <a:defRPr/>
            </a:pPr>
            <a:r>
              <a:rPr lang="en-US" sz="1900" b="1" dirty="0">
                <a:solidFill>
                  <a:schemeClr val="accent1"/>
                </a:solidFill>
              </a:rPr>
              <a:t>Fostering Connections Act (2008)  </a:t>
            </a:r>
          </a:p>
          <a:p>
            <a:pPr lvl="1">
              <a:defRPr/>
            </a:pPr>
            <a:r>
              <a:rPr lang="en-US" sz="1900" b="1" dirty="0">
                <a:solidFill>
                  <a:schemeClr val="accent1"/>
                </a:solidFill>
              </a:rPr>
              <a:t>Uninterrupted Scholars Act (2013): </a:t>
            </a:r>
            <a:r>
              <a:rPr lang="en-US" sz="1900" dirty="0">
                <a:solidFill>
                  <a:schemeClr val="accent1"/>
                </a:solidFill>
              </a:rPr>
              <a:t>Child welfare exception permits child welfare representatives to obtain education records of children in foster care without consent and to re-disclose to others to address the individual needs of students. </a:t>
            </a:r>
            <a:r>
              <a:rPr lang="en-US" sz="1900" i="1" dirty="0">
                <a:solidFill>
                  <a:schemeClr val="accent1"/>
                </a:solidFill>
              </a:rPr>
              <a:t>20 U.S.C. § 1232g(b)(1)(L). </a:t>
            </a:r>
          </a:p>
          <a:p>
            <a:r>
              <a:rPr lang="en-US" sz="1900" b="1" dirty="0">
                <a:solidFill>
                  <a:schemeClr val="tx2"/>
                </a:solidFill>
                <a:ea typeface="+mn-lt"/>
                <a:cs typeface="+mn-lt"/>
              </a:rPr>
              <a:t>Students Experiencing Homelessness:</a:t>
            </a:r>
            <a:endParaRPr lang="en-US" sz="1900" dirty="0">
              <a:solidFill>
                <a:schemeClr val="tx2"/>
              </a:solidFill>
            </a:endParaRPr>
          </a:p>
          <a:p>
            <a:pPr marL="285750" indent="-285750"/>
            <a:r>
              <a:rPr lang="en-US" sz="1900" b="1" dirty="0">
                <a:solidFill>
                  <a:schemeClr val="tx2"/>
                </a:solidFill>
              </a:rPr>
              <a:t>McKinney Vento Act</a:t>
            </a:r>
            <a:r>
              <a:rPr lang="en-US" sz="1900" dirty="0">
                <a:solidFill>
                  <a:schemeClr val="tx2"/>
                </a:solidFill>
              </a:rPr>
              <a:t>, </a:t>
            </a:r>
            <a:r>
              <a:rPr lang="fr-FR" sz="1900" dirty="0">
                <a:solidFill>
                  <a:schemeClr val="tx2"/>
                </a:solidFill>
              </a:rPr>
              <a:t>42 U.S.C. 11431 </a:t>
            </a:r>
            <a:r>
              <a:rPr lang="fr-FR" sz="1900" i="1" dirty="0">
                <a:solidFill>
                  <a:schemeClr val="tx2"/>
                </a:solidFill>
              </a:rPr>
              <a:t>et. </a:t>
            </a:r>
            <a:r>
              <a:rPr lang="fr-FR" sz="1900" i="1" dirty="0" err="1">
                <a:solidFill>
                  <a:schemeClr val="tx2"/>
                </a:solidFill>
              </a:rPr>
              <a:t>seq</a:t>
            </a:r>
            <a:r>
              <a:rPr lang="fr-FR" sz="1900" dirty="0">
                <a:solidFill>
                  <a:schemeClr val="tx2"/>
                </a:solidFill>
              </a:rPr>
              <a:t>. ESSA (2016) </a:t>
            </a:r>
            <a:r>
              <a:rPr lang="fr-FR" sz="1900" dirty="0">
                <a:solidFill>
                  <a:schemeClr val="tx1"/>
                </a:solidFill>
              </a:rPr>
              <a:t>(</a:t>
            </a:r>
            <a:r>
              <a:rPr lang="fr-FR" sz="1900" b="1" dirty="0" err="1">
                <a:solidFill>
                  <a:schemeClr val="accent1"/>
                </a:solidFill>
              </a:rPr>
              <a:t>school</a:t>
            </a:r>
            <a:r>
              <a:rPr lang="fr-FR" sz="1900" b="1" dirty="0">
                <a:solidFill>
                  <a:schemeClr val="accent1"/>
                </a:solidFill>
              </a:rPr>
              <a:t> </a:t>
            </a:r>
            <a:r>
              <a:rPr lang="fr-FR" sz="1900" b="1" dirty="0" err="1">
                <a:solidFill>
                  <a:schemeClr val="accent1"/>
                </a:solidFill>
              </a:rPr>
              <a:t>stability</a:t>
            </a:r>
            <a:r>
              <a:rPr lang="fr-FR" sz="1900" b="1" dirty="0">
                <a:solidFill>
                  <a:schemeClr val="accent1"/>
                </a:solidFill>
              </a:rPr>
              <a:t> and </a:t>
            </a:r>
            <a:r>
              <a:rPr lang="fr-FR" sz="1900" b="1" dirty="0" err="1">
                <a:solidFill>
                  <a:schemeClr val="accent1"/>
                </a:solidFill>
              </a:rPr>
              <a:t>immediate</a:t>
            </a:r>
            <a:r>
              <a:rPr lang="fr-FR" sz="1900" b="1" dirty="0">
                <a:solidFill>
                  <a:schemeClr val="accent1"/>
                </a:solidFill>
              </a:rPr>
              <a:t> </a:t>
            </a:r>
            <a:r>
              <a:rPr lang="fr-FR" sz="1900" b="1" dirty="0" err="1">
                <a:solidFill>
                  <a:schemeClr val="accent1"/>
                </a:solidFill>
              </a:rPr>
              <a:t>enrollment</a:t>
            </a:r>
            <a:r>
              <a:rPr lang="fr-FR" sz="1900" b="1" dirty="0">
                <a:solidFill>
                  <a:schemeClr val="accent1"/>
                </a:solidFill>
              </a:rPr>
              <a:t> for </a:t>
            </a:r>
            <a:r>
              <a:rPr lang="fr-FR" sz="1900" b="1" dirty="0" err="1">
                <a:solidFill>
                  <a:schemeClr val="accent1"/>
                </a:solidFill>
              </a:rPr>
              <a:t>students</a:t>
            </a:r>
            <a:r>
              <a:rPr lang="fr-FR" sz="1900" b="1" dirty="0">
                <a:solidFill>
                  <a:schemeClr val="accent1"/>
                </a:solidFill>
              </a:rPr>
              <a:t> </a:t>
            </a:r>
            <a:r>
              <a:rPr lang="fr-FR" sz="1900" b="1" dirty="0" err="1">
                <a:solidFill>
                  <a:schemeClr val="accent1"/>
                </a:solidFill>
              </a:rPr>
              <a:t>who</a:t>
            </a:r>
            <a:r>
              <a:rPr lang="fr-FR" sz="1900" b="1" dirty="0">
                <a:solidFill>
                  <a:schemeClr val="accent1"/>
                </a:solidFill>
              </a:rPr>
              <a:t> are </a:t>
            </a:r>
            <a:r>
              <a:rPr lang="fr-FR" sz="1900" b="1" dirty="0" err="1">
                <a:solidFill>
                  <a:schemeClr val="accent1"/>
                </a:solidFill>
              </a:rPr>
              <a:t>experiencing</a:t>
            </a:r>
            <a:r>
              <a:rPr lang="fr-FR" sz="1900" b="1" dirty="0">
                <a:solidFill>
                  <a:schemeClr val="accent1"/>
                </a:solidFill>
              </a:rPr>
              <a:t> </a:t>
            </a:r>
            <a:r>
              <a:rPr lang="fr-FR" sz="1900" b="1" dirty="0" err="1">
                <a:solidFill>
                  <a:schemeClr val="accent1"/>
                </a:solidFill>
              </a:rPr>
              <a:t>homelessness</a:t>
            </a:r>
            <a:r>
              <a:rPr lang="fr-FR" sz="1900" dirty="0">
                <a:solidFill>
                  <a:schemeClr val="tx1"/>
                </a:solidFill>
              </a:rPr>
              <a:t>)</a:t>
            </a:r>
            <a:endParaRPr lang="en-US" sz="900" dirty="0">
              <a:solidFill>
                <a:schemeClr val="tx1"/>
              </a:solidFill>
            </a:endParaRPr>
          </a:p>
          <a:p>
            <a:pPr lvl="1">
              <a:defRPr/>
            </a:pPr>
            <a:endParaRPr lang="en-US" b="1" u="sng" dirty="0">
              <a:solidFill>
                <a:schemeClr val="tx1"/>
              </a:solidFill>
            </a:endParaRPr>
          </a:p>
          <a:p>
            <a:pPr marL="1126490" lvl="3" indent="-285750">
              <a:defRPr/>
            </a:pPr>
            <a:endParaRPr lang="en-US" b="1" dirty="0">
              <a:solidFill>
                <a:schemeClr val="tx1"/>
              </a:solidFill>
            </a:endParaRPr>
          </a:p>
          <a:p>
            <a:pPr lvl="2">
              <a:defRPr/>
            </a:pPr>
            <a:endParaRPr lang="en-US" dirty="0">
              <a:solidFill>
                <a:schemeClr val="tx1"/>
              </a:solidFill>
            </a:endParaRPr>
          </a:p>
        </p:txBody>
      </p:sp>
    </p:spTree>
    <p:extLst>
      <p:ext uri="{BB962C8B-B14F-4D97-AF65-F5344CB8AC3E}">
        <p14:creationId xmlns:p14="http://schemas.microsoft.com/office/powerpoint/2010/main" val="326552475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F79D-7E46-F91D-97E4-A56CF5DAB12A}"/>
              </a:ext>
            </a:extLst>
          </p:cNvPr>
          <p:cNvSpPr>
            <a:spLocks noGrp="1"/>
          </p:cNvSpPr>
          <p:nvPr>
            <p:ph type="title"/>
          </p:nvPr>
        </p:nvSpPr>
        <p:spPr>
          <a:xfrm>
            <a:off x="609599" y="152719"/>
            <a:ext cx="10159999" cy="816545"/>
          </a:xfrm>
        </p:spPr>
        <p:txBody>
          <a:bodyPr/>
          <a:lstStyle/>
          <a:p>
            <a:pPr algn="ctr"/>
            <a:r>
              <a:rPr lang="en-US" b="1" dirty="0"/>
              <a:t>LEARNING OBJECTIVES</a:t>
            </a:r>
          </a:p>
        </p:txBody>
      </p:sp>
      <p:sp>
        <p:nvSpPr>
          <p:cNvPr id="3" name="Content Placeholder 2">
            <a:extLst>
              <a:ext uri="{FF2B5EF4-FFF2-40B4-BE49-F238E27FC236}">
                <a16:creationId xmlns:a16="http://schemas.microsoft.com/office/drawing/2014/main" id="{8CB1FD58-F843-D67D-5F3A-4046A1E8347A}"/>
              </a:ext>
            </a:extLst>
          </p:cNvPr>
          <p:cNvSpPr>
            <a:spLocks noGrp="1"/>
          </p:cNvSpPr>
          <p:nvPr>
            <p:ph idx="1"/>
          </p:nvPr>
        </p:nvSpPr>
        <p:spPr>
          <a:xfrm>
            <a:off x="609598" y="1289938"/>
            <a:ext cx="10160000" cy="4699701"/>
          </a:xfrm>
        </p:spPr>
        <p:txBody>
          <a:bodyPr>
            <a:normAutofit fontScale="85000" lnSpcReduction="10000"/>
          </a:bodyPr>
          <a:lstStyle/>
          <a:p>
            <a:r>
              <a:rPr lang="en-US" dirty="0">
                <a:solidFill>
                  <a:schemeClr val="tx2"/>
                </a:solidFill>
              </a:rPr>
              <a:t>Participants will gain knowledge about:  </a:t>
            </a:r>
          </a:p>
          <a:p>
            <a:pPr marL="274320" lvl="1" indent="0">
              <a:buNone/>
            </a:pPr>
            <a:r>
              <a:rPr lang="en-US" b="0" dirty="0">
                <a:solidFill>
                  <a:schemeClr val="tx2"/>
                </a:solidFill>
              </a:rPr>
              <a:t>I. </a:t>
            </a:r>
            <a:r>
              <a:rPr lang="en-US" b="1" dirty="0">
                <a:solidFill>
                  <a:schemeClr val="tx2"/>
                </a:solidFill>
              </a:rPr>
              <a:t>State and federal statutory rights </a:t>
            </a:r>
            <a:r>
              <a:rPr lang="en-US" b="0" dirty="0">
                <a:solidFill>
                  <a:schemeClr val="tx2"/>
                </a:solidFill>
              </a:rPr>
              <a:t>of children who enter, reside in, and transition from residential settings</a:t>
            </a:r>
            <a:r>
              <a:rPr lang="en-US" dirty="0">
                <a:solidFill>
                  <a:schemeClr val="tx2"/>
                </a:solidFill>
              </a:rPr>
              <a:t> </a:t>
            </a:r>
            <a:endParaRPr lang="en-US" b="0" dirty="0">
              <a:solidFill>
                <a:schemeClr val="tx2"/>
              </a:solidFill>
            </a:endParaRPr>
          </a:p>
          <a:p>
            <a:pPr marL="274320" lvl="1" indent="0">
              <a:buNone/>
            </a:pPr>
            <a:r>
              <a:rPr lang="en-US" dirty="0">
                <a:solidFill>
                  <a:schemeClr val="tx2"/>
                </a:solidFill>
              </a:rPr>
              <a:t>III. </a:t>
            </a:r>
            <a:r>
              <a:rPr lang="en-US" b="1" dirty="0">
                <a:solidFill>
                  <a:schemeClr val="tx2"/>
                </a:solidFill>
              </a:rPr>
              <a:t>Juvenile Court Rules </a:t>
            </a:r>
            <a:r>
              <a:rPr lang="en-US" dirty="0">
                <a:solidFill>
                  <a:schemeClr val="tx2"/>
                </a:solidFill>
              </a:rPr>
              <a:t>applicable to students in foster care and guidance highlighted in the Dependency Bench Book.  </a:t>
            </a:r>
          </a:p>
          <a:p>
            <a:pPr marL="274320" lvl="1" indent="0">
              <a:buNone/>
            </a:pPr>
            <a:r>
              <a:rPr lang="en-US" b="0" dirty="0">
                <a:solidFill>
                  <a:schemeClr val="tx2"/>
                </a:solidFill>
              </a:rPr>
              <a:t>II. </a:t>
            </a:r>
            <a:r>
              <a:rPr lang="en-US" b="1" dirty="0">
                <a:solidFill>
                  <a:schemeClr val="tx2"/>
                </a:solidFill>
              </a:rPr>
              <a:t>Act I of 2022</a:t>
            </a:r>
            <a:r>
              <a:rPr lang="en-US" b="0" dirty="0">
                <a:solidFill>
                  <a:schemeClr val="tx2"/>
                </a:solidFill>
              </a:rPr>
              <a:t>, which provides additional supports to enable highly mobile students to make progress in school, including timely access to a high school diploma. </a:t>
            </a:r>
          </a:p>
          <a:p>
            <a:pPr marL="274320" lvl="1" indent="0">
              <a:buNone/>
            </a:pPr>
            <a:r>
              <a:rPr lang="en-US" b="0" dirty="0">
                <a:solidFill>
                  <a:schemeClr val="tx2"/>
                </a:solidFill>
              </a:rPr>
              <a:t>IV. Findings and recommendations from </a:t>
            </a:r>
            <a:r>
              <a:rPr lang="en-US" b="1" dirty="0">
                <a:solidFill>
                  <a:schemeClr val="tx2"/>
                </a:solidFill>
              </a:rPr>
              <a:t>NEW Report on Students in Foster Care</a:t>
            </a:r>
            <a:r>
              <a:rPr lang="en-US" b="0" dirty="0">
                <a:solidFill>
                  <a:schemeClr val="tx2"/>
                </a:solidFill>
              </a:rPr>
              <a:t>. </a:t>
            </a:r>
          </a:p>
          <a:p>
            <a:endParaRPr lang="en-US" dirty="0">
              <a:solidFill>
                <a:schemeClr val="tx2"/>
              </a:solidFill>
            </a:endParaRPr>
          </a:p>
          <a:p>
            <a:r>
              <a:rPr lang="en-US" dirty="0">
                <a:solidFill>
                  <a:schemeClr val="tx2"/>
                </a:solidFill>
              </a:rPr>
              <a:t>Participants will learn new strategies to effectively advance the educational rights of students including:  </a:t>
            </a:r>
          </a:p>
          <a:p>
            <a:pPr lvl="1">
              <a:buFont typeface="Wingdings" panose="05000000000000000000" pitchFamily="2" charset="2"/>
              <a:buChar char="Ø"/>
            </a:pPr>
            <a:r>
              <a:rPr lang="en-US" dirty="0">
                <a:solidFill>
                  <a:schemeClr val="tx2"/>
                </a:solidFill>
              </a:rPr>
              <a:t> Strategies to address the unmet educational needs of children with disabilities and the obligations of public schools where students reside in residential placements. </a:t>
            </a:r>
          </a:p>
          <a:p>
            <a:pPr lvl="1">
              <a:buFont typeface="Wingdings" panose="05000000000000000000" pitchFamily="2" charset="2"/>
              <a:buChar char="Ø"/>
            </a:pPr>
            <a:r>
              <a:rPr lang="en-US" dirty="0">
                <a:solidFill>
                  <a:schemeClr val="tx2"/>
                </a:solidFill>
              </a:rPr>
              <a:t> Tools to ensure effective decision-making regarding school stability and immediate enrollment, including tips on how to navigate beyond delays, lack of records, BIDs and institutionalized bias.   </a:t>
            </a:r>
          </a:p>
          <a:p>
            <a:pPr lvl="1">
              <a:buFont typeface="Wingdings" panose="05000000000000000000" pitchFamily="2" charset="2"/>
              <a:buChar char="Ø"/>
            </a:pPr>
            <a:r>
              <a:rPr lang="en-US" dirty="0">
                <a:solidFill>
                  <a:schemeClr val="tx2"/>
                </a:solidFill>
              </a:rPr>
              <a:t> Legal options and strategies to hold school districts accountable. </a:t>
            </a:r>
          </a:p>
        </p:txBody>
      </p:sp>
      <p:sp>
        <p:nvSpPr>
          <p:cNvPr id="5" name="Slide Number Placeholder 4">
            <a:extLst>
              <a:ext uri="{FF2B5EF4-FFF2-40B4-BE49-F238E27FC236}">
                <a16:creationId xmlns:a16="http://schemas.microsoft.com/office/drawing/2014/main" id="{C0D95AD7-A678-CAD1-3723-1A437206C7F8}"/>
              </a:ext>
            </a:extLst>
          </p:cNvPr>
          <p:cNvSpPr>
            <a:spLocks noGrp="1"/>
          </p:cNvSpPr>
          <p:nvPr>
            <p:ph type="sldNum" sz="quarter" idx="12"/>
          </p:nvPr>
        </p:nvSpPr>
        <p:spPr/>
        <p:txBody>
          <a:bodyPr/>
          <a:lstStyle/>
          <a:p>
            <a:fld id="{ED5BBBEE-5D91-4B8F-867F-2C151C9DB961}" type="slidenum">
              <a:rPr lang="en-US" smtClean="0"/>
              <a:t>3</a:t>
            </a:fld>
            <a:endParaRPr lang="en-US"/>
          </a:p>
        </p:txBody>
      </p:sp>
    </p:spTree>
    <p:extLst>
      <p:ext uri="{BB962C8B-B14F-4D97-AF65-F5344CB8AC3E}">
        <p14:creationId xmlns:p14="http://schemas.microsoft.com/office/powerpoint/2010/main" val="208998623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5BE9-9998-4E9F-83AA-ACB5314C1343}"/>
              </a:ext>
            </a:extLst>
          </p:cNvPr>
          <p:cNvSpPr>
            <a:spLocks noGrp="1"/>
          </p:cNvSpPr>
          <p:nvPr>
            <p:ph type="title"/>
          </p:nvPr>
        </p:nvSpPr>
        <p:spPr>
          <a:xfrm>
            <a:off x="609600" y="152718"/>
            <a:ext cx="10833100" cy="888682"/>
          </a:xfrm>
        </p:spPr>
        <p:txBody>
          <a:bodyPr>
            <a:normAutofit/>
          </a:bodyPr>
          <a:lstStyle/>
          <a:p>
            <a:pPr>
              <a:defRPr/>
            </a:pPr>
            <a:r>
              <a:rPr lang="en-US" b="1" dirty="0"/>
              <a:t>Every Student Succeeds Act (ESSA)</a:t>
            </a:r>
            <a:endParaRPr lang="en-US" dirty="0"/>
          </a:p>
        </p:txBody>
      </p:sp>
      <p:sp>
        <p:nvSpPr>
          <p:cNvPr id="3" name="Content Placeholder 2">
            <a:extLst>
              <a:ext uri="{FF2B5EF4-FFF2-40B4-BE49-F238E27FC236}">
                <a16:creationId xmlns:a16="http://schemas.microsoft.com/office/drawing/2014/main" id="{E9C39FB0-0A49-4EA2-8B0F-E63FBA5FDAA0}"/>
              </a:ext>
            </a:extLst>
          </p:cNvPr>
          <p:cNvSpPr>
            <a:spLocks noGrp="1"/>
          </p:cNvSpPr>
          <p:nvPr>
            <p:ph idx="1"/>
          </p:nvPr>
        </p:nvSpPr>
        <p:spPr>
          <a:xfrm>
            <a:off x="609600" y="1670664"/>
            <a:ext cx="10160000" cy="4170364"/>
          </a:xfrm>
        </p:spPr>
        <p:txBody>
          <a:bodyPr>
            <a:normAutofit lnSpcReduction="10000"/>
          </a:bodyPr>
          <a:lstStyle/>
          <a:p>
            <a:pPr>
              <a:defRPr/>
            </a:pPr>
            <a:r>
              <a:rPr lang="en-US" sz="2400" dirty="0">
                <a:solidFill>
                  <a:schemeClr val="tx2"/>
                </a:solidFill>
              </a:rPr>
              <a:t>State Education Agency (SEA) must </a:t>
            </a:r>
            <a:r>
              <a:rPr lang="en-US" sz="2400" u="sng" dirty="0">
                <a:solidFill>
                  <a:schemeClr val="tx2"/>
                </a:solidFill>
              </a:rPr>
              <a:t>ensure school stability for ALL children in foster care. </a:t>
            </a:r>
          </a:p>
          <a:p>
            <a:pPr marL="342900" indent="-342900">
              <a:buFont typeface="Arial" panose="020B0604020202020204" pitchFamily="34" charset="0"/>
              <a:buChar char="•"/>
              <a:defRPr/>
            </a:pPr>
            <a:r>
              <a:rPr lang="en-US" sz="2400" b="0" dirty="0">
                <a:solidFill>
                  <a:schemeClr val="tx2"/>
                </a:solidFill>
              </a:rPr>
              <a:t>Locate and contact a district’s Foster Care Liaison as a first point person; Raise complaints to the </a:t>
            </a:r>
            <a:r>
              <a:rPr lang="en-US" sz="2400" b="0" dirty="0">
                <a:solidFill>
                  <a:schemeClr val="tx2"/>
                </a:solidFill>
                <a:hlinkClick r:id="rId3"/>
              </a:rPr>
              <a:t>Regional Coordinator</a:t>
            </a:r>
            <a:r>
              <a:rPr lang="en-US" sz="2400" b="0" dirty="0">
                <a:solidFill>
                  <a:schemeClr val="tx2"/>
                </a:solidFill>
              </a:rPr>
              <a:t> and/or State School Stability &amp; Foster Care Coordinator (</a:t>
            </a:r>
            <a:r>
              <a:rPr lang="en-US" sz="2400" b="0" dirty="0">
                <a:solidFill>
                  <a:schemeClr val="tx2"/>
                </a:solidFill>
                <a:hlinkClick r:id="rId4"/>
              </a:rPr>
              <a:t>https://www.pafostercare.org/</a:t>
            </a:r>
            <a:r>
              <a:rPr lang="en-US" sz="2400" b="0" dirty="0">
                <a:solidFill>
                  <a:schemeClr val="tx2"/>
                </a:solidFill>
              </a:rPr>
              <a:t>) </a:t>
            </a:r>
          </a:p>
          <a:p>
            <a:pPr>
              <a:defRPr/>
            </a:pPr>
            <a:r>
              <a:rPr lang="en-US" sz="2400" dirty="0">
                <a:solidFill>
                  <a:schemeClr val="tx2"/>
                </a:solidFill>
              </a:rPr>
              <a:t>PDE is responsible for ensuring that LEAs provide </a:t>
            </a:r>
            <a:r>
              <a:rPr lang="en-US" sz="2400" u="sng" dirty="0">
                <a:solidFill>
                  <a:schemeClr val="tx2"/>
                </a:solidFill>
              </a:rPr>
              <a:t>school stability or immediate enrollment</a:t>
            </a:r>
          </a:p>
          <a:p>
            <a:pPr>
              <a:defRPr/>
            </a:pPr>
            <a:r>
              <a:rPr lang="en-US" sz="2400" dirty="0">
                <a:solidFill>
                  <a:schemeClr val="tx2"/>
                </a:solidFill>
              </a:rPr>
              <a:t>LEAs must </a:t>
            </a:r>
            <a:r>
              <a:rPr lang="en-US" sz="2400" u="sng" dirty="0">
                <a:solidFill>
                  <a:schemeClr val="tx2"/>
                </a:solidFill>
              </a:rPr>
              <a:t>develop and implement plans for the transportation </a:t>
            </a:r>
            <a:r>
              <a:rPr lang="en-US" sz="2400" dirty="0">
                <a:solidFill>
                  <a:schemeClr val="tx2"/>
                </a:solidFill>
              </a:rPr>
              <a:t>of foster youth to their school of origin, when in their best interest.  </a:t>
            </a:r>
            <a:endParaRPr lang="en-US" b="1" dirty="0">
              <a:solidFill>
                <a:schemeClr val="tx2"/>
              </a:solidFill>
            </a:endParaRPr>
          </a:p>
          <a:p>
            <a:pPr>
              <a:defRPr/>
            </a:pPr>
            <a:endParaRPr lang="en-US" dirty="0"/>
          </a:p>
        </p:txBody>
      </p:sp>
      <p:sp>
        <p:nvSpPr>
          <p:cNvPr id="32772" name="Slide Number Placeholder 3">
            <a:extLst>
              <a:ext uri="{FF2B5EF4-FFF2-40B4-BE49-F238E27FC236}">
                <a16:creationId xmlns:a16="http://schemas.microsoft.com/office/drawing/2014/main" id="{94C02ED4-AEBA-495A-95BB-A917B550936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fld id="{2FB91A7B-F6CB-4553-9144-D746EEA0DCD4}" type="slidenum">
              <a:rPr lang="en-US" altLang="en-US" smtClean="0">
                <a:solidFill>
                  <a:srgbClr val="7B9899"/>
                </a:solidFill>
              </a:rPr>
              <a:pPr/>
              <a:t>30</a:t>
            </a:fld>
            <a:endParaRPr lang="en-US" altLang="en-US">
              <a:solidFill>
                <a:srgbClr val="7B9899"/>
              </a:solidFill>
            </a:endParaRPr>
          </a:p>
        </p:txBody>
      </p:sp>
      <p:sp>
        <p:nvSpPr>
          <p:cNvPr id="4" name="TextBox 3">
            <a:extLst>
              <a:ext uri="{FF2B5EF4-FFF2-40B4-BE49-F238E27FC236}">
                <a16:creationId xmlns:a16="http://schemas.microsoft.com/office/drawing/2014/main" id="{91C51B88-21B7-42B4-5F5C-882226CD6459}"/>
              </a:ext>
            </a:extLst>
          </p:cNvPr>
          <p:cNvSpPr txBox="1"/>
          <p:nvPr/>
        </p:nvSpPr>
        <p:spPr>
          <a:xfrm>
            <a:off x="1896657" y="6001434"/>
            <a:ext cx="4800600" cy="523220"/>
          </a:xfrm>
          <a:prstGeom prst="rect">
            <a:avLst/>
          </a:prstGeom>
          <a:noFill/>
        </p:spPr>
        <p:txBody>
          <a:bodyPr wrap="square" rtlCol="0">
            <a:spAutoFit/>
          </a:bodyPr>
          <a:lstStyle/>
          <a:p>
            <a:r>
              <a:rPr lang="en-US" sz="1400" dirty="0"/>
              <a:t>PDE, </a:t>
            </a:r>
            <a:r>
              <a:rPr lang="en-US" sz="1400" dirty="0">
                <a:hlinkClick r:id="rId5"/>
              </a:rPr>
              <a:t>BEC</a:t>
            </a:r>
            <a:r>
              <a:rPr lang="en-US" sz="1400" dirty="0"/>
              <a:t> on ESSA</a:t>
            </a:r>
          </a:p>
          <a:p>
            <a:r>
              <a:rPr lang="en-US" sz="1400" dirty="0">
                <a:hlinkClick r:id="rId6"/>
              </a:rPr>
              <a:t>Consolidated PA Plan</a:t>
            </a:r>
            <a:r>
              <a:rPr lang="en-US" sz="1400" dirty="0"/>
              <a:t>, Jan 2023</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map of the united states&#10;&#10;AI-generated content may be incorrect.">
            <a:extLst>
              <a:ext uri="{FF2B5EF4-FFF2-40B4-BE49-F238E27FC236}">
                <a16:creationId xmlns:a16="http://schemas.microsoft.com/office/drawing/2014/main" id="{D66E700F-52C2-1E58-1A4B-BBB95D6750B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165"/>
          <a:stretch>
            <a:fillRect/>
          </a:stretch>
        </p:blipFill>
        <p:spPr>
          <a:xfrm>
            <a:off x="-1" y="10"/>
            <a:ext cx="12001169" cy="4846310"/>
          </a:xfrm>
          <a:noFill/>
        </p:spPr>
      </p:pic>
      <p:sp>
        <p:nvSpPr>
          <p:cNvPr id="15" name="Text Placeholder 2">
            <a:extLst>
              <a:ext uri="{FF2B5EF4-FFF2-40B4-BE49-F238E27FC236}">
                <a16:creationId xmlns:a16="http://schemas.microsoft.com/office/drawing/2014/main" id="{90CB868E-191A-2DA1-07C7-2A5AC78AACDA}"/>
              </a:ext>
            </a:extLst>
          </p:cNvPr>
          <p:cNvSpPr>
            <a:spLocks noGrp="1"/>
          </p:cNvSpPr>
          <p:nvPr>
            <p:ph type="body" sz="half" idx="2"/>
          </p:nvPr>
        </p:nvSpPr>
        <p:spPr>
          <a:xfrm>
            <a:off x="609600" y="5715000"/>
            <a:ext cx="10871200" cy="457200"/>
          </a:xfrm>
        </p:spPr>
        <p:txBody>
          <a:bodyPr/>
          <a:lstStyle/>
          <a:p>
            <a:r>
              <a:rPr lang="en-US" dirty="0"/>
              <a:t>Lehigh County is in Region #8. </a:t>
            </a:r>
          </a:p>
        </p:txBody>
      </p:sp>
      <p:sp>
        <p:nvSpPr>
          <p:cNvPr id="4" name="Date Placeholder 3">
            <a:extLst>
              <a:ext uri="{FF2B5EF4-FFF2-40B4-BE49-F238E27FC236}">
                <a16:creationId xmlns:a16="http://schemas.microsoft.com/office/drawing/2014/main" id="{502B8474-2957-9385-2A6D-3EEAC2CF76D2}"/>
              </a:ext>
            </a:extLst>
          </p:cNvPr>
          <p:cNvSpPr>
            <a:spLocks noGrp="1"/>
          </p:cNvSpPr>
          <p:nvPr>
            <p:ph type="dt" sz="half" idx="10"/>
          </p:nvPr>
        </p:nvSpPr>
        <p:spPr>
          <a:xfrm>
            <a:off x="609600" y="6172201"/>
            <a:ext cx="4572000" cy="304800"/>
          </a:xfrm>
        </p:spPr>
        <p:txBody>
          <a:bodyPr anchor="b">
            <a:normAutofit/>
          </a:bodyPr>
          <a:lstStyle/>
          <a:p>
            <a:pPr>
              <a:lnSpc>
                <a:spcPct val="90000"/>
              </a:lnSpc>
              <a:spcAft>
                <a:spcPts val="600"/>
              </a:spcAft>
            </a:pPr>
            <a:r>
              <a:rPr lang="en-US" sz="900">
                <a:hlinkClick r:id="rId3"/>
              </a:rPr>
              <a:t>https://www.pafostercare.org/wp-content/uploads/2025/05/foster-care-regional-map-May-2025.pdf</a:t>
            </a:r>
            <a:r>
              <a:rPr lang="en-US" sz="900"/>
              <a:t> </a:t>
            </a:r>
          </a:p>
        </p:txBody>
      </p:sp>
      <p:sp>
        <p:nvSpPr>
          <p:cNvPr id="5" name="Slide Number Placeholder 4">
            <a:extLst>
              <a:ext uri="{FF2B5EF4-FFF2-40B4-BE49-F238E27FC236}">
                <a16:creationId xmlns:a16="http://schemas.microsoft.com/office/drawing/2014/main" id="{E730C657-CA8C-5A8E-1CCA-D7D352C0DF6C}"/>
              </a:ext>
            </a:extLst>
          </p:cNvPr>
          <p:cNvSpPr>
            <a:spLocks noGrp="1"/>
          </p:cNvSpPr>
          <p:nvPr>
            <p:ph type="sldNum" sz="quarter" idx="12"/>
          </p:nvPr>
        </p:nvSpPr>
        <p:spPr>
          <a:xfrm>
            <a:off x="10247206" y="6310314"/>
            <a:ext cx="1754295" cy="365125"/>
          </a:xfrm>
        </p:spPr>
        <p:txBody>
          <a:bodyPr anchor="ctr">
            <a:normAutofit/>
          </a:bodyPr>
          <a:lstStyle/>
          <a:p>
            <a:pPr>
              <a:lnSpc>
                <a:spcPct val="90000"/>
              </a:lnSpc>
              <a:spcAft>
                <a:spcPts val="600"/>
              </a:spcAft>
            </a:pPr>
            <a:fld id="{ED5BBBEE-5D91-4B8F-867F-2C151C9DB961}" type="slidenum">
              <a:rPr lang="en-US" sz="1900" smtClean="0"/>
              <a:pPr>
                <a:lnSpc>
                  <a:spcPct val="90000"/>
                </a:lnSpc>
                <a:spcAft>
                  <a:spcPts val="600"/>
                </a:spcAft>
              </a:pPr>
              <a:t>31</a:t>
            </a:fld>
            <a:endParaRPr lang="en-US" sz="1900"/>
          </a:p>
        </p:txBody>
      </p:sp>
      <p:sp>
        <p:nvSpPr>
          <p:cNvPr id="14" name="Title 5">
            <a:extLst>
              <a:ext uri="{FF2B5EF4-FFF2-40B4-BE49-F238E27FC236}">
                <a16:creationId xmlns:a16="http://schemas.microsoft.com/office/drawing/2014/main" id="{5AB658FC-2D40-0C61-F245-17F2F6776DC7}"/>
              </a:ext>
            </a:extLst>
          </p:cNvPr>
          <p:cNvSpPr>
            <a:spLocks noGrp="1"/>
          </p:cNvSpPr>
          <p:nvPr>
            <p:ph type="title"/>
          </p:nvPr>
        </p:nvSpPr>
        <p:spPr>
          <a:xfrm>
            <a:off x="609600" y="4953000"/>
            <a:ext cx="10871200" cy="762000"/>
          </a:xfrm>
        </p:spPr>
        <p:txBody>
          <a:bodyPr>
            <a:normAutofit fontScale="90000"/>
          </a:bodyPr>
          <a:lstStyle/>
          <a:p>
            <a:r>
              <a:rPr lang="en-US" b="1" dirty="0"/>
              <a:t>Locate the region and involve the regional coordinator</a:t>
            </a:r>
          </a:p>
        </p:txBody>
      </p:sp>
    </p:spTree>
    <p:extLst>
      <p:ext uri="{BB962C8B-B14F-4D97-AF65-F5344CB8AC3E}">
        <p14:creationId xmlns:p14="http://schemas.microsoft.com/office/powerpoint/2010/main" val="358709269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4CDD-A826-4E9D-BC0B-95E62FC0963C}"/>
              </a:ext>
            </a:extLst>
          </p:cNvPr>
          <p:cNvSpPr>
            <a:spLocks noGrp="1"/>
          </p:cNvSpPr>
          <p:nvPr>
            <p:ph type="title"/>
          </p:nvPr>
        </p:nvSpPr>
        <p:spPr>
          <a:xfrm>
            <a:off x="248477" y="196852"/>
            <a:ext cx="10918875" cy="995844"/>
          </a:xfrm>
        </p:spPr>
        <p:txBody>
          <a:bodyPr>
            <a:normAutofit fontScale="90000"/>
          </a:bodyPr>
          <a:lstStyle/>
          <a:p>
            <a:pPr>
              <a:defRPr/>
            </a:pPr>
            <a:r>
              <a:rPr lang="en-US" b="1" dirty="0"/>
              <a:t>Fostering Connections to success and increasing adoptions Act of 2008</a:t>
            </a:r>
          </a:p>
        </p:txBody>
      </p:sp>
      <p:sp>
        <p:nvSpPr>
          <p:cNvPr id="3" name="Content Placeholder 2">
            <a:extLst>
              <a:ext uri="{FF2B5EF4-FFF2-40B4-BE49-F238E27FC236}">
                <a16:creationId xmlns:a16="http://schemas.microsoft.com/office/drawing/2014/main" id="{ACB57294-808D-455C-AF5E-AF2FDDB6855C}"/>
              </a:ext>
            </a:extLst>
          </p:cNvPr>
          <p:cNvSpPr>
            <a:spLocks noGrp="1"/>
          </p:cNvSpPr>
          <p:nvPr>
            <p:ph idx="1"/>
          </p:nvPr>
        </p:nvSpPr>
        <p:spPr/>
        <p:txBody>
          <a:bodyPr>
            <a:normAutofit/>
          </a:bodyPr>
          <a:lstStyle/>
          <a:p>
            <a:pPr>
              <a:defRPr/>
            </a:pPr>
            <a:r>
              <a:rPr lang="en-US" altLang="en-US" dirty="0">
                <a:solidFill>
                  <a:schemeClr val="tx2"/>
                </a:solidFill>
              </a:rPr>
              <a:t>Designed to assist  hundreds of thousands of children and youth in foster care by promoting permanent families for them through relative guardianship and adoption, improving health care, and supporting educational stability. </a:t>
            </a:r>
          </a:p>
          <a:p>
            <a:pPr>
              <a:defRPr/>
            </a:pPr>
            <a:r>
              <a:rPr lang="en-US" altLang="en-US" dirty="0">
                <a:solidFill>
                  <a:schemeClr val="tx2"/>
                </a:solidFill>
              </a:rPr>
              <a:t>Requires caseworkers to consider </a:t>
            </a:r>
            <a:r>
              <a:rPr lang="en-US" altLang="en-US" i="1" dirty="0">
                <a:solidFill>
                  <a:schemeClr val="tx2"/>
                </a:solidFill>
              </a:rPr>
              <a:t>proximity and appropriateness </a:t>
            </a:r>
            <a:r>
              <a:rPr lang="en-US" altLang="en-US" dirty="0">
                <a:solidFill>
                  <a:schemeClr val="tx2"/>
                </a:solidFill>
              </a:rPr>
              <a:t>of prior school when placing a child in out-of-home placement.  </a:t>
            </a:r>
          </a:p>
          <a:p>
            <a:pPr lvl="1">
              <a:defRPr/>
            </a:pPr>
            <a:r>
              <a:rPr lang="en-US" altLang="en-US" sz="2000" dirty="0">
                <a:solidFill>
                  <a:schemeClr val="tx2"/>
                </a:solidFill>
              </a:rPr>
              <a:t>Requires caseworkers to ensure school stability when in the child’s best interest.</a:t>
            </a:r>
          </a:p>
          <a:p>
            <a:pPr lvl="1">
              <a:defRPr/>
            </a:pPr>
            <a:r>
              <a:rPr lang="en-US" altLang="en-US" sz="2000" dirty="0">
                <a:solidFill>
                  <a:schemeClr val="tx2"/>
                </a:solidFill>
              </a:rPr>
              <a:t>Requires caseworkers to ensure immediate enrollment in a new school with records to follow.  </a:t>
            </a:r>
          </a:p>
          <a:p>
            <a:pPr lvl="1">
              <a:defRPr/>
            </a:pPr>
            <a:r>
              <a:rPr lang="en-US" altLang="en-US" sz="2000" dirty="0">
                <a:solidFill>
                  <a:schemeClr val="tx2"/>
                </a:solidFill>
              </a:rPr>
              <a:t>Allows child welfare to draw down administrative/maintenance dollars to support transportation – but only applies IF child is </a:t>
            </a:r>
            <a:r>
              <a:rPr lang="en-US" altLang="en-US" sz="2000" i="1" dirty="0">
                <a:solidFill>
                  <a:schemeClr val="tx2"/>
                </a:solidFill>
              </a:rPr>
              <a:t>Title IV-E eligible</a:t>
            </a:r>
            <a:r>
              <a:rPr lang="en-US" altLang="en-US" sz="2000" dirty="0">
                <a:solidFill>
                  <a:schemeClr val="tx2"/>
                </a:solidFill>
              </a:rPr>
              <a:t>.  </a:t>
            </a:r>
          </a:p>
          <a:p>
            <a:pPr marL="201168" lvl="1" indent="0">
              <a:buFont typeface="Wingdings" panose="05000000000000000000" pitchFamily="2" charset="2"/>
              <a:buNone/>
              <a:defRPr/>
            </a:pPr>
            <a:r>
              <a:rPr lang="en-US" altLang="en-US" sz="2000" dirty="0">
                <a:solidFill>
                  <a:schemeClr val="tx2"/>
                </a:solidFill>
              </a:rPr>
              <a:t>No reciprocal mandate on education agencies. </a:t>
            </a:r>
          </a:p>
          <a:p>
            <a:pPr>
              <a:defRPr/>
            </a:pPr>
            <a:endParaRPr lang="en-US" dirty="0"/>
          </a:p>
        </p:txBody>
      </p:sp>
      <p:sp>
        <p:nvSpPr>
          <p:cNvPr id="31748" name="Slide Number Placeholder 3">
            <a:extLst>
              <a:ext uri="{FF2B5EF4-FFF2-40B4-BE49-F238E27FC236}">
                <a16:creationId xmlns:a16="http://schemas.microsoft.com/office/drawing/2014/main" id="{D591A6AB-D132-4DCB-A742-0F525E36385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u="sng">
                <a:solidFill>
                  <a:schemeClr val="tx1"/>
                </a:solidFill>
                <a:latin typeface="Arial" panose="020B0604020202020204" pitchFamily="34" charset="0"/>
                <a:ea typeface="MS PGothic" panose="020B0600070205080204" pitchFamily="34" charset="-128"/>
              </a:defRPr>
            </a:lvl1pPr>
            <a:lvl2pPr marL="742950" indent="-285750">
              <a:defRPr u="sng">
                <a:solidFill>
                  <a:schemeClr val="tx1"/>
                </a:solidFill>
                <a:latin typeface="Arial" panose="020B0604020202020204" pitchFamily="34" charset="0"/>
                <a:ea typeface="MS PGothic" panose="020B0600070205080204" pitchFamily="34" charset="-128"/>
              </a:defRPr>
            </a:lvl2pPr>
            <a:lvl3pPr marL="1143000" indent="-228600">
              <a:defRPr u="sng">
                <a:solidFill>
                  <a:schemeClr val="tx1"/>
                </a:solidFill>
                <a:latin typeface="Arial" panose="020B0604020202020204" pitchFamily="34" charset="0"/>
                <a:ea typeface="MS PGothic" panose="020B0600070205080204" pitchFamily="34" charset="-128"/>
              </a:defRPr>
            </a:lvl3pPr>
            <a:lvl4pPr marL="1600200" indent="-228600">
              <a:defRPr u="sng">
                <a:solidFill>
                  <a:schemeClr val="tx1"/>
                </a:solidFill>
                <a:latin typeface="Arial" panose="020B0604020202020204" pitchFamily="34" charset="0"/>
                <a:ea typeface="MS PGothic" panose="020B0600070205080204" pitchFamily="34" charset="-128"/>
              </a:defRPr>
            </a:lvl4pPr>
            <a:lvl5pPr marL="2057400" indent="-228600">
              <a:defRPr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MS PGothic" panose="020B0600070205080204" pitchFamily="34" charset="-128"/>
              </a:defRPr>
            </a:lvl9pPr>
          </a:lstStyle>
          <a:p>
            <a:fld id="{368EF5B7-704D-44A0-A897-72C6CA16520C}" type="slidenum">
              <a:rPr lang="en-US" altLang="en-US" smtClean="0">
                <a:solidFill>
                  <a:srgbClr val="7B9899"/>
                </a:solidFill>
              </a:rPr>
              <a:pPr/>
              <a:t>32</a:t>
            </a:fld>
            <a:endParaRPr lang="en-US" altLang="en-US">
              <a:solidFill>
                <a:srgbClr val="7B9899"/>
              </a:solidFill>
            </a:endParaRPr>
          </a:p>
        </p:txBody>
      </p:sp>
      <p:sp>
        <p:nvSpPr>
          <p:cNvPr id="4" name="TextBox 3">
            <a:extLst>
              <a:ext uri="{FF2B5EF4-FFF2-40B4-BE49-F238E27FC236}">
                <a16:creationId xmlns:a16="http://schemas.microsoft.com/office/drawing/2014/main" id="{A5559ABC-55BE-7DB4-DDB6-DF366603A5B4}"/>
              </a:ext>
            </a:extLst>
          </p:cNvPr>
          <p:cNvSpPr txBox="1"/>
          <p:nvPr/>
        </p:nvSpPr>
        <p:spPr>
          <a:xfrm>
            <a:off x="248478" y="5910461"/>
            <a:ext cx="6781800" cy="307777"/>
          </a:xfrm>
          <a:prstGeom prst="rect">
            <a:avLst/>
          </a:prstGeom>
          <a:noFill/>
        </p:spPr>
        <p:txBody>
          <a:bodyPr wrap="square" rtlCol="0">
            <a:spAutoFit/>
          </a:bodyPr>
          <a:lstStyle/>
          <a:p>
            <a:r>
              <a:rPr lang="en-US" sz="1400" dirty="0"/>
              <a:t>National Center for Homeless Education </a:t>
            </a:r>
            <a:r>
              <a:rPr lang="en-US" sz="1400" dirty="0">
                <a:hlinkClick r:id="rId3"/>
              </a:rPr>
              <a:t>Resource</a:t>
            </a:r>
            <a:endParaRPr lang="en-US" sz="1400" dirty="0"/>
          </a:p>
        </p:txBody>
      </p:sp>
    </p:spTree>
    <p:extLst>
      <p:ext uri="{BB962C8B-B14F-4D97-AF65-F5344CB8AC3E}">
        <p14:creationId xmlns:p14="http://schemas.microsoft.com/office/powerpoint/2010/main" val="16414535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0820400" cy="1371600"/>
          </a:xfrm>
        </p:spPr>
        <p:txBody>
          <a:bodyPr/>
          <a:lstStyle/>
          <a:p>
            <a:r>
              <a:rPr lang="en-US" b="1" dirty="0">
                <a:latin typeface="Calibri" panose="020F0502020204030204" pitchFamily="34" charset="0"/>
              </a:rPr>
              <a:t>Educational rights of children in residential placements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8714866"/>
              </p:ext>
            </p:extLst>
          </p:nvPr>
        </p:nvGraphicFramePr>
        <p:xfrm>
          <a:off x="609600" y="1752600"/>
          <a:ext cx="101600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5FD5434-F838-4DD4-A17B-1CB1A1850DF4}" type="slidenum">
              <a:rPr lang="en-US" smtClean="0"/>
              <a:t>33</a:t>
            </a:fld>
            <a:endParaRPr lang="en-US"/>
          </a:p>
        </p:txBody>
      </p:sp>
    </p:spTree>
    <p:extLst>
      <p:ext uri="{BB962C8B-B14F-4D97-AF65-F5344CB8AC3E}">
        <p14:creationId xmlns:p14="http://schemas.microsoft.com/office/powerpoint/2010/main" val="221305274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47D0-2404-4E8E-B19F-B2B0A9343CB9}"/>
              </a:ext>
            </a:extLst>
          </p:cNvPr>
          <p:cNvSpPr>
            <a:spLocks noGrp="1"/>
          </p:cNvSpPr>
          <p:nvPr>
            <p:ph type="title"/>
          </p:nvPr>
        </p:nvSpPr>
        <p:spPr>
          <a:xfrm>
            <a:off x="609599" y="152718"/>
            <a:ext cx="9414933" cy="1049549"/>
          </a:xfrm>
        </p:spPr>
        <p:txBody>
          <a:bodyPr>
            <a:normAutofit fontScale="90000"/>
          </a:bodyPr>
          <a:lstStyle/>
          <a:p>
            <a:r>
              <a:rPr lang="en-US" b="1" dirty="0"/>
              <a:t>Best Interest Determination (“BID”) meetings</a:t>
            </a:r>
          </a:p>
        </p:txBody>
      </p:sp>
      <p:sp>
        <p:nvSpPr>
          <p:cNvPr id="3" name="Content Placeholder 2">
            <a:extLst>
              <a:ext uri="{FF2B5EF4-FFF2-40B4-BE49-F238E27FC236}">
                <a16:creationId xmlns:a16="http://schemas.microsoft.com/office/drawing/2014/main" id="{311A8D2B-CBB7-4208-BD14-84B8708D2569}"/>
              </a:ext>
            </a:extLst>
          </p:cNvPr>
          <p:cNvSpPr>
            <a:spLocks noGrp="1"/>
          </p:cNvSpPr>
          <p:nvPr>
            <p:ph idx="1"/>
          </p:nvPr>
        </p:nvSpPr>
        <p:spPr>
          <a:xfrm>
            <a:off x="609600" y="1473201"/>
            <a:ext cx="10160000" cy="4652964"/>
          </a:xfrm>
        </p:spPr>
        <p:txBody>
          <a:bodyPr>
            <a:normAutofit fontScale="85000" lnSpcReduction="10000"/>
          </a:bodyPr>
          <a:lstStyle/>
          <a:p>
            <a:r>
              <a:rPr lang="en-US" b="1" u="sng" dirty="0">
                <a:solidFill>
                  <a:schemeClr val="tx2"/>
                </a:solidFill>
              </a:rPr>
              <a:t>Must </a:t>
            </a:r>
            <a:r>
              <a:rPr lang="en-US" dirty="0">
                <a:solidFill>
                  <a:schemeClr val="tx2"/>
                </a:solidFill>
              </a:rPr>
              <a:t>be held whenever there is a new or change in out-of-home placement. Can be held in person, virtually, or even via agreement by email. </a:t>
            </a:r>
          </a:p>
          <a:p>
            <a:pPr marL="342900" indent="-342900">
              <a:buFont typeface="Arial" panose="020B0604020202020204" pitchFamily="34" charset="0"/>
              <a:buChar char="•"/>
            </a:pPr>
            <a:r>
              <a:rPr lang="en-US" b="0" dirty="0">
                <a:solidFill>
                  <a:schemeClr val="tx2"/>
                </a:solidFill>
              </a:rPr>
              <a:t>Should occur within 3 days of the placement change.</a:t>
            </a:r>
          </a:p>
          <a:p>
            <a:pPr marL="342900" indent="-342900">
              <a:buFont typeface="Arial" panose="020B0604020202020204" pitchFamily="34" charset="0"/>
              <a:buChar char="•"/>
            </a:pPr>
            <a:r>
              <a:rPr lang="en-US" b="0" dirty="0">
                <a:solidFill>
                  <a:schemeClr val="tx2"/>
                </a:solidFill>
              </a:rPr>
              <a:t>Can and should be requested earlier when the change (address) is known</a:t>
            </a:r>
          </a:p>
          <a:p>
            <a:r>
              <a:rPr lang="en-US" dirty="0">
                <a:solidFill>
                  <a:schemeClr val="tx2"/>
                </a:solidFill>
              </a:rPr>
              <a:t>The purpose is to determine whether the student will maintain school stability, or if the factors indicate that decision would not be in their best interests, determine where the student will go to school. The presumption is that the student “shall remain in their school of origin, unless” standard.</a:t>
            </a:r>
          </a:p>
          <a:p>
            <a:r>
              <a:rPr lang="en-US" dirty="0">
                <a:solidFill>
                  <a:schemeClr val="tx2"/>
                </a:solidFill>
              </a:rPr>
              <a:t>The BID is </a:t>
            </a:r>
            <a:r>
              <a:rPr lang="en-US" u="sng" dirty="0">
                <a:solidFill>
                  <a:schemeClr val="tx2"/>
                </a:solidFill>
              </a:rPr>
              <a:t>not</a:t>
            </a:r>
            <a:r>
              <a:rPr lang="en-US" dirty="0">
                <a:solidFill>
                  <a:schemeClr val="tx2"/>
                </a:solidFill>
              </a:rPr>
              <a:t> the same as the IEP meeting – consider different factors, requires different parties to attend. A student with a disability in care has a right to pendency (prior placement) and school stability. Students with specialized school placements on their IEP should maintain that school placement, regardless of a change to their home placement, </a:t>
            </a:r>
          </a:p>
          <a:p>
            <a:r>
              <a:rPr lang="en-US" dirty="0">
                <a:solidFill>
                  <a:schemeClr val="tx2"/>
                </a:solidFill>
              </a:rPr>
              <a:t>BID </a:t>
            </a:r>
            <a:r>
              <a:rPr lang="en-US" u="sng" dirty="0">
                <a:solidFill>
                  <a:schemeClr val="tx2"/>
                </a:solidFill>
              </a:rPr>
              <a:t>must</a:t>
            </a:r>
            <a:r>
              <a:rPr lang="en-US" dirty="0">
                <a:solidFill>
                  <a:schemeClr val="tx2"/>
                </a:solidFill>
              </a:rPr>
              <a:t> include:</a:t>
            </a:r>
          </a:p>
          <a:p>
            <a:pPr marL="547370" lvl="1"/>
            <a:r>
              <a:rPr lang="en-US" dirty="0">
                <a:solidFill>
                  <a:schemeClr val="tx2"/>
                </a:solidFill>
              </a:rPr>
              <a:t>Legal representative of the child (i.e. – EDM, biological parent who retains educational rights, foster parents)</a:t>
            </a:r>
          </a:p>
          <a:p>
            <a:pPr marL="547370" lvl="1"/>
            <a:r>
              <a:rPr lang="en-US" dirty="0">
                <a:solidFill>
                  <a:schemeClr val="tx2"/>
                </a:solidFill>
              </a:rPr>
              <a:t>LEA point of contact for BOTH school districts</a:t>
            </a:r>
          </a:p>
        </p:txBody>
      </p:sp>
      <p:sp>
        <p:nvSpPr>
          <p:cNvPr id="4" name="Slide Number Placeholder 3">
            <a:extLst>
              <a:ext uri="{FF2B5EF4-FFF2-40B4-BE49-F238E27FC236}">
                <a16:creationId xmlns:a16="http://schemas.microsoft.com/office/drawing/2014/main" id="{6B651F57-17F6-4149-B3C6-8A81282E7CE5}"/>
              </a:ext>
            </a:extLst>
          </p:cNvPr>
          <p:cNvSpPr>
            <a:spLocks noGrp="1"/>
          </p:cNvSpPr>
          <p:nvPr>
            <p:ph type="sldNum" sz="quarter" idx="12"/>
          </p:nvPr>
        </p:nvSpPr>
        <p:spPr/>
        <p:txBody>
          <a:bodyPr/>
          <a:lstStyle/>
          <a:p>
            <a:pPr>
              <a:defRPr/>
            </a:pPr>
            <a:fld id="{4C6CAB3B-E282-4DDA-886B-D75A9D10E6CD}" type="slidenum">
              <a:rPr lang="en-US" altLang="en-US" smtClean="0"/>
              <a:pPr>
                <a:defRPr/>
              </a:pPr>
              <a:t>34</a:t>
            </a:fld>
            <a:endParaRPr lang="en-US" altLang="en-US"/>
          </a:p>
        </p:txBody>
      </p:sp>
    </p:spTree>
    <p:extLst>
      <p:ext uri="{BB962C8B-B14F-4D97-AF65-F5344CB8AC3E}">
        <p14:creationId xmlns:p14="http://schemas.microsoft.com/office/powerpoint/2010/main" val="2089707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47D0-2404-4E8E-B19F-B2B0A9343CB9}"/>
              </a:ext>
            </a:extLst>
          </p:cNvPr>
          <p:cNvSpPr>
            <a:spLocks noGrp="1"/>
          </p:cNvSpPr>
          <p:nvPr>
            <p:ph type="title"/>
          </p:nvPr>
        </p:nvSpPr>
        <p:spPr>
          <a:xfrm>
            <a:off x="609600" y="152718"/>
            <a:ext cx="9728200" cy="875982"/>
          </a:xfrm>
        </p:spPr>
        <p:txBody>
          <a:bodyPr/>
          <a:lstStyle/>
          <a:p>
            <a:r>
              <a:rPr lang="en-US" b="1" dirty="0"/>
              <a:t>Best Interest Determination cont’d</a:t>
            </a:r>
          </a:p>
        </p:txBody>
      </p:sp>
      <p:sp>
        <p:nvSpPr>
          <p:cNvPr id="3" name="Content Placeholder 2">
            <a:extLst>
              <a:ext uri="{FF2B5EF4-FFF2-40B4-BE49-F238E27FC236}">
                <a16:creationId xmlns:a16="http://schemas.microsoft.com/office/drawing/2014/main" id="{311A8D2B-CBB7-4208-BD14-84B8708D2569}"/>
              </a:ext>
            </a:extLst>
          </p:cNvPr>
          <p:cNvSpPr>
            <a:spLocks noGrp="1"/>
          </p:cNvSpPr>
          <p:nvPr>
            <p:ph idx="1"/>
          </p:nvPr>
        </p:nvSpPr>
        <p:spPr>
          <a:xfrm>
            <a:off x="609600" y="1423687"/>
            <a:ext cx="10160000" cy="4702478"/>
          </a:xfrm>
        </p:spPr>
        <p:txBody>
          <a:bodyPr>
            <a:normAutofit fontScale="85000" lnSpcReduction="20000"/>
          </a:bodyPr>
          <a:lstStyle/>
          <a:p>
            <a:pPr marL="0" indent="0">
              <a:buNone/>
            </a:pPr>
            <a:r>
              <a:rPr lang="en-US" sz="2100" dirty="0">
                <a:solidFill>
                  <a:schemeClr val="tx2"/>
                </a:solidFill>
                <a:effectLst/>
              </a:rPr>
              <a:t>Who to Include in the BID: </a:t>
            </a:r>
          </a:p>
          <a:p>
            <a:pPr marL="457200" lvl="1" indent="0">
              <a:buNone/>
            </a:pPr>
            <a:r>
              <a:rPr lang="en-US" sz="2100" dirty="0">
                <a:solidFill>
                  <a:schemeClr val="tx2"/>
                </a:solidFill>
              </a:rPr>
              <a:t>Whenever appropriate-the student themselves, representatives from the student’s prior school AND the school district the student is moving into, EDM, bio parent, foster parent, CUA/caseworker, GAL, and others who know the student</a:t>
            </a:r>
          </a:p>
          <a:p>
            <a:pPr lvl="2" indent="0">
              <a:buNone/>
            </a:pPr>
            <a:r>
              <a:rPr lang="en-US" sz="2100" i="1" dirty="0">
                <a:solidFill>
                  <a:schemeClr val="tx2"/>
                </a:solidFill>
              </a:rPr>
              <a:t>Tip: Aim to include/invite folks who will support the student’s voice (coach, teacher, mentor) </a:t>
            </a:r>
          </a:p>
          <a:p>
            <a:pPr indent="0">
              <a:buNone/>
            </a:pPr>
            <a:r>
              <a:rPr lang="en-US" sz="2100" dirty="0">
                <a:solidFill>
                  <a:schemeClr val="tx2"/>
                </a:solidFill>
              </a:rPr>
              <a:t>The BID will review the appropriateness of the current school, student’s particular needs, and travel </a:t>
            </a:r>
            <a:r>
              <a:rPr lang="en-US" sz="2100" u="sng" dirty="0">
                <a:solidFill>
                  <a:schemeClr val="tx2"/>
                </a:solidFill>
              </a:rPr>
              <a:t>distance</a:t>
            </a:r>
            <a:r>
              <a:rPr lang="en-US" sz="2100" dirty="0">
                <a:solidFill>
                  <a:schemeClr val="tx2"/>
                </a:solidFill>
              </a:rPr>
              <a:t> from the school will be considered  </a:t>
            </a:r>
          </a:p>
          <a:p>
            <a:pPr marL="1028700" lvl="1" indent="-342900"/>
            <a:r>
              <a:rPr lang="en-US" sz="2100" b="1" dirty="0">
                <a:solidFill>
                  <a:schemeClr val="tx2"/>
                </a:solidFill>
              </a:rPr>
              <a:t>Presumption</a:t>
            </a:r>
            <a:r>
              <a:rPr lang="en-US" sz="2100" dirty="0">
                <a:solidFill>
                  <a:schemeClr val="tx2"/>
                </a:solidFill>
              </a:rPr>
              <a:t> is always in favor of remaining in the school of origin </a:t>
            </a:r>
          </a:p>
          <a:p>
            <a:pPr marL="1028700" lvl="1" indent="-342900"/>
            <a:r>
              <a:rPr lang="en-US" sz="2100" dirty="0">
                <a:solidFill>
                  <a:schemeClr val="tx2"/>
                </a:solidFill>
              </a:rPr>
              <a:t>Costs are NOT a factor for consideration</a:t>
            </a:r>
          </a:p>
          <a:p>
            <a:pPr indent="0">
              <a:buNone/>
            </a:pPr>
            <a:r>
              <a:rPr lang="en-US" sz="2100" dirty="0">
                <a:solidFill>
                  <a:schemeClr val="tx2"/>
                </a:solidFill>
              </a:rPr>
              <a:t>The DHS-OCY is charged with convening the BID upon request, facilitating the meeting, and contributing to the team decision making, but anyone can request a BID. </a:t>
            </a:r>
          </a:p>
          <a:p>
            <a:pPr algn="ctr"/>
            <a:r>
              <a:rPr lang="en-US" dirty="0"/>
              <a:t>Contact the Lehigh County Office of Children and Youth Services (CYS)</a:t>
            </a:r>
            <a:r>
              <a:rPr lang="en-US" b="0" dirty="0"/>
              <a:t> to request a BID meeting</a:t>
            </a:r>
          </a:p>
          <a:p>
            <a:pPr marL="274320" lvl="1" indent="0" algn="ctr">
              <a:buNone/>
            </a:pPr>
            <a:r>
              <a:rPr lang="en-US" b="1" dirty="0"/>
              <a:t>Phone:</a:t>
            </a:r>
            <a:r>
              <a:rPr lang="en-US" dirty="0"/>
              <a:t> 610-782-3064</a:t>
            </a:r>
          </a:p>
          <a:p>
            <a:br>
              <a:rPr lang="en-US" b="0" dirty="0"/>
            </a:br>
            <a:r>
              <a:rPr lang="en-US" sz="2100" dirty="0">
                <a:solidFill>
                  <a:schemeClr val="tx2"/>
                </a:solidFill>
              </a:rPr>
              <a:t>A formal request should be submitted in writing (email included). Seek interventions whenever there are delays. </a:t>
            </a:r>
            <a:endParaRPr lang="en-US" sz="2000" dirty="0"/>
          </a:p>
          <a:p>
            <a:endParaRPr lang="en-US" dirty="0"/>
          </a:p>
          <a:p>
            <a:pPr marL="547370" lvl="1"/>
            <a:endParaRPr lang="en-US" dirty="0"/>
          </a:p>
          <a:p>
            <a:pPr marL="274320" lvl="1" indent="0">
              <a:buNone/>
            </a:pPr>
            <a:endParaRPr lang="en-US" dirty="0"/>
          </a:p>
          <a:p>
            <a:pPr marL="274320" lvl="1" indent="0">
              <a:buNone/>
            </a:pPr>
            <a:endParaRPr lang="en-US" dirty="0"/>
          </a:p>
        </p:txBody>
      </p:sp>
      <p:sp>
        <p:nvSpPr>
          <p:cNvPr id="4" name="Slide Number Placeholder 3">
            <a:extLst>
              <a:ext uri="{FF2B5EF4-FFF2-40B4-BE49-F238E27FC236}">
                <a16:creationId xmlns:a16="http://schemas.microsoft.com/office/drawing/2014/main" id="{6B651F57-17F6-4149-B3C6-8A81282E7CE5}"/>
              </a:ext>
            </a:extLst>
          </p:cNvPr>
          <p:cNvSpPr>
            <a:spLocks noGrp="1"/>
          </p:cNvSpPr>
          <p:nvPr>
            <p:ph type="sldNum" sz="quarter" idx="12"/>
          </p:nvPr>
        </p:nvSpPr>
        <p:spPr/>
        <p:txBody>
          <a:bodyPr/>
          <a:lstStyle/>
          <a:p>
            <a:pPr>
              <a:defRPr/>
            </a:pPr>
            <a:fld id="{4C6CAB3B-E282-4DDA-886B-D75A9D10E6CD}" type="slidenum">
              <a:rPr lang="en-US" altLang="en-US" smtClean="0"/>
              <a:pPr>
                <a:defRPr/>
              </a:pPr>
              <a:t>35</a:t>
            </a:fld>
            <a:endParaRPr lang="en-US" altLang="en-US" dirty="0"/>
          </a:p>
        </p:txBody>
      </p:sp>
    </p:spTree>
    <p:extLst>
      <p:ext uri="{BB962C8B-B14F-4D97-AF65-F5344CB8AC3E}">
        <p14:creationId xmlns:p14="http://schemas.microsoft.com/office/powerpoint/2010/main" val="219741385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309D4-8F52-CEE2-4532-16C2919E380F}"/>
              </a:ext>
            </a:extLst>
          </p:cNvPr>
          <p:cNvSpPr>
            <a:spLocks noGrp="1"/>
          </p:cNvSpPr>
          <p:nvPr>
            <p:ph type="title"/>
          </p:nvPr>
        </p:nvSpPr>
        <p:spPr>
          <a:xfrm>
            <a:off x="609599" y="152719"/>
            <a:ext cx="9470315" cy="702277"/>
          </a:xfrm>
        </p:spPr>
        <p:txBody>
          <a:bodyPr>
            <a:normAutofit/>
          </a:bodyPr>
          <a:lstStyle/>
          <a:p>
            <a:r>
              <a:rPr lang="en-US" b="1" dirty="0"/>
              <a:t>Bid factors and supporting documents</a:t>
            </a:r>
          </a:p>
        </p:txBody>
      </p:sp>
      <p:sp>
        <p:nvSpPr>
          <p:cNvPr id="3" name="Text Placeholder 2">
            <a:extLst>
              <a:ext uri="{FF2B5EF4-FFF2-40B4-BE49-F238E27FC236}">
                <a16:creationId xmlns:a16="http://schemas.microsoft.com/office/drawing/2014/main" id="{73A00BCF-2356-B681-DA56-5120A7310C29}"/>
              </a:ext>
            </a:extLst>
          </p:cNvPr>
          <p:cNvSpPr>
            <a:spLocks noGrp="1"/>
          </p:cNvSpPr>
          <p:nvPr>
            <p:ph type="body" idx="1"/>
          </p:nvPr>
        </p:nvSpPr>
        <p:spPr>
          <a:xfrm>
            <a:off x="385370" y="1338800"/>
            <a:ext cx="4389120" cy="436761"/>
          </a:xfrm>
        </p:spPr>
        <p:txBody>
          <a:bodyPr/>
          <a:lstStyle/>
          <a:p>
            <a:r>
              <a:rPr lang="en-US" dirty="0"/>
              <a:t>considerations</a:t>
            </a:r>
          </a:p>
        </p:txBody>
      </p:sp>
      <p:pic>
        <p:nvPicPr>
          <p:cNvPr id="10" name="Content Placeholder 9" descr="A screenshot of a computer&#10;&#10;AI-generated content may be incorrect.">
            <a:extLst>
              <a:ext uri="{FF2B5EF4-FFF2-40B4-BE49-F238E27FC236}">
                <a16:creationId xmlns:a16="http://schemas.microsoft.com/office/drawing/2014/main" id="{194E6066-887F-C725-FD54-939887B3AD2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7488"/>
          <a:stretch>
            <a:fillRect/>
          </a:stretch>
        </p:blipFill>
        <p:spPr>
          <a:xfrm>
            <a:off x="385370" y="1215070"/>
            <a:ext cx="5779456" cy="5191754"/>
          </a:xfrm>
        </p:spPr>
      </p:pic>
      <p:sp>
        <p:nvSpPr>
          <p:cNvPr id="5" name="Text Placeholder 4">
            <a:extLst>
              <a:ext uri="{FF2B5EF4-FFF2-40B4-BE49-F238E27FC236}">
                <a16:creationId xmlns:a16="http://schemas.microsoft.com/office/drawing/2014/main" id="{F9FE1D77-F460-175C-A718-3E90A49259F1}"/>
              </a:ext>
            </a:extLst>
          </p:cNvPr>
          <p:cNvSpPr>
            <a:spLocks noGrp="1"/>
          </p:cNvSpPr>
          <p:nvPr>
            <p:ph type="body" sz="quarter" idx="3"/>
          </p:nvPr>
        </p:nvSpPr>
        <p:spPr>
          <a:xfrm>
            <a:off x="6790944" y="1153517"/>
            <a:ext cx="4389120" cy="622044"/>
          </a:xfrm>
        </p:spPr>
        <p:txBody>
          <a:bodyPr/>
          <a:lstStyle/>
          <a:p>
            <a:r>
              <a:rPr lang="en-US" dirty="0"/>
              <a:t>Supporting Documentation</a:t>
            </a:r>
          </a:p>
        </p:txBody>
      </p:sp>
      <p:sp>
        <p:nvSpPr>
          <p:cNvPr id="6" name="Content Placeholder 5">
            <a:extLst>
              <a:ext uri="{FF2B5EF4-FFF2-40B4-BE49-F238E27FC236}">
                <a16:creationId xmlns:a16="http://schemas.microsoft.com/office/drawing/2014/main" id="{8C68AFA4-016F-C8EC-7896-B2CE8690E25A}"/>
              </a:ext>
            </a:extLst>
          </p:cNvPr>
          <p:cNvSpPr>
            <a:spLocks noGrp="1"/>
          </p:cNvSpPr>
          <p:nvPr>
            <p:ph sz="quarter" idx="4"/>
          </p:nvPr>
        </p:nvSpPr>
        <p:spPr>
          <a:xfrm>
            <a:off x="6790944" y="1877961"/>
            <a:ext cx="4389120" cy="4432353"/>
          </a:xfrm>
        </p:spPr>
        <p:txBody>
          <a:bodyPr>
            <a:normAutofit fontScale="92500" lnSpcReduction="10000"/>
          </a:bodyPr>
          <a:lstStyle/>
          <a:p>
            <a:r>
              <a:rPr lang="en-US" sz="1400" dirty="0">
                <a:solidFill>
                  <a:schemeClr val="tx2"/>
                </a:solidFill>
              </a:rPr>
              <a:t>The following list of sample documents is not exhaustive;</a:t>
            </a:r>
          </a:p>
          <a:p>
            <a:r>
              <a:rPr lang="en-US" sz="1400" dirty="0">
                <a:solidFill>
                  <a:schemeClr val="tx2"/>
                </a:solidFill>
              </a:rPr>
              <a:t>• Report cards</a:t>
            </a:r>
          </a:p>
          <a:p>
            <a:r>
              <a:rPr lang="en-US" sz="1400" dirty="0">
                <a:solidFill>
                  <a:schemeClr val="tx2"/>
                </a:solidFill>
              </a:rPr>
              <a:t>• Progress reports</a:t>
            </a:r>
          </a:p>
          <a:p>
            <a:r>
              <a:rPr lang="en-US" sz="1400" dirty="0">
                <a:solidFill>
                  <a:schemeClr val="tx2"/>
                </a:solidFill>
              </a:rPr>
              <a:t>• Achievement data</a:t>
            </a:r>
          </a:p>
          <a:p>
            <a:r>
              <a:rPr lang="en-US" sz="1400" dirty="0">
                <a:solidFill>
                  <a:schemeClr val="tx2"/>
                </a:solidFill>
              </a:rPr>
              <a:t>• Attendance records</a:t>
            </a:r>
          </a:p>
          <a:p>
            <a:r>
              <a:rPr lang="en-US" sz="1400" dirty="0">
                <a:solidFill>
                  <a:schemeClr val="tx2"/>
                </a:solidFill>
              </a:rPr>
              <a:t>• Individualized education plan (IEP)</a:t>
            </a:r>
          </a:p>
          <a:p>
            <a:r>
              <a:rPr lang="en-US" sz="1400" dirty="0">
                <a:solidFill>
                  <a:schemeClr val="tx2"/>
                </a:solidFill>
              </a:rPr>
              <a:t>• Section 504 plan</a:t>
            </a:r>
          </a:p>
          <a:p>
            <a:r>
              <a:rPr lang="en-US" sz="1400" dirty="0">
                <a:solidFill>
                  <a:schemeClr val="tx2"/>
                </a:solidFill>
              </a:rPr>
              <a:t>• Family service plan</a:t>
            </a:r>
          </a:p>
          <a:p>
            <a:r>
              <a:rPr lang="en-US" sz="1400" dirty="0">
                <a:solidFill>
                  <a:schemeClr val="tx2"/>
                </a:solidFill>
              </a:rPr>
              <a:t>• Child permanency plan</a:t>
            </a:r>
          </a:p>
          <a:p>
            <a:r>
              <a:rPr lang="en-US" sz="1400" dirty="0">
                <a:solidFill>
                  <a:schemeClr val="tx2"/>
                </a:solidFill>
              </a:rPr>
              <a:t>• Individualized service plan</a:t>
            </a:r>
          </a:p>
          <a:p>
            <a:r>
              <a:rPr lang="en-US" sz="1400" dirty="0">
                <a:solidFill>
                  <a:schemeClr val="tx2"/>
                </a:solidFill>
              </a:rPr>
              <a:t>• Emails or correspondence from individuals consulted</a:t>
            </a:r>
          </a:p>
          <a:p>
            <a:r>
              <a:rPr lang="en-US" sz="1400" dirty="0">
                <a:solidFill>
                  <a:schemeClr val="tx2"/>
                </a:solidFill>
              </a:rPr>
              <a:t>• Documentation supporting child’s participation in extracurricular activities such as athletics, clubs, or afterschool programs</a:t>
            </a:r>
          </a:p>
        </p:txBody>
      </p:sp>
      <p:sp>
        <p:nvSpPr>
          <p:cNvPr id="8" name="Slide Number Placeholder 7">
            <a:extLst>
              <a:ext uri="{FF2B5EF4-FFF2-40B4-BE49-F238E27FC236}">
                <a16:creationId xmlns:a16="http://schemas.microsoft.com/office/drawing/2014/main" id="{28F40B4A-911D-C66A-A496-6DB3A1E9A990}"/>
              </a:ext>
            </a:extLst>
          </p:cNvPr>
          <p:cNvSpPr>
            <a:spLocks noGrp="1"/>
          </p:cNvSpPr>
          <p:nvPr>
            <p:ph type="sldNum" sz="quarter" idx="12"/>
          </p:nvPr>
        </p:nvSpPr>
        <p:spPr/>
        <p:txBody>
          <a:bodyPr/>
          <a:lstStyle/>
          <a:p>
            <a:fld id="{ED5BBBEE-5D91-4B8F-867F-2C151C9DB961}" type="slidenum">
              <a:rPr lang="en-US" smtClean="0"/>
              <a:t>36</a:t>
            </a:fld>
            <a:endParaRPr lang="en-US"/>
          </a:p>
        </p:txBody>
      </p:sp>
    </p:spTree>
    <p:extLst>
      <p:ext uri="{BB962C8B-B14F-4D97-AF65-F5344CB8AC3E}">
        <p14:creationId xmlns:p14="http://schemas.microsoft.com/office/powerpoint/2010/main" val="93007884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37BC25-4C53-B30B-8122-ECE493388BB8}"/>
              </a:ext>
            </a:extLst>
          </p:cNvPr>
          <p:cNvSpPr>
            <a:spLocks noGrp="1"/>
          </p:cNvSpPr>
          <p:nvPr>
            <p:ph type="title"/>
          </p:nvPr>
        </p:nvSpPr>
        <p:spPr>
          <a:xfrm>
            <a:off x="609600" y="152719"/>
            <a:ext cx="11213592" cy="807401"/>
          </a:xfrm>
        </p:spPr>
        <p:txBody>
          <a:bodyPr/>
          <a:lstStyle/>
          <a:p>
            <a:r>
              <a:rPr lang="en-US" b="1" dirty="0"/>
              <a:t>Problems with the bid process or conference</a:t>
            </a:r>
          </a:p>
        </p:txBody>
      </p:sp>
      <p:graphicFrame>
        <p:nvGraphicFramePr>
          <p:cNvPr id="7" name="Content Placeholder 6">
            <a:extLst>
              <a:ext uri="{FF2B5EF4-FFF2-40B4-BE49-F238E27FC236}">
                <a16:creationId xmlns:a16="http://schemas.microsoft.com/office/drawing/2014/main" id="{52A8BC9D-1449-2D66-D30A-604D938A173B}"/>
              </a:ext>
            </a:extLst>
          </p:cNvPr>
          <p:cNvGraphicFramePr>
            <a:graphicFrameLocks noGrp="1"/>
          </p:cNvGraphicFramePr>
          <p:nvPr>
            <p:ph sz="half" idx="1"/>
            <p:extLst>
              <p:ext uri="{D42A27DB-BD31-4B8C-83A1-F6EECF244321}">
                <p14:modId xmlns:p14="http://schemas.microsoft.com/office/powerpoint/2010/main" val="2068006296"/>
              </p:ext>
            </p:extLst>
          </p:nvPr>
        </p:nvGraphicFramePr>
        <p:xfrm>
          <a:off x="609600" y="1252728"/>
          <a:ext cx="9976104"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218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3EEDF-17E9-9BA0-C798-6BF43FCFF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70E70-4921-89F7-6A6A-F0D0044FE8ED}"/>
              </a:ext>
            </a:extLst>
          </p:cNvPr>
          <p:cNvSpPr>
            <a:spLocks noGrp="1"/>
          </p:cNvSpPr>
          <p:nvPr>
            <p:ph type="title"/>
          </p:nvPr>
        </p:nvSpPr>
        <p:spPr/>
        <p:txBody>
          <a:bodyPr/>
          <a:lstStyle/>
          <a:p>
            <a:r>
              <a:rPr lang="en-US" b="1" dirty="0"/>
              <a:t>special education considerations</a:t>
            </a:r>
          </a:p>
        </p:txBody>
      </p:sp>
      <p:sp>
        <p:nvSpPr>
          <p:cNvPr id="5" name="Slide Number Placeholder 4">
            <a:extLst>
              <a:ext uri="{FF2B5EF4-FFF2-40B4-BE49-F238E27FC236}">
                <a16:creationId xmlns:a16="http://schemas.microsoft.com/office/drawing/2014/main" id="{BBFA64D3-62A2-486D-F053-D730403600EB}"/>
              </a:ext>
            </a:extLst>
          </p:cNvPr>
          <p:cNvSpPr>
            <a:spLocks noGrp="1"/>
          </p:cNvSpPr>
          <p:nvPr>
            <p:ph type="sldNum" sz="quarter" idx="11"/>
          </p:nvPr>
        </p:nvSpPr>
        <p:spPr/>
        <p:txBody>
          <a:bodyPr/>
          <a:lstStyle/>
          <a:p>
            <a:fld id="{ED5BBBEE-5D91-4B8F-867F-2C151C9DB961}" type="slidenum">
              <a:rPr lang="en-US" smtClean="0"/>
              <a:t>38</a:t>
            </a:fld>
            <a:endParaRPr lang="en-US"/>
          </a:p>
        </p:txBody>
      </p:sp>
    </p:spTree>
    <p:extLst>
      <p:ext uri="{BB962C8B-B14F-4D97-AF65-F5344CB8AC3E}">
        <p14:creationId xmlns:p14="http://schemas.microsoft.com/office/powerpoint/2010/main" val="269043012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F7DB0F8A-82A2-1446-95CE-A92FE63D9B64}"/>
              </a:ext>
            </a:extLst>
          </p:cNvPr>
          <p:cNvSpPr txBox="1">
            <a:spLocks/>
          </p:cNvSpPr>
          <p:nvPr/>
        </p:nvSpPr>
        <p:spPr>
          <a:xfrm>
            <a:off x="6096000" y="1083552"/>
            <a:ext cx="5257800" cy="5317248"/>
          </a:xfrm>
          <a:prstGeom prst="rect">
            <a:avLst/>
          </a:prstGeom>
          <a:ln w="19050">
            <a:solidFill>
              <a:schemeClr val="tx2"/>
            </a:solidFill>
          </a:ln>
        </p:spPr>
        <p:txBody>
          <a:bodyPr anchor="t">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lumMod val="50000"/>
                    <a:lumOff val="50000"/>
                  </a:schemeClr>
                </a:solidFill>
                <a:latin typeface="+mn-lt"/>
                <a:ea typeface="+mn-ea"/>
                <a:cs typeface="+mn-cs"/>
              </a:defRPr>
            </a:lvl1pPr>
            <a:lvl2pPr marL="457200" indent="-182880" algn="l" defTabSz="914400" rtl="0" eaLnBrk="1" latinLnBrk="0" hangingPunct="1">
              <a:spcBef>
                <a:spcPct val="20000"/>
              </a:spcBef>
              <a:buClr>
                <a:schemeClr val="accent2"/>
              </a:buClr>
              <a:buFont typeface="Arial" pitchFamily="34" charset="0"/>
              <a:buChar char="•"/>
              <a:defRPr sz="20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spcBef>
                <a:spcPts val="0"/>
              </a:spcBef>
              <a:buClr>
                <a:schemeClr val="tx1">
                  <a:lumMod val="85000"/>
                  <a:lumOff val="15000"/>
                </a:schemeClr>
              </a:buClr>
              <a:buFont typeface="Arial" panose="020B0604020202020204" pitchFamily="34" charset="0"/>
              <a:buChar char="•"/>
            </a:pPr>
            <a:r>
              <a:rPr lang="en-US" sz="1400" dirty="0">
                <a:solidFill>
                  <a:schemeClr val="tx1"/>
                </a:solidFill>
              </a:rPr>
              <a:t>An Individualized Education Program (“IEP”)</a:t>
            </a:r>
            <a:r>
              <a:rPr lang="en-US" sz="1400" b="0" dirty="0">
                <a:solidFill>
                  <a:schemeClr val="tx1"/>
                </a:solidFill>
              </a:rPr>
              <a:t> are legally binding documents and must be revised </a:t>
            </a:r>
            <a:r>
              <a:rPr lang="en-US" sz="1400" b="0" i="1" dirty="0">
                <a:solidFill>
                  <a:schemeClr val="tx1"/>
                </a:solidFill>
              </a:rPr>
              <a:t>at least </a:t>
            </a:r>
            <a:r>
              <a:rPr lang="en-US" sz="1400" b="0" dirty="0">
                <a:solidFill>
                  <a:schemeClr val="tx1"/>
                </a:solidFill>
              </a:rPr>
              <a:t>annually and provide students with a FAPE</a:t>
            </a:r>
          </a:p>
          <a:p>
            <a:pPr marL="742950" lvl="1" indent="-285750">
              <a:spcBef>
                <a:spcPts val="0"/>
              </a:spcBef>
              <a:buClr>
                <a:schemeClr val="tx1">
                  <a:lumMod val="85000"/>
                  <a:lumOff val="15000"/>
                </a:schemeClr>
              </a:buClr>
            </a:pPr>
            <a:r>
              <a:rPr lang="en-US" sz="1400" u="sng" dirty="0">
                <a:solidFill>
                  <a:schemeClr val="tx1"/>
                </a:solidFill>
                <a:highlight>
                  <a:srgbClr val="FFFF00"/>
                </a:highlight>
              </a:rPr>
              <a:t>Free Appropriate Public Education</a:t>
            </a:r>
            <a:r>
              <a:rPr lang="en-US" sz="1400" dirty="0">
                <a:solidFill>
                  <a:schemeClr val="tx1"/>
                </a:solidFill>
              </a:rPr>
              <a:t>: provide services to ensure that a student gets meaningful benefit from school</a:t>
            </a:r>
          </a:p>
          <a:p>
            <a:pPr marL="742950" lvl="1" indent="-285750">
              <a:spcBef>
                <a:spcPts val="0"/>
              </a:spcBef>
              <a:buClr>
                <a:schemeClr val="tx1">
                  <a:lumMod val="85000"/>
                  <a:lumOff val="15000"/>
                </a:schemeClr>
              </a:buClr>
            </a:pPr>
            <a:r>
              <a:rPr lang="en-US" sz="1400" dirty="0">
                <a:solidFill>
                  <a:schemeClr val="tx1"/>
                </a:solidFill>
              </a:rPr>
              <a:t>Address </a:t>
            </a:r>
            <a:r>
              <a:rPr lang="en-US" sz="1400" i="1" dirty="0">
                <a:solidFill>
                  <a:schemeClr val="tx1"/>
                </a:solidFill>
              </a:rPr>
              <a:t>all </a:t>
            </a:r>
            <a:r>
              <a:rPr lang="en-US" sz="1400" dirty="0">
                <a:solidFill>
                  <a:schemeClr val="tx1"/>
                </a:solidFill>
              </a:rPr>
              <a:t>areas of need</a:t>
            </a:r>
          </a:p>
          <a:p>
            <a:pPr marL="257175" indent="-257175">
              <a:spcBef>
                <a:spcPts val="0"/>
              </a:spcBef>
              <a:spcAft>
                <a:spcPts val="0"/>
              </a:spcAft>
              <a:buClr>
                <a:schemeClr val="tx1">
                  <a:lumMod val="85000"/>
                  <a:lumOff val="15000"/>
                </a:schemeClr>
              </a:buClr>
              <a:buFont typeface="Arial" pitchFamily="34" charset="0"/>
              <a:buChar char="•"/>
            </a:pPr>
            <a:r>
              <a:rPr lang="en-US" sz="1400" b="0" dirty="0">
                <a:solidFill>
                  <a:schemeClr val="tx1"/>
                </a:solidFill>
              </a:rPr>
              <a:t>Strong </a:t>
            </a:r>
            <a:r>
              <a:rPr lang="en-US" sz="1400" dirty="0">
                <a:solidFill>
                  <a:schemeClr val="tx1"/>
                </a:solidFill>
              </a:rPr>
              <a:t>Disciplinary Protections</a:t>
            </a:r>
          </a:p>
          <a:p>
            <a:pPr marL="714375" lvl="1" indent="-257175">
              <a:spcBef>
                <a:spcPts val="0"/>
              </a:spcBef>
              <a:buClr>
                <a:schemeClr val="tx1">
                  <a:lumMod val="85000"/>
                  <a:lumOff val="15000"/>
                </a:schemeClr>
              </a:buClr>
            </a:pPr>
            <a:r>
              <a:rPr lang="en-US" sz="1400" b="0" dirty="0">
                <a:solidFill>
                  <a:schemeClr val="tx1"/>
                </a:solidFill>
              </a:rPr>
              <a:t>If the discipline will result in a change in placement, IEP Team must determine if the behavior in question </a:t>
            </a:r>
            <a:r>
              <a:rPr lang="en-US" sz="1400" b="0" dirty="0">
                <a:solidFill>
                  <a:schemeClr val="tx1"/>
                </a:solidFill>
                <a:highlight>
                  <a:srgbClr val="FFFF00"/>
                </a:highlight>
              </a:rPr>
              <a:t>manifested</a:t>
            </a:r>
            <a:r>
              <a:rPr lang="en-US" sz="1400" b="0" dirty="0">
                <a:solidFill>
                  <a:schemeClr val="tx1"/>
                </a:solidFill>
              </a:rPr>
              <a:t> </a:t>
            </a:r>
            <a:r>
              <a:rPr lang="en-US" sz="1400" b="0" i="1" dirty="0">
                <a:solidFill>
                  <a:schemeClr val="tx1"/>
                </a:solidFill>
              </a:rPr>
              <a:t>because of </a:t>
            </a:r>
            <a:r>
              <a:rPr lang="en-US" sz="1400" dirty="0">
                <a:solidFill>
                  <a:schemeClr val="tx1"/>
                </a:solidFill>
              </a:rPr>
              <a:t>a student’s </a:t>
            </a:r>
            <a:r>
              <a:rPr lang="en-US" sz="1400" b="0" dirty="0">
                <a:solidFill>
                  <a:schemeClr val="tx1"/>
                </a:solidFill>
              </a:rPr>
              <a:t>disability*</a:t>
            </a:r>
          </a:p>
          <a:p>
            <a:pPr marL="714375" lvl="1" indent="-257175">
              <a:spcBef>
                <a:spcPts val="0"/>
              </a:spcBef>
              <a:buClr>
                <a:schemeClr val="tx1">
                  <a:lumMod val="85000"/>
                  <a:lumOff val="15000"/>
                </a:schemeClr>
              </a:buClr>
            </a:pPr>
            <a:r>
              <a:rPr lang="en-US" sz="1400" b="0" dirty="0">
                <a:solidFill>
                  <a:schemeClr val="tx1"/>
                </a:solidFill>
              </a:rPr>
              <a:t>Students cannot be excluded for behaviors related to their disabilities</a:t>
            </a:r>
          </a:p>
          <a:p>
            <a:pPr marL="714375" lvl="1" indent="-257175">
              <a:spcBef>
                <a:spcPts val="0"/>
              </a:spcBef>
              <a:buClr>
                <a:schemeClr val="tx1">
                  <a:lumMod val="85000"/>
                  <a:lumOff val="15000"/>
                </a:schemeClr>
              </a:buClr>
            </a:pPr>
            <a:r>
              <a:rPr lang="en-US" sz="1400" dirty="0">
                <a:solidFill>
                  <a:schemeClr val="tx1"/>
                </a:solidFill>
              </a:rPr>
              <a:t>Students with intellectual disabilities should never be suspended or expelled, with a few exceptions (IAES, AEDY)</a:t>
            </a:r>
            <a:endParaRPr lang="en-US" sz="1400" b="0" dirty="0">
              <a:solidFill>
                <a:schemeClr val="tx1"/>
              </a:solidFill>
            </a:endParaRPr>
          </a:p>
          <a:p>
            <a:pPr marL="257175" indent="-257175">
              <a:spcBef>
                <a:spcPts val="0"/>
              </a:spcBef>
              <a:spcAft>
                <a:spcPts val="0"/>
              </a:spcAft>
              <a:buClr>
                <a:schemeClr val="tx1">
                  <a:lumMod val="85000"/>
                  <a:lumOff val="15000"/>
                </a:schemeClr>
              </a:buClr>
              <a:buFont typeface="Arial" pitchFamily="34" charset="0"/>
              <a:buChar char="•"/>
            </a:pPr>
            <a:r>
              <a:rPr lang="en-US" sz="1400" dirty="0">
                <a:solidFill>
                  <a:schemeClr val="tx1"/>
                </a:solidFill>
                <a:highlight>
                  <a:srgbClr val="FFFF00"/>
                </a:highlight>
              </a:rPr>
              <a:t>Compensatory Education</a:t>
            </a:r>
            <a:r>
              <a:rPr lang="en-US" sz="1400" b="0" dirty="0">
                <a:solidFill>
                  <a:schemeClr val="tx1"/>
                </a:solidFill>
              </a:rPr>
              <a:t>: services for students with IEPs who experienced educational deprivations that resulted in skills loss</a:t>
            </a:r>
          </a:p>
          <a:p>
            <a:pPr marL="714375" lvl="1" indent="-257175">
              <a:spcBef>
                <a:spcPts val="0"/>
              </a:spcBef>
              <a:buClr>
                <a:schemeClr val="tx1">
                  <a:lumMod val="85000"/>
                  <a:lumOff val="15000"/>
                </a:schemeClr>
              </a:buClr>
            </a:pPr>
            <a:r>
              <a:rPr lang="en-US" sz="1400" b="0" dirty="0">
                <a:solidFill>
                  <a:schemeClr val="tx1"/>
                </a:solidFill>
              </a:rPr>
              <a:t>Services to make up for losses or deprivations</a:t>
            </a:r>
          </a:p>
          <a:p>
            <a:pPr marL="714375" lvl="1" indent="-257175">
              <a:spcBef>
                <a:spcPts val="0"/>
              </a:spcBef>
              <a:buClr>
                <a:schemeClr val="tx1">
                  <a:lumMod val="85000"/>
                  <a:lumOff val="15000"/>
                </a:schemeClr>
              </a:buClr>
            </a:pPr>
            <a:r>
              <a:rPr lang="en-US" sz="1400" b="0" dirty="0">
                <a:solidFill>
                  <a:schemeClr val="tx1"/>
                </a:solidFill>
              </a:rPr>
              <a:t>Required if a student did not make </a:t>
            </a:r>
            <a:r>
              <a:rPr lang="en-US" sz="1400" dirty="0">
                <a:solidFill>
                  <a:schemeClr val="tx1"/>
                </a:solidFill>
              </a:rPr>
              <a:t>progress, regressed, or did not receive required IEP services</a:t>
            </a:r>
          </a:p>
          <a:p>
            <a:pPr marL="1400175" lvl="2" indent="-257175">
              <a:spcBef>
                <a:spcPts val="0"/>
              </a:spcBef>
              <a:buClr>
                <a:schemeClr val="tx1">
                  <a:lumMod val="85000"/>
                  <a:lumOff val="15000"/>
                </a:schemeClr>
              </a:buClr>
            </a:pPr>
            <a:r>
              <a:rPr lang="en-US" sz="1400" b="0" dirty="0">
                <a:solidFill>
                  <a:schemeClr val="tx1"/>
                </a:solidFill>
              </a:rPr>
              <a:t>Includes funding of staffing difficulties</a:t>
            </a:r>
          </a:p>
        </p:txBody>
      </p:sp>
      <p:sp>
        <p:nvSpPr>
          <p:cNvPr id="6" name="Text Placeholder 2">
            <a:extLst>
              <a:ext uri="{FF2B5EF4-FFF2-40B4-BE49-F238E27FC236}">
                <a16:creationId xmlns:a16="http://schemas.microsoft.com/office/drawing/2014/main" id="{6681D43A-BADE-094C-A39C-264E49AD2AB8}"/>
              </a:ext>
            </a:extLst>
          </p:cNvPr>
          <p:cNvSpPr txBox="1">
            <a:spLocks/>
          </p:cNvSpPr>
          <p:nvPr/>
        </p:nvSpPr>
        <p:spPr>
          <a:xfrm>
            <a:off x="6096000" y="181308"/>
            <a:ext cx="5257800" cy="882978"/>
          </a:xfrm>
          <a:prstGeom prst="rect">
            <a:avLst/>
          </a:prstGeom>
          <a:solidFill>
            <a:schemeClr val="tx2"/>
          </a:solidFill>
          <a:ln w="19050">
            <a:solidFill>
              <a:schemeClr val="tx2"/>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accent2"/>
                </a:solidFill>
              </a:rPr>
              <a:t>Special Education cont.</a:t>
            </a:r>
            <a:endParaRPr lang="en-US" sz="1800" b="1" dirty="0">
              <a:solidFill>
                <a:schemeClr val="accent2"/>
              </a:solidFill>
            </a:endParaRPr>
          </a:p>
        </p:txBody>
      </p:sp>
      <p:sp>
        <p:nvSpPr>
          <p:cNvPr id="10" name="Text Placeholder 4">
            <a:extLst>
              <a:ext uri="{FF2B5EF4-FFF2-40B4-BE49-F238E27FC236}">
                <a16:creationId xmlns:a16="http://schemas.microsoft.com/office/drawing/2014/main" id="{32ED24D5-9AEB-6A41-9806-1B875B30D7F7}"/>
              </a:ext>
            </a:extLst>
          </p:cNvPr>
          <p:cNvSpPr txBox="1">
            <a:spLocks/>
          </p:cNvSpPr>
          <p:nvPr/>
        </p:nvSpPr>
        <p:spPr>
          <a:xfrm>
            <a:off x="429610" y="194048"/>
            <a:ext cx="5257800" cy="870238"/>
          </a:xfrm>
          <a:prstGeom prst="rect">
            <a:avLst/>
          </a:prstGeom>
          <a:solidFill>
            <a:schemeClr val="tx2"/>
          </a:solidFill>
          <a:ln w="19050">
            <a:solidFill>
              <a:schemeClr val="tx2"/>
            </a:solidFill>
          </a:ln>
        </p:spPr>
        <p:txBody>
          <a:bodyPr anchor="ctr"/>
          <a:lstStyle>
            <a:lvl1pPr marL="0" indent="0" algn="l" defTabSz="914400" rtl="0" eaLnBrk="1" latinLnBrk="0" hangingPunct="1">
              <a:spcBef>
                <a:spcPct val="20000"/>
              </a:spcBef>
              <a:spcAft>
                <a:spcPts val="600"/>
              </a:spcAft>
              <a:buFont typeface="Arial" pitchFamily="34" charset="0"/>
              <a:buNone/>
              <a:defRPr sz="2000" b="1" kern="1200">
                <a:solidFill>
                  <a:schemeClr val="tx1">
                    <a:lumMod val="50000"/>
                    <a:lumOff val="50000"/>
                  </a:schemeClr>
                </a:solidFill>
                <a:latin typeface="+mn-lt"/>
                <a:ea typeface="+mn-ea"/>
                <a:cs typeface="+mn-cs"/>
              </a:defRPr>
            </a:lvl1pPr>
            <a:lvl2pPr marL="457200" indent="-182880" algn="l" defTabSz="914400" rtl="0" eaLnBrk="1" latinLnBrk="0" hangingPunct="1">
              <a:spcBef>
                <a:spcPct val="20000"/>
              </a:spcBef>
              <a:buClr>
                <a:schemeClr val="accent2"/>
              </a:buClr>
              <a:buFont typeface="Arial" pitchFamily="34" charset="0"/>
              <a:buChar char="•"/>
              <a:defRPr sz="20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sz="2800" dirty="0">
                <a:solidFill>
                  <a:schemeClr val="accent1">
                    <a:lumMod val="60000"/>
                    <a:lumOff val="40000"/>
                  </a:schemeClr>
                </a:solidFill>
              </a:rPr>
              <a:t>Special Education</a:t>
            </a:r>
          </a:p>
        </p:txBody>
      </p:sp>
      <p:sp>
        <p:nvSpPr>
          <p:cNvPr id="12" name="Content Placeholder 5">
            <a:extLst>
              <a:ext uri="{FF2B5EF4-FFF2-40B4-BE49-F238E27FC236}">
                <a16:creationId xmlns:a16="http://schemas.microsoft.com/office/drawing/2014/main" id="{759F3AB1-3610-A141-A2E2-8F72CA1C3D02}"/>
              </a:ext>
            </a:extLst>
          </p:cNvPr>
          <p:cNvSpPr txBox="1">
            <a:spLocks/>
          </p:cNvSpPr>
          <p:nvPr/>
        </p:nvSpPr>
        <p:spPr>
          <a:xfrm>
            <a:off x="429610" y="1083552"/>
            <a:ext cx="5257800" cy="5317248"/>
          </a:xfrm>
          <a:prstGeom prst="rect">
            <a:avLst/>
          </a:prstGeom>
          <a:ln w="19050">
            <a:solidFill>
              <a:schemeClr val="tx2"/>
            </a:solidFill>
          </a:ln>
        </p:spPr>
        <p:txBody>
          <a:bodyPr anchor="t">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lumMod val="50000"/>
                    <a:lumOff val="50000"/>
                  </a:schemeClr>
                </a:solidFill>
                <a:latin typeface="+mn-lt"/>
                <a:ea typeface="+mn-ea"/>
                <a:cs typeface="+mn-cs"/>
              </a:defRPr>
            </a:lvl1pPr>
            <a:lvl2pPr marL="457200" indent="-182880" algn="l" defTabSz="914400" rtl="0" eaLnBrk="1" latinLnBrk="0" hangingPunct="1">
              <a:spcBef>
                <a:spcPct val="20000"/>
              </a:spcBef>
              <a:buClr>
                <a:schemeClr val="accent2"/>
              </a:buClr>
              <a:buFont typeface="Arial" pitchFamily="34" charset="0"/>
              <a:buChar char="•"/>
              <a:defRPr sz="20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ts val="0"/>
              </a:spcBef>
              <a:buClr>
                <a:schemeClr val="tx1">
                  <a:lumMod val="85000"/>
                  <a:lumOff val="15000"/>
                </a:schemeClr>
              </a:buClr>
            </a:pPr>
            <a:r>
              <a:rPr lang="en-US" sz="1400" b="0" dirty="0">
                <a:solidFill>
                  <a:schemeClr val="tx1"/>
                </a:solidFill>
                <a:hlinkClick r:id="rId3"/>
              </a:rPr>
              <a:t>Students have robust</a:t>
            </a:r>
            <a:r>
              <a:rPr lang="en-US" sz="1400" b="0" dirty="0">
                <a:solidFill>
                  <a:schemeClr val="tx1"/>
                </a:solidFill>
                <a:hlinkClick r:id="rId4">
                  <a:extLst>
                    <a:ext uri="{A12FA001-AC4F-418D-AE19-62706E023703}">
                      <ahyp:hlinkClr xmlns:ahyp="http://schemas.microsoft.com/office/drawing/2018/hyperlinkcolor" val="tx"/>
                    </a:ext>
                  </a:extLst>
                </a:hlinkClick>
              </a:rPr>
              <a:t> </a:t>
            </a:r>
            <a:r>
              <a:rPr lang="en-US" sz="1400" b="0" dirty="0">
                <a:solidFill>
                  <a:srgbClr val="C00000"/>
                </a:solidFill>
                <a:hlinkClick r:id="rId5">
                  <a:extLst>
                    <a:ext uri="{A12FA001-AC4F-418D-AE19-62706E023703}">
                      <ahyp:hlinkClr xmlns:ahyp="http://schemas.microsoft.com/office/drawing/2018/hyperlinkcolor" val="tx"/>
                    </a:ext>
                  </a:extLst>
                </a:hlinkClick>
              </a:rPr>
              <a:t>rights</a:t>
            </a:r>
            <a:endParaRPr lang="en-US" sz="1400" b="0" dirty="0">
              <a:solidFill>
                <a:schemeClr val="tx1"/>
              </a:solidFill>
            </a:endParaRPr>
          </a:p>
          <a:p>
            <a:pPr marL="714375" lvl="1" indent="-257175">
              <a:spcBef>
                <a:spcPts val="0"/>
              </a:spcBef>
              <a:buClr>
                <a:schemeClr val="tx1">
                  <a:lumMod val="85000"/>
                  <a:lumOff val="15000"/>
                </a:schemeClr>
              </a:buClr>
            </a:pPr>
            <a:r>
              <a:rPr lang="en-US" sz="1400" dirty="0">
                <a:solidFill>
                  <a:schemeClr val="tx1"/>
                </a:solidFill>
              </a:rPr>
              <a:t>Individuals with Disabilities Education Act (“IDEA”)</a:t>
            </a:r>
          </a:p>
          <a:p>
            <a:pPr marL="714375" lvl="1" indent="-257175">
              <a:spcBef>
                <a:spcPts val="0"/>
              </a:spcBef>
              <a:buClr>
                <a:schemeClr val="tx1">
                  <a:lumMod val="85000"/>
                  <a:lumOff val="15000"/>
                </a:schemeClr>
              </a:buClr>
            </a:pPr>
            <a:r>
              <a:rPr lang="en-US" sz="1400" dirty="0">
                <a:solidFill>
                  <a:schemeClr val="tx1"/>
                </a:solidFill>
              </a:rPr>
              <a:t>Section 504 of the Rehabilitation Act</a:t>
            </a:r>
          </a:p>
          <a:p>
            <a:pPr marL="714375" lvl="1" indent="-257175">
              <a:spcBef>
                <a:spcPts val="0"/>
              </a:spcBef>
              <a:buClr>
                <a:schemeClr val="tx1">
                  <a:lumMod val="85000"/>
                  <a:lumOff val="15000"/>
                </a:schemeClr>
              </a:buClr>
            </a:pPr>
            <a:r>
              <a:rPr lang="en-US" sz="1400" dirty="0">
                <a:solidFill>
                  <a:schemeClr val="tx1"/>
                </a:solidFill>
              </a:rPr>
              <a:t>Americans with Disabilities Act (“ADA”) </a:t>
            </a:r>
          </a:p>
          <a:p>
            <a:pPr>
              <a:spcBef>
                <a:spcPts val="0"/>
              </a:spcBef>
              <a:buClr>
                <a:schemeClr val="tx1">
                  <a:lumMod val="85000"/>
                  <a:lumOff val="15000"/>
                </a:schemeClr>
              </a:buClr>
            </a:pPr>
            <a:r>
              <a:rPr lang="en-US" sz="1400" u="sng" dirty="0">
                <a:solidFill>
                  <a:schemeClr val="tx1"/>
                </a:solidFill>
              </a:rPr>
              <a:t>Evaluations</a:t>
            </a:r>
            <a:endParaRPr lang="en-US" sz="1400" b="0" u="sng" dirty="0">
              <a:solidFill>
                <a:schemeClr val="tx1"/>
              </a:solidFill>
            </a:endParaRPr>
          </a:p>
          <a:p>
            <a:pPr marL="285750" indent="-285750">
              <a:spcBef>
                <a:spcPts val="0"/>
              </a:spcBef>
              <a:buClr>
                <a:schemeClr val="tx1">
                  <a:lumMod val="85000"/>
                  <a:lumOff val="15000"/>
                </a:schemeClr>
              </a:buClr>
              <a:buFont typeface="Arial" panose="020B0604020202020204" pitchFamily="34" charset="0"/>
              <a:buChar char="•"/>
            </a:pPr>
            <a:r>
              <a:rPr lang="en-US" sz="1400" dirty="0">
                <a:solidFill>
                  <a:schemeClr val="tx1"/>
                </a:solidFill>
              </a:rPr>
              <a:t>All children </a:t>
            </a:r>
            <a:r>
              <a:rPr lang="en-US" sz="1400" i="1" dirty="0">
                <a:solidFill>
                  <a:schemeClr val="tx1"/>
                </a:solidFill>
              </a:rPr>
              <a:t>suspected </a:t>
            </a:r>
            <a:r>
              <a:rPr lang="en-US" sz="1400" dirty="0">
                <a:solidFill>
                  <a:schemeClr val="tx1"/>
                </a:solidFill>
              </a:rPr>
              <a:t>of having a disability </a:t>
            </a:r>
            <a:r>
              <a:rPr lang="en-US" sz="1400" b="1" dirty="0">
                <a:solidFill>
                  <a:schemeClr val="tx1"/>
                </a:solidFill>
              </a:rPr>
              <a:t>must</a:t>
            </a:r>
            <a:r>
              <a:rPr lang="en-US" sz="1400" dirty="0">
                <a:solidFill>
                  <a:schemeClr val="tx1"/>
                </a:solidFill>
              </a:rPr>
              <a:t> be evaluated</a:t>
            </a:r>
          </a:p>
          <a:p>
            <a:pPr marL="714375" lvl="1" indent="-257175">
              <a:spcBef>
                <a:spcPts val="0"/>
              </a:spcBef>
              <a:buClr>
                <a:schemeClr val="tx1">
                  <a:lumMod val="85000"/>
                  <a:lumOff val="15000"/>
                </a:schemeClr>
              </a:buClr>
            </a:pPr>
            <a:r>
              <a:rPr lang="en-US" sz="1400" dirty="0">
                <a:solidFill>
                  <a:schemeClr val="tx1"/>
                </a:solidFill>
                <a:highlight>
                  <a:srgbClr val="FFFF00"/>
                </a:highlight>
              </a:rPr>
              <a:t>Child Find </a:t>
            </a:r>
            <a:r>
              <a:rPr lang="en-US" sz="1400" dirty="0">
                <a:solidFill>
                  <a:schemeClr val="tx1"/>
                </a:solidFill>
              </a:rPr>
              <a:t>Obligations</a:t>
            </a:r>
          </a:p>
          <a:p>
            <a:pPr marL="285750" indent="-285750">
              <a:spcBef>
                <a:spcPts val="0"/>
              </a:spcBef>
              <a:buClr>
                <a:schemeClr val="tx1">
                  <a:lumMod val="85000"/>
                  <a:lumOff val="15000"/>
                </a:schemeClr>
              </a:buClr>
              <a:buFont typeface="Arial" panose="020B0604020202020204" pitchFamily="34" charset="0"/>
              <a:buChar char="•"/>
            </a:pPr>
            <a:r>
              <a:rPr lang="en-US" sz="1400" dirty="0">
                <a:solidFill>
                  <a:schemeClr val="tx1"/>
                </a:solidFill>
              </a:rPr>
              <a:t>Evaluation must be completed within 60 days of </a:t>
            </a:r>
            <a:r>
              <a:rPr lang="en-US" sz="1400" b="1" dirty="0">
                <a:solidFill>
                  <a:schemeClr val="tx1"/>
                </a:solidFill>
              </a:rPr>
              <a:t>signed</a:t>
            </a:r>
            <a:r>
              <a:rPr lang="en-US" sz="1400" dirty="0">
                <a:solidFill>
                  <a:schemeClr val="tx1"/>
                </a:solidFill>
              </a:rPr>
              <a:t> consent from the IDEA parent </a:t>
            </a:r>
          </a:p>
          <a:p>
            <a:pPr marL="285750" indent="-285750">
              <a:spcBef>
                <a:spcPts val="0"/>
              </a:spcBef>
              <a:buClr>
                <a:schemeClr val="tx1">
                  <a:lumMod val="85000"/>
                  <a:lumOff val="15000"/>
                </a:schemeClr>
              </a:buClr>
              <a:buFont typeface="Arial" panose="020B0604020202020204" pitchFamily="34" charset="0"/>
              <a:buChar char="•"/>
            </a:pPr>
            <a:r>
              <a:rPr lang="en-US" sz="1400" b="0" dirty="0">
                <a:solidFill>
                  <a:schemeClr val="tx1"/>
                </a:solidFill>
              </a:rPr>
              <a:t>Eligibility Asks: </a:t>
            </a:r>
            <a:r>
              <a:rPr lang="en-US" sz="1400" b="1" dirty="0">
                <a:solidFill>
                  <a:schemeClr val="tx1"/>
                </a:solidFill>
              </a:rPr>
              <a:t>1) does a student have a disability; </a:t>
            </a:r>
            <a:r>
              <a:rPr lang="en-US" sz="1400" b="0" dirty="0">
                <a:solidFill>
                  <a:schemeClr val="tx1"/>
                </a:solidFill>
              </a:rPr>
              <a:t>AND, 2) </a:t>
            </a:r>
            <a:r>
              <a:rPr lang="en-US" sz="1400" b="1" dirty="0">
                <a:solidFill>
                  <a:schemeClr val="tx1"/>
                </a:solidFill>
              </a:rPr>
              <a:t>does the disability require special education supports?</a:t>
            </a:r>
          </a:p>
          <a:p>
            <a:pPr marL="285750" indent="-285750">
              <a:spcBef>
                <a:spcPts val="0"/>
              </a:spcBef>
              <a:buClr>
                <a:schemeClr val="tx1">
                  <a:lumMod val="85000"/>
                  <a:lumOff val="15000"/>
                </a:schemeClr>
              </a:buClr>
              <a:buFont typeface="Arial" panose="020B0604020202020204" pitchFamily="34" charset="0"/>
              <a:buChar char="•"/>
            </a:pPr>
            <a:r>
              <a:rPr lang="en-US" sz="1400" b="0" dirty="0">
                <a:solidFill>
                  <a:schemeClr val="tx1"/>
                </a:solidFill>
              </a:rPr>
              <a:t>Students with IEPs should be re-evaluated at least every 2-3 years</a:t>
            </a:r>
          </a:p>
          <a:p>
            <a:pPr marL="714375" lvl="1" indent="-257175">
              <a:spcBef>
                <a:spcPts val="0"/>
              </a:spcBef>
              <a:buClr>
                <a:schemeClr val="tx1">
                  <a:lumMod val="85000"/>
                  <a:lumOff val="15000"/>
                </a:schemeClr>
              </a:buClr>
            </a:pPr>
            <a:r>
              <a:rPr lang="en-US" sz="1400" dirty="0">
                <a:solidFill>
                  <a:schemeClr val="tx1"/>
                </a:solidFill>
              </a:rPr>
              <a:t>Parent (or School) can request this to occur sooner</a:t>
            </a:r>
          </a:p>
          <a:p>
            <a:pPr marL="285750" indent="-285750">
              <a:spcBef>
                <a:spcPts val="0"/>
              </a:spcBef>
              <a:buClr>
                <a:schemeClr val="tx1">
                  <a:lumMod val="85000"/>
                  <a:lumOff val="15000"/>
                </a:schemeClr>
              </a:buClr>
              <a:buFont typeface="Arial" panose="020B0604020202020204" pitchFamily="34" charset="0"/>
              <a:buChar char="•"/>
            </a:pPr>
            <a:r>
              <a:rPr lang="en-US" sz="1400" b="0" dirty="0">
                <a:solidFill>
                  <a:schemeClr val="tx1"/>
                </a:solidFill>
              </a:rPr>
              <a:t>Under state law (</a:t>
            </a:r>
            <a:r>
              <a:rPr lang="fr-FR" sz="1400" dirty="0">
                <a:solidFill>
                  <a:schemeClr val="tx1"/>
                </a:solidFill>
              </a:rPr>
              <a:t>22 </a:t>
            </a:r>
            <a:r>
              <a:rPr lang="fr-FR" sz="1400" cap="small" dirty="0">
                <a:solidFill>
                  <a:schemeClr val="tx1"/>
                </a:solidFill>
              </a:rPr>
              <a:t>PA. CODE </a:t>
            </a:r>
            <a:r>
              <a:rPr lang="fr-FR" sz="1400" dirty="0">
                <a:solidFill>
                  <a:schemeClr val="tx1"/>
                </a:solidFill>
              </a:rPr>
              <a:t>§ 14.123(c)) </a:t>
            </a:r>
            <a:r>
              <a:rPr lang="fr-FR" sz="1400" dirty="0" err="1">
                <a:solidFill>
                  <a:schemeClr val="tx1"/>
                </a:solidFill>
              </a:rPr>
              <a:t>schools</a:t>
            </a:r>
            <a:r>
              <a:rPr lang="fr-FR" sz="1400" dirty="0">
                <a:solidFill>
                  <a:schemeClr val="tx1"/>
                </a:solidFill>
              </a:rPr>
              <a:t> are </a:t>
            </a:r>
            <a:r>
              <a:rPr lang="fr-FR" sz="1400" dirty="0" err="1">
                <a:solidFill>
                  <a:schemeClr val="tx1"/>
                </a:solidFill>
              </a:rPr>
              <a:t>required</a:t>
            </a:r>
            <a:r>
              <a:rPr lang="fr-FR" sz="1400" dirty="0">
                <a:solidFill>
                  <a:schemeClr val="tx1"/>
                </a:solidFill>
              </a:rPr>
              <a:t> to </a:t>
            </a:r>
            <a:r>
              <a:rPr lang="fr-FR" sz="1400" dirty="0" err="1">
                <a:solidFill>
                  <a:schemeClr val="tx1"/>
                </a:solidFill>
              </a:rPr>
              <a:t>respond</a:t>
            </a:r>
            <a:r>
              <a:rPr lang="fr-FR" sz="1400" dirty="0">
                <a:solidFill>
                  <a:schemeClr val="tx1"/>
                </a:solidFill>
              </a:rPr>
              <a:t> </a:t>
            </a:r>
            <a:r>
              <a:rPr lang="fr-FR" sz="1400" b="1" dirty="0">
                <a:solidFill>
                  <a:schemeClr val="tx1"/>
                </a:solidFill>
              </a:rPr>
              <a:t>in </a:t>
            </a:r>
            <a:r>
              <a:rPr lang="fr-FR" sz="1400" b="1" dirty="0" err="1">
                <a:solidFill>
                  <a:schemeClr val="tx1"/>
                </a:solidFill>
              </a:rPr>
              <a:t>writing</a:t>
            </a:r>
            <a:r>
              <a:rPr lang="fr-FR" sz="1400" b="1" dirty="0">
                <a:solidFill>
                  <a:schemeClr val="tx1"/>
                </a:solidFill>
              </a:rPr>
              <a:t> </a:t>
            </a:r>
            <a:r>
              <a:rPr lang="fr-FR" sz="1400" b="1" dirty="0" err="1">
                <a:solidFill>
                  <a:schemeClr val="tx1"/>
                </a:solidFill>
              </a:rPr>
              <a:t>within</a:t>
            </a:r>
            <a:r>
              <a:rPr lang="fr-FR" sz="1400" b="1" dirty="0">
                <a:solidFill>
                  <a:schemeClr val="tx1"/>
                </a:solidFill>
              </a:rPr>
              <a:t> 10 </a:t>
            </a:r>
            <a:r>
              <a:rPr lang="fr-FR" sz="1400" b="1" dirty="0" err="1">
                <a:solidFill>
                  <a:schemeClr val="tx1"/>
                </a:solidFill>
              </a:rPr>
              <a:t>days</a:t>
            </a:r>
            <a:r>
              <a:rPr lang="fr-FR" sz="1400" b="1" dirty="0">
                <a:solidFill>
                  <a:schemeClr val="tx1"/>
                </a:solidFill>
              </a:rPr>
              <a:t> </a:t>
            </a:r>
            <a:r>
              <a:rPr lang="fr-FR" sz="1400" dirty="0">
                <a:solidFill>
                  <a:schemeClr val="tx1"/>
                </a:solidFill>
              </a:rPr>
              <a:t>to </a:t>
            </a:r>
            <a:r>
              <a:rPr lang="fr-FR" sz="1400" dirty="0" err="1">
                <a:solidFill>
                  <a:schemeClr val="tx1"/>
                </a:solidFill>
              </a:rPr>
              <a:t>requests</a:t>
            </a:r>
            <a:r>
              <a:rPr lang="fr-FR" sz="1400" dirty="0">
                <a:solidFill>
                  <a:schemeClr val="tx1"/>
                </a:solidFill>
              </a:rPr>
              <a:t> to </a:t>
            </a:r>
            <a:r>
              <a:rPr lang="fr-FR" sz="1400" dirty="0" err="1">
                <a:solidFill>
                  <a:schemeClr val="tx1"/>
                </a:solidFill>
              </a:rPr>
              <a:t>evaluate</a:t>
            </a:r>
            <a:r>
              <a:rPr lang="fr-FR" sz="1400" dirty="0">
                <a:solidFill>
                  <a:schemeClr val="tx1"/>
                </a:solidFill>
              </a:rPr>
              <a:t>, </a:t>
            </a:r>
            <a:r>
              <a:rPr lang="fr-FR" sz="1400" dirty="0" err="1">
                <a:solidFill>
                  <a:schemeClr val="tx1"/>
                </a:solidFill>
              </a:rPr>
              <a:t>including</a:t>
            </a:r>
            <a:r>
              <a:rPr lang="fr-FR" sz="1400" dirty="0">
                <a:solidFill>
                  <a:schemeClr val="tx1"/>
                </a:solidFill>
              </a:rPr>
              <a:t> oral </a:t>
            </a:r>
            <a:r>
              <a:rPr lang="fr-FR" sz="1400" dirty="0" err="1">
                <a:solidFill>
                  <a:schemeClr val="tx1"/>
                </a:solidFill>
              </a:rPr>
              <a:t>requests</a:t>
            </a:r>
            <a:r>
              <a:rPr lang="fr-FR" sz="1400" dirty="0">
                <a:solidFill>
                  <a:schemeClr val="tx1"/>
                </a:solidFill>
              </a:rPr>
              <a:t>. </a:t>
            </a:r>
          </a:p>
          <a:p>
            <a:pPr marL="285750" indent="-285750">
              <a:spcBef>
                <a:spcPts val="0"/>
              </a:spcBef>
              <a:buClr>
                <a:schemeClr val="tx1">
                  <a:lumMod val="85000"/>
                  <a:lumOff val="15000"/>
                </a:schemeClr>
              </a:buClr>
              <a:buFont typeface="Arial" panose="020B0604020202020204" pitchFamily="34" charset="0"/>
              <a:buChar char="•"/>
            </a:pPr>
            <a:r>
              <a:rPr lang="en-US" sz="1400" dirty="0">
                <a:solidFill>
                  <a:schemeClr val="tx1"/>
                </a:solidFill>
              </a:rPr>
              <a:t>The parent may challenge the LEA’s refusal by requesting a due process hearing under 34 C.F.R. § 300.507 or filing a State complaint under 34 C.F.R. § 300.153.</a:t>
            </a:r>
            <a:endParaRPr lang="en-US" sz="1400" b="0" dirty="0">
              <a:solidFill>
                <a:schemeClr val="tx1"/>
              </a:solidFill>
            </a:endParaRPr>
          </a:p>
          <a:p>
            <a:pPr marL="257175" indent="-257175">
              <a:spcAft>
                <a:spcPts val="0"/>
              </a:spcAft>
              <a:buClr>
                <a:schemeClr val="tx1">
                  <a:lumMod val="85000"/>
                  <a:lumOff val="15000"/>
                </a:schemeClr>
              </a:buClr>
              <a:buFont typeface="Arial" pitchFamily="34" charset="0"/>
              <a:buChar char="•"/>
            </a:pPr>
            <a:endParaRPr lang="en-US" sz="1400" dirty="0">
              <a:solidFill>
                <a:schemeClr val="tx1"/>
              </a:solidFill>
            </a:endParaRPr>
          </a:p>
        </p:txBody>
      </p:sp>
    </p:spTree>
    <p:extLst>
      <p:ext uri="{BB962C8B-B14F-4D97-AF65-F5344CB8AC3E}">
        <p14:creationId xmlns:p14="http://schemas.microsoft.com/office/powerpoint/2010/main" val="269700953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A0D68016-49BD-48F5-91B0-0DE3848D979A}"/>
              </a:ext>
            </a:extLst>
          </p:cNvPr>
          <p:cNvSpPr>
            <a:spLocks noGrp="1"/>
          </p:cNvSpPr>
          <p:nvPr>
            <p:ph type="title"/>
          </p:nvPr>
        </p:nvSpPr>
        <p:spPr>
          <a:xfrm>
            <a:off x="609600" y="152718"/>
            <a:ext cx="7721600" cy="983355"/>
          </a:xfrm>
        </p:spPr>
        <p:txBody>
          <a:bodyPr anchor="b">
            <a:normAutofit/>
          </a:bodyPr>
          <a:lstStyle/>
          <a:p>
            <a:r>
              <a:rPr lang="en-US" b="1" dirty="0"/>
              <a:t>About your presenter</a:t>
            </a:r>
          </a:p>
        </p:txBody>
      </p:sp>
      <p:sp>
        <p:nvSpPr>
          <p:cNvPr id="12" name="Text Placeholder 2">
            <a:extLst>
              <a:ext uri="{FF2B5EF4-FFF2-40B4-BE49-F238E27FC236}">
                <a16:creationId xmlns:a16="http://schemas.microsoft.com/office/drawing/2014/main" id="{D6DDA6F6-DC31-427B-B3D0-6AFE42A4A071}"/>
              </a:ext>
            </a:extLst>
          </p:cNvPr>
          <p:cNvSpPr>
            <a:spLocks noGrp="1"/>
          </p:cNvSpPr>
          <p:nvPr>
            <p:ph sz="half" idx="2"/>
          </p:nvPr>
        </p:nvSpPr>
        <p:spPr>
          <a:xfrm>
            <a:off x="6250193" y="1136073"/>
            <a:ext cx="4929871" cy="4963773"/>
          </a:xfrm>
        </p:spPr>
        <p:txBody>
          <a:bodyPr>
            <a:normAutofit/>
          </a:bodyPr>
          <a:lstStyle/>
          <a:p>
            <a:pPr marL="285750" indent="-285750">
              <a:lnSpc>
                <a:spcPct val="90000"/>
              </a:lnSpc>
              <a:buFont typeface="Arial" panose="020B0604020202020204" pitchFamily="34" charset="0"/>
              <a:buChar char="•"/>
            </a:pPr>
            <a:r>
              <a:rPr lang="en-US" sz="1600" b="0" dirty="0">
                <a:solidFill>
                  <a:schemeClr val="tx2"/>
                </a:solidFill>
              </a:rPr>
              <a:t>From Connecticut and attended University of New Haven </a:t>
            </a:r>
          </a:p>
          <a:p>
            <a:pPr marL="742950" lvl="1" indent="-285750">
              <a:lnSpc>
                <a:spcPct val="90000"/>
              </a:lnSpc>
            </a:pPr>
            <a:r>
              <a:rPr lang="en-US" sz="1200" dirty="0">
                <a:solidFill>
                  <a:schemeClr val="tx2"/>
                </a:solidFill>
              </a:rPr>
              <a:t>Criminal Justice &amp; Psychology</a:t>
            </a:r>
            <a:endParaRPr lang="en-US" sz="1200" b="0" dirty="0">
              <a:solidFill>
                <a:schemeClr val="tx2"/>
              </a:solidFill>
            </a:endParaRPr>
          </a:p>
          <a:p>
            <a:pPr marL="285750" indent="-285750">
              <a:lnSpc>
                <a:spcPct val="90000"/>
              </a:lnSpc>
              <a:buFont typeface="Arial" panose="020B0604020202020204" pitchFamily="34" charset="0"/>
              <a:buChar char="•"/>
            </a:pPr>
            <a:r>
              <a:rPr lang="en-US" sz="1600" b="0" dirty="0">
                <a:solidFill>
                  <a:schemeClr val="tx2"/>
                </a:solidFill>
              </a:rPr>
              <a:t>Graduate of Loyola University Chicago School of Law and The Loyola-Chicago Graduate School of Education with a Master’s of Education in cultural educational policy studies. </a:t>
            </a:r>
          </a:p>
          <a:p>
            <a:pPr marL="285750" indent="-285750">
              <a:lnSpc>
                <a:spcPct val="90000"/>
              </a:lnSpc>
              <a:buFont typeface="Arial" panose="020B0604020202020204" pitchFamily="34" charset="0"/>
              <a:buChar char="•"/>
            </a:pPr>
            <a:r>
              <a:rPr lang="en-US" sz="1600" b="0" dirty="0">
                <a:solidFill>
                  <a:schemeClr val="tx2"/>
                </a:solidFill>
              </a:rPr>
              <a:t>Community Organizing background which centered: zip-code equity in school funding, youth civic engagement, mitigating the school-to-prison pipeline, development of culturally-responsive curriculum and utilized tools such as coalition building, grassroots-centered lobbying, and campaign work.</a:t>
            </a:r>
          </a:p>
          <a:p>
            <a:pPr marL="285750" indent="-285750">
              <a:lnSpc>
                <a:spcPct val="90000"/>
              </a:lnSpc>
              <a:buFont typeface="Arial" panose="020B0604020202020204" pitchFamily="34" charset="0"/>
              <a:buChar char="•"/>
            </a:pPr>
            <a:r>
              <a:rPr lang="en-US" sz="1600" b="0" i="0" u="none" strike="noStrike" dirty="0">
                <a:solidFill>
                  <a:schemeClr val="tx2"/>
                </a:solidFill>
                <a:effectLst/>
              </a:rPr>
              <a:t>At ELC I work closel</a:t>
            </a:r>
            <a:r>
              <a:rPr lang="en-US" sz="1600" b="0" dirty="0">
                <a:solidFill>
                  <a:schemeClr val="tx2"/>
                </a:solidFill>
              </a:rPr>
              <a:t>y on the following</a:t>
            </a:r>
            <a:r>
              <a:rPr lang="en-US" sz="1600" b="0" i="0" u="none" strike="noStrike" dirty="0">
                <a:solidFill>
                  <a:schemeClr val="tx2"/>
                </a:solidFill>
                <a:effectLst/>
              </a:rPr>
              <a:t>: </a:t>
            </a:r>
          </a:p>
          <a:p>
            <a:pPr marL="742950" lvl="1" indent="-285750">
              <a:lnSpc>
                <a:spcPct val="90000"/>
              </a:lnSpc>
            </a:pPr>
            <a:r>
              <a:rPr lang="en-US" sz="1200" b="0" i="0" u="none" strike="noStrike" dirty="0">
                <a:solidFill>
                  <a:schemeClr val="tx2"/>
                </a:solidFill>
                <a:effectLst/>
              </a:rPr>
              <a:t>Black Girls Education Justice Initiative </a:t>
            </a:r>
          </a:p>
          <a:p>
            <a:pPr marL="742950" lvl="1" indent="-285750">
              <a:lnSpc>
                <a:spcPct val="90000"/>
              </a:lnSpc>
            </a:pPr>
            <a:r>
              <a:rPr lang="en-US" sz="1200" b="0" i="0" u="none" strike="noStrike" dirty="0">
                <a:solidFill>
                  <a:schemeClr val="tx2"/>
                </a:solidFill>
                <a:effectLst/>
              </a:rPr>
              <a:t>Exclusionary School </a:t>
            </a:r>
            <a:r>
              <a:rPr lang="en-US" sz="1200" b="0" dirty="0">
                <a:solidFill>
                  <a:schemeClr val="tx2"/>
                </a:solidFill>
              </a:rPr>
              <a:t>D</a:t>
            </a:r>
            <a:r>
              <a:rPr lang="en-US" sz="1200" b="0" i="0" u="none" strike="noStrike" dirty="0">
                <a:solidFill>
                  <a:schemeClr val="tx2"/>
                </a:solidFill>
                <a:effectLst/>
              </a:rPr>
              <a:t>iscipline </a:t>
            </a:r>
          </a:p>
          <a:p>
            <a:pPr marL="742950" lvl="1" indent="-285750">
              <a:lnSpc>
                <a:spcPct val="90000"/>
              </a:lnSpc>
            </a:pPr>
            <a:r>
              <a:rPr lang="en-US" sz="1200" b="0" i="0" u="none" strike="noStrike" dirty="0">
                <a:solidFill>
                  <a:schemeClr val="tx2"/>
                </a:solidFill>
                <a:effectLst/>
              </a:rPr>
              <a:t>Honest Education + Inclusive Schools </a:t>
            </a:r>
          </a:p>
          <a:p>
            <a:pPr marL="742950" lvl="1" indent="-285750">
              <a:lnSpc>
                <a:spcPct val="90000"/>
              </a:lnSpc>
            </a:pPr>
            <a:r>
              <a:rPr lang="en-US" sz="1200" b="0" dirty="0">
                <a:solidFill>
                  <a:schemeClr val="tx2"/>
                </a:solidFill>
              </a:rPr>
              <a:t>Youth in Residential Settings, including work on </a:t>
            </a:r>
            <a:r>
              <a:rPr lang="en-US" sz="1200" b="0" i="0" u="none" strike="noStrike" dirty="0">
                <a:solidFill>
                  <a:schemeClr val="tx2"/>
                </a:solidFill>
                <a:effectLst/>
              </a:rPr>
              <a:t>systemic/impact claims like the ACJ, PJJSC, and students in hospitals.</a:t>
            </a:r>
            <a:endParaRPr lang="en-US" sz="1200" b="0" dirty="0">
              <a:solidFill>
                <a:schemeClr val="tx2"/>
              </a:solidFill>
            </a:endParaRPr>
          </a:p>
        </p:txBody>
      </p:sp>
      <p:sp>
        <p:nvSpPr>
          <p:cNvPr id="5" name="Slide Number Placeholder 4">
            <a:extLst>
              <a:ext uri="{FF2B5EF4-FFF2-40B4-BE49-F238E27FC236}">
                <a16:creationId xmlns:a16="http://schemas.microsoft.com/office/drawing/2014/main" id="{0490AC22-A1D3-45A1-A5B3-4488AFE17BD9}"/>
              </a:ext>
            </a:extLst>
          </p:cNvPr>
          <p:cNvSpPr>
            <a:spLocks noGrp="1"/>
          </p:cNvSpPr>
          <p:nvPr>
            <p:ph type="sldNum" sz="quarter" idx="12"/>
          </p:nvPr>
        </p:nvSpPr>
        <p:spPr/>
        <p:txBody>
          <a:bodyPr anchor="ctr">
            <a:normAutofit/>
          </a:bodyPr>
          <a:lstStyle/>
          <a:p>
            <a:pPr>
              <a:lnSpc>
                <a:spcPct val="90000"/>
              </a:lnSpc>
              <a:spcAft>
                <a:spcPts val="450"/>
              </a:spcAft>
            </a:pPr>
            <a:fld id="{ED5BBBEE-5D91-4B8F-867F-2C151C9DB961}" type="slidenum">
              <a:rPr lang="en-US" sz="1900"/>
              <a:pPr>
                <a:lnSpc>
                  <a:spcPct val="90000"/>
                </a:lnSpc>
                <a:spcAft>
                  <a:spcPts val="450"/>
                </a:spcAft>
              </a:pPr>
              <a:t>4</a:t>
            </a:fld>
            <a:endParaRPr lang="en-US" sz="1900"/>
          </a:p>
        </p:txBody>
      </p:sp>
      <p:pic>
        <p:nvPicPr>
          <p:cNvPr id="3" name="Picture 2" descr="A person smiling at the camera&#10;&#10;Description automatically generated with medium confidence">
            <a:extLst>
              <a:ext uri="{FF2B5EF4-FFF2-40B4-BE49-F238E27FC236}">
                <a16:creationId xmlns:a16="http://schemas.microsoft.com/office/drawing/2014/main" id="{C098BE6A-015E-42C4-AEA5-3E63A2355E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57" r="11858" b="1"/>
          <a:stretch/>
        </p:blipFill>
        <p:spPr>
          <a:xfrm>
            <a:off x="812431" y="1892649"/>
            <a:ext cx="4389120" cy="3840480"/>
          </a:xfrm>
          <a:prstGeom prst="rect">
            <a:avLst/>
          </a:prstGeom>
          <a:noFill/>
        </p:spPr>
      </p:pic>
    </p:spTree>
    <p:extLst>
      <p:ext uri="{BB962C8B-B14F-4D97-AF65-F5344CB8AC3E}">
        <p14:creationId xmlns:p14="http://schemas.microsoft.com/office/powerpoint/2010/main" val="375398994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52719"/>
            <a:ext cx="11497056" cy="816545"/>
          </a:xfrm>
        </p:spPr>
        <p:txBody>
          <a:bodyPr>
            <a:noAutofit/>
          </a:bodyPr>
          <a:lstStyle/>
          <a:p>
            <a:pPr eaLnBrk="1" hangingPunct="1"/>
            <a:r>
              <a:rPr lang="en-US" altLang="en-US" b="1" dirty="0">
                <a:ea typeface="Cambria" panose="02040503050406030204" pitchFamily="18" charset="0"/>
              </a:rPr>
              <a:t>Timely Evaluations: Special Considerations</a:t>
            </a:r>
            <a:r>
              <a:rPr lang="en-US" altLang="en-US" b="1" dirty="0"/>
              <a:t> </a:t>
            </a:r>
          </a:p>
        </p:txBody>
      </p:sp>
      <p:sp>
        <p:nvSpPr>
          <p:cNvPr id="32773" name="Rectangle 3"/>
          <p:cNvSpPr>
            <a:spLocks noGrp="1" noChangeArrowheads="1"/>
          </p:cNvSpPr>
          <p:nvPr>
            <p:ph idx="1"/>
          </p:nvPr>
        </p:nvSpPr>
        <p:spPr>
          <a:xfrm>
            <a:off x="609600" y="1533833"/>
            <a:ext cx="10160000" cy="4592332"/>
          </a:xfrm>
        </p:spPr>
        <p:txBody>
          <a:bodyPr>
            <a:normAutofit/>
          </a:bodyPr>
          <a:lstStyle/>
          <a:p>
            <a:pPr marL="201168" lvl="1" indent="0">
              <a:buNone/>
              <a:defRPr/>
            </a:pPr>
            <a:r>
              <a:rPr lang="en-US" sz="2400" b="1" u="sng" dirty="0">
                <a:solidFill>
                  <a:schemeClr val="tx2"/>
                </a:solidFill>
              </a:rPr>
              <a:t>Evaluation Timeline</a:t>
            </a:r>
            <a:r>
              <a:rPr lang="en-US" sz="2400" dirty="0">
                <a:solidFill>
                  <a:schemeClr val="tx2"/>
                </a:solidFill>
              </a:rPr>
              <a:t>: </a:t>
            </a:r>
            <a:r>
              <a:rPr lang="en-US" sz="2000" dirty="0">
                <a:solidFill>
                  <a:srgbClr val="FF0000"/>
                </a:solidFill>
              </a:rPr>
              <a:t>Highly mobile </a:t>
            </a:r>
            <a:r>
              <a:rPr lang="en-US" sz="2000" dirty="0">
                <a:solidFill>
                  <a:srgbClr val="FF0000"/>
                </a:solidFill>
                <a:ea typeface="Calibri" panose="020F0502020204030204" pitchFamily="34" charset="0"/>
              </a:rPr>
              <a:t>children in foster care or who are homeless </a:t>
            </a:r>
            <a:r>
              <a:rPr lang="en-US" sz="2000" b="1" dirty="0">
                <a:solidFill>
                  <a:srgbClr val="FF0000"/>
                </a:solidFill>
                <a:ea typeface="Calibri" panose="020F0502020204030204" pitchFamily="34" charset="0"/>
              </a:rPr>
              <a:t>should </a:t>
            </a:r>
            <a:r>
              <a:rPr lang="en-US" sz="2000" b="1" u="sng" dirty="0">
                <a:solidFill>
                  <a:srgbClr val="FF0000"/>
                </a:solidFill>
                <a:ea typeface="Calibri" panose="020F0502020204030204" pitchFamily="34" charset="0"/>
              </a:rPr>
              <a:t>evaluated on “an expedited basis</a:t>
            </a:r>
            <a:r>
              <a:rPr lang="en-US" altLang="en-US" sz="2000" b="1" u="sng" dirty="0">
                <a:solidFill>
                  <a:srgbClr val="FF0000"/>
                </a:solidFill>
              </a:rPr>
              <a:t> within 30 days</a:t>
            </a:r>
            <a:r>
              <a:rPr lang="en-US" altLang="en-US" sz="2000" b="1" dirty="0">
                <a:solidFill>
                  <a:srgbClr val="FF0000"/>
                </a:solidFill>
              </a:rPr>
              <a:t>”</a:t>
            </a:r>
          </a:p>
          <a:p>
            <a:pPr marL="201168" lvl="1" indent="0">
              <a:buNone/>
              <a:defRPr/>
            </a:pPr>
            <a:r>
              <a:rPr lang="en-US" sz="1400" b="1" i="1" dirty="0">
                <a:solidFill>
                  <a:schemeClr val="tx2"/>
                </a:solidFill>
                <a:ea typeface="Calibri" panose="020F0502020204030204" pitchFamily="34" charset="0"/>
              </a:rPr>
              <a:t>Letter From Office of Special Education and Rehabilitative Services to State Directors of Special Education Re Highly Mobile Children With Disabilities </a:t>
            </a:r>
            <a:r>
              <a:rPr lang="en-US" sz="1400" i="1" dirty="0">
                <a:solidFill>
                  <a:schemeClr val="tx2"/>
                </a:solidFill>
                <a:ea typeface="Calibri" panose="020F0502020204030204" pitchFamily="34" charset="0"/>
              </a:rPr>
              <a:t>(July 19, 2013)</a:t>
            </a:r>
          </a:p>
          <a:p>
            <a:pPr marL="201168" lvl="1" indent="0">
              <a:buNone/>
              <a:defRPr/>
            </a:pPr>
            <a:endParaRPr lang="en-US" sz="700" b="1" i="1" u="sng" dirty="0">
              <a:ea typeface="Calibri" panose="020F0502020204030204" pitchFamily="34" charset="0"/>
            </a:endParaRPr>
          </a:p>
          <a:p>
            <a:pPr marL="201168" lvl="1" indent="0">
              <a:buNone/>
              <a:defRPr/>
            </a:pPr>
            <a:r>
              <a:rPr lang="en-US" b="1" u="sng" dirty="0">
                <a:solidFill>
                  <a:schemeClr val="tx2"/>
                </a:solidFill>
                <a:ea typeface="Calibri" panose="020F0502020204030204" pitchFamily="34" charset="0"/>
              </a:rPr>
              <a:t>Other Considerations: </a:t>
            </a:r>
          </a:p>
          <a:p>
            <a:pPr lvl="1">
              <a:defRPr/>
            </a:pPr>
            <a:r>
              <a:rPr lang="en-US" altLang="en-US" sz="2000" dirty="0">
                <a:solidFill>
                  <a:schemeClr val="tx2"/>
                </a:solidFill>
              </a:rPr>
              <a:t>Private evaluations or evaluations conducted by the child welfare agency or juvenile justice facility should be considered;</a:t>
            </a:r>
          </a:p>
          <a:p>
            <a:pPr lvl="1">
              <a:defRPr/>
            </a:pPr>
            <a:r>
              <a:rPr lang="en-US" altLang="en-US" sz="2000" dirty="0">
                <a:solidFill>
                  <a:schemeClr val="tx2"/>
                </a:solidFill>
              </a:rPr>
              <a:t>Assess children in </a:t>
            </a:r>
            <a:r>
              <a:rPr lang="en-US" altLang="en-US" sz="2000" b="1" i="1" dirty="0">
                <a:solidFill>
                  <a:schemeClr val="tx2"/>
                </a:solidFill>
              </a:rPr>
              <a:t>ALL</a:t>
            </a:r>
            <a:r>
              <a:rPr lang="en-US" altLang="en-US" sz="2000" dirty="0">
                <a:solidFill>
                  <a:schemeClr val="tx2"/>
                </a:solidFill>
              </a:rPr>
              <a:t> areas of suspected disability as diagnosis may be incorrect from a prior school;</a:t>
            </a:r>
          </a:p>
          <a:p>
            <a:pPr lvl="2">
              <a:defRPr/>
            </a:pPr>
            <a:r>
              <a:rPr lang="en-US" altLang="en-US" dirty="0">
                <a:solidFill>
                  <a:schemeClr val="tx2"/>
                </a:solidFill>
              </a:rPr>
              <a:t>This is also true when conducting the manifestation conference. More than what is currently being programmed for can be considered.</a:t>
            </a:r>
          </a:p>
          <a:p>
            <a:pPr lvl="1" eaLnBrk="1" hangingPunct="1">
              <a:lnSpc>
                <a:spcPct val="90000"/>
              </a:lnSpc>
              <a:defRPr/>
            </a:pPr>
            <a:r>
              <a:rPr lang="en-US" altLang="en-US" sz="2000" dirty="0">
                <a:solidFill>
                  <a:schemeClr val="tx2"/>
                </a:solidFill>
              </a:rPr>
              <a:t>Foster parents/surrogate parents must be members of the evaluation team and treated in the same manner as the biological parent.  </a:t>
            </a:r>
            <a:endParaRPr lang="en-US" sz="5500" b="1" u="sng" dirty="0">
              <a:latin typeface="Book Antiqua" pitchFamily="18" charset="0"/>
            </a:endParaRPr>
          </a:p>
          <a:p>
            <a:pPr eaLnBrk="1" hangingPunct="1">
              <a:lnSpc>
                <a:spcPct val="90000"/>
              </a:lnSpc>
              <a:buFont typeface="Wingdings" panose="05000000000000000000" pitchFamily="2" charset="2"/>
              <a:buNone/>
              <a:defRPr/>
            </a:pPr>
            <a:endParaRPr lang="en-US" altLang="en-US" sz="1800" dirty="0"/>
          </a:p>
        </p:txBody>
      </p:sp>
      <p:sp>
        <p:nvSpPr>
          <p:cNvPr id="18437"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100">
                <a:solidFill>
                  <a:schemeClr val="tx1"/>
                </a:solidFill>
                <a:latin typeface="Garamond" panose="02020404030301010803" pitchFamily="18" charset="0"/>
              </a:defRPr>
            </a:lvl1pPr>
            <a:lvl2pPr marL="557213" indent="-214313">
              <a:spcBef>
                <a:spcPct val="20000"/>
              </a:spcBef>
              <a:buClr>
                <a:schemeClr val="tx2"/>
              </a:buClr>
              <a:buSzPct val="75000"/>
              <a:buFont typeface="Wingdings" panose="05000000000000000000" pitchFamily="2" charset="2"/>
              <a:buChar char="n"/>
              <a:defRPr sz="1800">
                <a:solidFill>
                  <a:schemeClr val="tx1"/>
                </a:solidFill>
                <a:latin typeface="Garamond" panose="02020404030301010803" pitchFamily="18" charset="0"/>
              </a:defRPr>
            </a:lvl2pPr>
            <a:lvl3pPr marL="857250" indent="-171450">
              <a:spcBef>
                <a:spcPct val="20000"/>
              </a:spcBef>
              <a:buClr>
                <a:schemeClr val="accent1"/>
              </a:buClr>
              <a:buSzPct val="65000"/>
              <a:buFont typeface="Wingdings" panose="05000000000000000000" pitchFamily="2" charset="2"/>
              <a:buChar char="p"/>
              <a:defRPr sz="1500">
                <a:solidFill>
                  <a:schemeClr val="tx1"/>
                </a:solidFill>
                <a:latin typeface="Garamond" panose="02020404030301010803" pitchFamily="18" charset="0"/>
              </a:defRPr>
            </a:lvl3pPr>
            <a:lvl4pPr marL="1200150" indent="-171450">
              <a:spcBef>
                <a:spcPct val="20000"/>
              </a:spcBef>
              <a:buClr>
                <a:schemeClr val="bg2"/>
              </a:buClr>
              <a:buFont typeface="Wingdings" panose="05000000000000000000" pitchFamily="2" charset="2"/>
              <a:buChar char="§"/>
              <a:defRPr>
                <a:solidFill>
                  <a:schemeClr val="tx1"/>
                </a:solidFill>
                <a:latin typeface="Garamond" panose="02020404030301010803" pitchFamily="18" charset="0"/>
              </a:defRPr>
            </a:lvl4pPr>
            <a:lvl5pPr marL="1543050" indent="-171450">
              <a:spcBef>
                <a:spcPct val="20000"/>
              </a:spcBef>
              <a:buClr>
                <a:schemeClr val="tx2"/>
              </a:buClr>
              <a:buSzPct val="80000"/>
              <a:buFont typeface="Wingdings" panose="05000000000000000000" pitchFamily="2" charset="2"/>
              <a:buChar char="§"/>
              <a:defRPr>
                <a:solidFill>
                  <a:schemeClr val="tx1"/>
                </a:solidFill>
                <a:latin typeface="Garamond" panose="02020404030301010803" pitchFamily="18" charset="0"/>
              </a:defRPr>
            </a:lvl5pPr>
            <a:lvl6pPr marL="1885950" indent="-17145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Garamond" panose="02020404030301010803" pitchFamily="18" charset="0"/>
              </a:defRPr>
            </a:lvl6pPr>
            <a:lvl7pPr marL="2228850" indent="-17145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Garamond" panose="02020404030301010803" pitchFamily="18" charset="0"/>
              </a:defRPr>
            </a:lvl7pPr>
            <a:lvl8pPr marL="2571750" indent="-17145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Garamond" panose="02020404030301010803" pitchFamily="18" charset="0"/>
              </a:defRPr>
            </a:lvl8pPr>
            <a:lvl9pPr marL="2914650" indent="-17145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Garamond" panose="02020404030301010803" pitchFamily="18" charset="0"/>
              </a:defRPr>
            </a:lvl9pPr>
          </a:lstStyle>
          <a:p>
            <a:pPr>
              <a:spcBef>
                <a:spcPct val="0"/>
              </a:spcBef>
              <a:buClrTx/>
              <a:buSzTx/>
              <a:buFontTx/>
              <a:buNone/>
            </a:pPr>
            <a:fld id="{8878237A-A11A-4F29-A286-60BECD09E213}" type="slidenum">
              <a:rPr lang="en-US" altLang="en-US" sz="1950">
                <a:solidFill>
                  <a:schemeClr val="bg1"/>
                </a:solidFill>
                <a:latin typeface="Arial" panose="020B0604020202020204" pitchFamily="34" charset="0"/>
              </a:rPr>
              <a:pPr>
                <a:spcBef>
                  <a:spcPct val="0"/>
                </a:spcBef>
                <a:buClrTx/>
                <a:buSzTx/>
                <a:buFontTx/>
                <a:buNone/>
              </a:pPr>
              <a:t>40</a:t>
            </a:fld>
            <a:endParaRPr lang="en-US" altLang="en-US" sz="1950">
              <a:solidFill>
                <a:schemeClr val="bg1"/>
              </a:solidFill>
              <a:latin typeface="Arial" panose="020B0604020202020204" pitchFamily="34" charset="0"/>
            </a:endParaRPr>
          </a:p>
        </p:txBody>
      </p:sp>
      <p:sp>
        <p:nvSpPr>
          <p:cNvPr id="107524" name="Rectangle 4"/>
          <p:cNvSpPr>
            <a:spLocks noChangeArrowheads="1"/>
          </p:cNvSpPr>
          <p:nvPr/>
        </p:nvSpPr>
        <p:spPr bwMode="auto">
          <a:xfrm>
            <a:off x="4743450" y="3292078"/>
            <a:ext cx="24955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buClr>
                <a:schemeClr val="hlink"/>
              </a:buClr>
              <a:buSzPct val="80000"/>
              <a:buFont typeface="Wingdings" pitchFamily="2" charset="2"/>
              <a:buNone/>
              <a:defRPr/>
            </a:pPr>
            <a:endParaRPr lang="en-US" sz="135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54702146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0E19-B8A7-FB63-86BD-7B83B7901255}"/>
              </a:ext>
            </a:extLst>
          </p:cNvPr>
          <p:cNvSpPr>
            <a:spLocks noGrp="1"/>
          </p:cNvSpPr>
          <p:nvPr>
            <p:ph type="title"/>
          </p:nvPr>
        </p:nvSpPr>
        <p:spPr>
          <a:xfrm>
            <a:off x="609600" y="152718"/>
            <a:ext cx="7721600" cy="871012"/>
          </a:xfrm>
        </p:spPr>
        <p:txBody>
          <a:bodyPr/>
          <a:lstStyle/>
          <a:p>
            <a:r>
              <a:rPr lang="en-US" b="1" dirty="0"/>
              <a:t>Manifestation Determinations</a:t>
            </a:r>
          </a:p>
        </p:txBody>
      </p:sp>
      <p:sp>
        <p:nvSpPr>
          <p:cNvPr id="3" name="Text Placeholder 2">
            <a:extLst>
              <a:ext uri="{FF2B5EF4-FFF2-40B4-BE49-F238E27FC236}">
                <a16:creationId xmlns:a16="http://schemas.microsoft.com/office/drawing/2014/main" id="{8315E211-6451-4A9F-D0E7-7027F381CD3E}"/>
              </a:ext>
            </a:extLst>
          </p:cNvPr>
          <p:cNvSpPr>
            <a:spLocks noGrp="1"/>
          </p:cNvSpPr>
          <p:nvPr>
            <p:ph type="body" idx="1"/>
          </p:nvPr>
        </p:nvSpPr>
        <p:spPr>
          <a:xfrm>
            <a:off x="738942" y="1524318"/>
            <a:ext cx="4389120" cy="423752"/>
          </a:xfrm>
        </p:spPr>
        <p:txBody>
          <a:bodyPr/>
          <a:lstStyle/>
          <a:p>
            <a:r>
              <a:rPr lang="en-US" dirty="0"/>
              <a:t>What is it? When is it triggered?</a:t>
            </a:r>
          </a:p>
        </p:txBody>
      </p:sp>
      <p:sp>
        <p:nvSpPr>
          <p:cNvPr id="4" name="Content Placeholder 3">
            <a:extLst>
              <a:ext uri="{FF2B5EF4-FFF2-40B4-BE49-F238E27FC236}">
                <a16:creationId xmlns:a16="http://schemas.microsoft.com/office/drawing/2014/main" id="{684BB639-C1A1-F0B0-DEC7-780167F85F28}"/>
              </a:ext>
            </a:extLst>
          </p:cNvPr>
          <p:cNvSpPr>
            <a:spLocks noGrp="1"/>
          </p:cNvSpPr>
          <p:nvPr>
            <p:ph sz="half" idx="2"/>
          </p:nvPr>
        </p:nvSpPr>
        <p:spPr>
          <a:xfrm>
            <a:off x="738942" y="2077278"/>
            <a:ext cx="5357058" cy="4018672"/>
          </a:xfrm>
        </p:spPr>
        <p:txBody>
          <a:bodyPr>
            <a:noAutofit/>
          </a:bodyPr>
          <a:lstStyle/>
          <a:p>
            <a:r>
              <a:rPr lang="en-US" sz="1400" b="0" dirty="0">
                <a:solidFill>
                  <a:schemeClr val="tx2"/>
                </a:solidFill>
              </a:rPr>
              <a:t>1. Students who have IEPs, students with “qualifying disabilities” who are suspected to be eligible, or students who don’t have an IEP but need accommodations in school under a “504 Plan” </a:t>
            </a:r>
            <a:r>
              <a:rPr lang="en-US" sz="1400" dirty="0">
                <a:solidFill>
                  <a:schemeClr val="tx2"/>
                </a:solidFill>
              </a:rPr>
              <a:t>cannot be disciplined on the basis of their disability. </a:t>
            </a:r>
          </a:p>
          <a:p>
            <a:r>
              <a:rPr lang="en-US" sz="1400" b="0" dirty="0">
                <a:solidFill>
                  <a:schemeClr val="tx2"/>
                </a:solidFill>
              </a:rPr>
              <a:t>2. Special rules apply if a school wants to suspend a student with an Individualized Education Program (IEP) for more than:</a:t>
            </a:r>
          </a:p>
          <a:p>
            <a:pPr marL="914400" lvl="1" indent="-457200">
              <a:buFont typeface="+mj-lt"/>
              <a:buAutoNum type="arabicPeriod"/>
            </a:pPr>
            <a:r>
              <a:rPr lang="en-US" sz="1400" b="0" dirty="0">
                <a:solidFill>
                  <a:schemeClr val="tx2"/>
                </a:solidFill>
              </a:rPr>
              <a:t>10+ days in a row (expulsion) or </a:t>
            </a:r>
          </a:p>
          <a:p>
            <a:pPr marL="914400" lvl="1" indent="-457200">
              <a:buFont typeface="+mj-lt"/>
              <a:buAutoNum type="arabicPeriod"/>
            </a:pPr>
            <a:r>
              <a:rPr lang="en-US" sz="1400" b="0" dirty="0">
                <a:solidFill>
                  <a:schemeClr val="tx2"/>
                </a:solidFill>
              </a:rPr>
              <a:t>10 </a:t>
            </a:r>
            <a:r>
              <a:rPr lang="en-US" sz="1400" b="1" dirty="0">
                <a:solidFill>
                  <a:schemeClr val="tx2"/>
                </a:solidFill>
              </a:rPr>
              <a:t>total</a:t>
            </a:r>
            <a:r>
              <a:rPr lang="en-US" sz="1400" b="0" dirty="0">
                <a:solidFill>
                  <a:schemeClr val="tx2"/>
                </a:solidFill>
              </a:rPr>
              <a:t> days in a school year for a “pattern of behavior”, or </a:t>
            </a:r>
          </a:p>
          <a:p>
            <a:pPr marL="914400" lvl="1" indent="-457200">
              <a:buFont typeface="+mj-lt"/>
              <a:buAutoNum type="arabicPeriod"/>
            </a:pPr>
            <a:r>
              <a:rPr lang="en-US" sz="1400" b="0" dirty="0">
                <a:solidFill>
                  <a:schemeClr val="tx2"/>
                </a:solidFill>
              </a:rPr>
              <a:t>15 total days in a school year. </a:t>
            </a:r>
          </a:p>
          <a:p>
            <a:r>
              <a:rPr lang="en-US" sz="1200" b="0" i="1" dirty="0">
                <a:solidFill>
                  <a:schemeClr val="tx2"/>
                </a:solidFill>
              </a:rPr>
              <a:t>(read: any changes in the student’s placement)</a:t>
            </a:r>
          </a:p>
          <a:p>
            <a:r>
              <a:rPr lang="en-US" sz="1400" b="0" dirty="0">
                <a:solidFill>
                  <a:schemeClr val="tx2"/>
                </a:solidFill>
              </a:rPr>
              <a:t>3. At the MDR meeting, IEP Teams must consider:​</a:t>
            </a:r>
          </a:p>
          <a:p>
            <a:pPr lvl="1"/>
            <a:r>
              <a:rPr lang="en-US" sz="1200" b="0" dirty="0">
                <a:solidFill>
                  <a:schemeClr val="tx2"/>
                </a:solidFill>
              </a:rPr>
              <a:t>Whether the behavior is called by the student's disability, or ​</a:t>
            </a:r>
          </a:p>
          <a:p>
            <a:pPr lvl="1"/>
            <a:r>
              <a:rPr lang="en-US" sz="1200" b="0" dirty="0">
                <a:solidFill>
                  <a:schemeClr val="tx2"/>
                </a:solidFill>
              </a:rPr>
              <a:t>Whether the school failed to follow a child's IEP</a:t>
            </a:r>
          </a:p>
          <a:p>
            <a:endParaRPr lang="en-US" sz="1400" b="0" dirty="0">
              <a:solidFill>
                <a:schemeClr val="tx2"/>
              </a:solidFill>
            </a:endParaRPr>
          </a:p>
        </p:txBody>
      </p:sp>
      <p:sp>
        <p:nvSpPr>
          <p:cNvPr id="5" name="Text Placeholder 4">
            <a:extLst>
              <a:ext uri="{FF2B5EF4-FFF2-40B4-BE49-F238E27FC236}">
                <a16:creationId xmlns:a16="http://schemas.microsoft.com/office/drawing/2014/main" id="{69F48D90-B081-5673-D0E7-DC17A910CF7C}"/>
              </a:ext>
            </a:extLst>
          </p:cNvPr>
          <p:cNvSpPr>
            <a:spLocks noGrp="1"/>
          </p:cNvSpPr>
          <p:nvPr>
            <p:ph type="body" sz="quarter" idx="3"/>
          </p:nvPr>
        </p:nvSpPr>
        <p:spPr>
          <a:xfrm>
            <a:off x="6790944" y="1572768"/>
            <a:ext cx="4389120" cy="375302"/>
          </a:xfrm>
        </p:spPr>
        <p:txBody>
          <a:bodyPr/>
          <a:lstStyle/>
          <a:p>
            <a:r>
              <a:rPr lang="en-US" dirty="0"/>
              <a:t>Then What?</a:t>
            </a:r>
          </a:p>
        </p:txBody>
      </p:sp>
      <p:sp>
        <p:nvSpPr>
          <p:cNvPr id="6" name="Content Placeholder 5">
            <a:extLst>
              <a:ext uri="{FF2B5EF4-FFF2-40B4-BE49-F238E27FC236}">
                <a16:creationId xmlns:a16="http://schemas.microsoft.com/office/drawing/2014/main" id="{60519D8A-C805-1DDD-BB21-2ADE18B62DFF}"/>
              </a:ext>
            </a:extLst>
          </p:cNvPr>
          <p:cNvSpPr>
            <a:spLocks noGrp="1"/>
          </p:cNvSpPr>
          <p:nvPr>
            <p:ph sz="quarter" idx="4"/>
          </p:nvPr>
        </p:nvSpPr>
        <p:spPr>
          <a:xfrm>
            <a:off x="6790944" y="2077279"/>
            <a:ext cx="4389120" cy="4022568"/>
          </a:xfrm>
        </p:spPr>
        <p:txBody>
          <a:bodyPr>
            <a:normAutofit fontScale="55000" lnSpcReduction="20000"/>
          </a:bodyPr>
          <a:lstStyle/>
          <a:p>
            <a:r>
              <a:rPr lang="en-US" dirty="0">
                <a:solidFill>
                  <a:schemeClr val="tx2"/>
                </a:solidFill>
              </a:rPr>
              <a:t>If it was a manifestation</a:t>
            </a:r>
            <a:r>
              <a:rPr lang="en-US" b="0" dirty="0">
                <a:solidFill>
                  <a:schemeClr val="tx2"/>
                </a:solidFill>
              </a:rPr>
              <a:t>, the child cannot be expelled or suspended for more than 10 days in a row or 15 school days in the school year. In addition, the IEP team must also conduct a Functional Behavioral Assessment or revise a child’s Positive Behavior Support Plan.</a:t>
            </a:r>
          </a:p>
          <a:p>
            <a:pPr marL="342900" indent="-342900">
              <a:buFont typeface="Arial" panose="020B0604020202020204" pitchFamily="34" charset="0"/>
              <a:buChar char="•"/>
            </a:pPr>
            <a:r>
              <a:rPr lang="en-US" b="0" dirty="0">
                <a:solidFill>
                  <a:schemeClr val="tx2"/>
                </a:solidFill>
              </a:rPr>
              <a:t>Exceptions for weapons, drugs, and serious bodily injury apply; Students who are deemed a “threat”</a:t>
            </a:r>
          </a:p>
          <a:p>
            <a:pPr marL="342900" indent="-342900">
              <a:buFont typeface="Arial" panose="020B0604020202020204" pitchFamily="34" charset="0"/>
              <a:buChar char="•"/>
            </a:pPr>
            <a:r>
              <a:rPr lang="en-US" b="0" dirty="0">
                <a:solidFill>
                  <a:schemeClr val="tx2"/>
                </a:solidFill>
              </a:rPr>
              <a:t>The student can be removed for up to 45 school days to an alternative placement.</a:t>
            </a:r>
          </a:p>
          <a:p>
            <a:r>
              <a:rPr lang="en-US" dirty="0">
                <a:solidFill>
                  <a:schemeClr val="tx2"/>
                </a:solidFill>
              </a:rPr>
              <a:t>If the team decides it was not a manifestation </a:t>
            </a:r>
            <a:r>
              <a:rPr lang="en-US" b="0" dirty="0">
                <a:solidFill>
                  <a:schemeClr val="tx2"/>
                </a:solidFill>
              </a:rPr>
              <a:t>but the parent disagrees with the team’s decision, the parent has the right to request a special education hearing. If a student with disabilities is suspended or expelled (for whatever length of time), the school district or charter school must still arrange for the student to receive a free, appropriate public education in accordance with the child’s IEP during the entire time the student is out of school.</a:t>
            </a:r>
          </a:p>
          <a:p>
            <a:r>
              <a:rPr lang="en-US" b="0" dirty="0">
                <a:solidFill>
                  <a:schemeClr val="tx2"/>
                </a:solidFill>
              </a:rPr>
              <a:t>If the team decides it was not a manifestation, and there is no disagreement on record, the discipline proceeds as proposed/implemented.</a:t>
            </a:r>
          </a:p>
        </p:txBody>
      </p:sp>
      <p:sp>
        <p:nvSpPr>
          <p:cNvPr id="8" name="Slide Number Placeholder 7">
            <a:extLst>
              <a:ext uri="{FF2B5EF4-FFF2-40B4-BE49-F238E27FC236}">
                <a16:creationId xmlns:a16="http://schemas.microsoft.com/office/drawing/2014/main" id="{D757BFA9-84A6-B3E5-F4DF-B80C660722C8}"/>
              </a:ext>
            </a:extLst>
          </p:cNvPr>
          <p:cNvSpPr>
            <a:spLocks noGrp="1"/>
          </p:cNvSpPr>
          <p:nvPr>
            <p:ph type="sldNum" sz="quarter" idx="12"/>
          </p:nvPr>
        </p:nvSpPr>
        <p:spPr/>
        <p:txBody>
          <a:bodyPr/>
          <a:lstStyle/>
          <a:p>
            <a:fld id="{ED5BBBEE-5D91-4B8F-867F-2C151C9DB961}" type="slidenum">
              <a:rPr lang="en-US" smtClean="0"/>
              <a:t>41</a:t>
            </a:fld>
            <a:endParaRPr lang="en-US"/>
          </a:p>
        </p:txBody>
      </p:sp>
    </p:spTree>
    <p:extLst>
      <p:ext uri="{BB962C8B-B14F-4D97-AF65-F5344CB8AC3E}">
        <p14:creationId xmlns:p14="http://schemas.microsoft.com/office/powerpoint/2010/main" val="153393326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CA5D-1EDB-EC23-E161-DA00236D9D48}"/>
              </a:ext>
            </a:extLst>
          </p:cNvPr>
          <p:cNvSpPr>
            <a:spLocks noGrp="1"/>
          </p:cNvSpPr>
          <p:nvPr>
            <p:ph type="title"/>
          </p:nvPr>
        </p:nvSpPr>
        <p:spPr>
          <a:xfrm>
            <a:off x="321365" y="182562"/>
            <a:ext cx="11158330" cy="900830"/>
          </a:xfrm>
        </p:spPr>
        <p:txBody>
          <a:bodyPr/>
          <a:lstStyle/>
          <a:p>
            <a:r>
              <a:rPr lang="en-US" b="1" dirty="0"/>
              <a:t>Exclusionary discipline in a virtual world</a:t>
            </a:r>
          </a:p>
        </p:txBody>
      </p:sp>
      <p:sp>
        <p:nvSpPr>
          <p:cNvPr id="3" name="Content Placeholder 2">
            <a:extLst>
              <a:ext uri="{FF2B5EF4-FFF2-40B4-BE49-F238E27FC236}">
                <a16:creationId xmlns:a16="http://schemas.microsoft.com/office/drawing/2014/main" id="{6D72E632-AF07-80FD-C88D-52DCC7AF19FB}"/>
              </a:ext>
            </a:extLst>
          </p:cNvPr>
          <p:cNvSpPr>
            <a:spLocks noGrp="1"/>
          </p:cNvSpPr>
          <p:nvPr>
            <p:ph idx="1"/>
          </p:nvPr>
        </p:nvSpPr>
        <p:spPr>
          <a:xfrm>
            <a:off x="532326" y="1510071"/>
            <a:ext cx="10394753" cy="4373563"/>
          </a:xfrm>
        </p:spPr>
        <p:txBody>
          <a:bodyPr>
            <a:normAutofit fontScale="85000" lnSpcReduction="20000"/>
          </a:bodyPr>
          <a:lstStyle/>
          <a:p>
            <a:pPr marL="342900" indent="-342900">
              <a:buFont typeface="Arial" panose="020B0604020202020204" pitchFamily="34" charset="0"/>
              <a:buChar char="•"/>
            </a:pPr>
            <a:r>
              <a:rPr lang="en-US" dirty="0">
                <a:solidFill>
                  <a:schemeClr val="tx2"/>
                </a:solidFill>
              </a:rPr>
              <a:t>Exclusionary discipline triggers due process protections. </a:t>
            </a:r>
          </a:p>
          <a:p>
            <a:pPr marL="342900" indent="-342900">
              <a:buFont typeface="Arial" panose="020B0604020202020204" pitchFamily="34" charset="0"/>
              <a:buChar char="•"/>
            </a:pPr>
            <a:r>
              <a:rPr lang="en-US" dirty="0">
                <a:solidFill>
                  <a:schemeClr val="tx2"/>
                </a:solidFill>
              </a:rPr>
              <a:t>Students who are told not to return to school, or “participate virtually” for a few days are being excluded</a:t>
            </a:r>
          </a:p>
          <a:p>
            <a:pPr marL="800100" lvl="1" indent="-342900"/>
            <a:r>
              <a:rPr lang="en-US" dirty="0">
                <a:solidFill>
                  <a:schemeClr val="tx2"/>
                </a:solidFill>
              </a:rPr>
              <a:t>For students with disabilities, this is a change in placement</a:t>
            </a:r>
          </a:p>
          <a:p>
            <a:pPr marL="800100" lvl="1" indent="-342900"/>
            <a:r>
              <a:rPr lang="en-US" dirty="0">
                <a:solidFill>
                  <a:schemeClr val="tx2"/>
                </a:solidFill>
              </a:rPr>
              <a:t>For students who are excluded for days at a time, the removal may constitute a constructive suspension. After 10 days, it is a constructive expulsion.</a:t>
            </a:r>
          </a:p>
          <a:p>
            <a:pPr marL="342900" indent="-342900"/>
            <a:r>
              <a:rPr lang="en-US" dirty="0">
                <a:solidFill>
                  <a:schemeClr val="tx2"/>
                </a:solidFill>
              </a:rPr>
              <a:t>Requiring early “pick ups” or dismissing a student are considered exclusionary discipline (informal suspensions).</a:t>
            </a:r>
          </a:p>
          <a:p>
            <a:pPr marL="800100" lvl="1" indent="-342900"/>
            <a:r>
              <a:rPr lang="en-US" dirty="0">
                <a:solidFill>
                  <a:schemeClr val="tx2"/>
                </a:solidFill>
              </a:rPr>
              <a:t>For students with disabilities, it could be advantageous to document the absences as such in order to trigger a manifestation, IEP meeting, additional assessments, and more.</a:t>
            </a:r>
          </a:p>
          <a:p>
            <a:pPr marL="800100" lvl="1" indent="-342900"/>
            <a:r>
              <a:rPr lang="en-US" dirty="0">
                <a:solidFill>
                  <a:schemeClr val="tx2"/>
                </a:solidFill>
              </a:rPr>
              <a:t>For students without disabilities, this kind of pattern could indicate a student needs an evaluation (including an FBA) and/or increased school supports,</a:t>
            </a:r>
          </a:p>
          <a:p>
            <a:pPr marL="800100" lvl="1" indent="-342900"/>
            <a:endParaRPr lang="en-US" dirty="0">
              <a:solidFill>
                <a:schemeClr val="tx2"/>
              </a:solidFill>
            </a:endParaRPr>
          </a:p>
          <a:p>
            <a:r>
              <a:rPr lang="en-US" dirty="0">
                <a:solidFill>
                  <a:schemeClr val="tx2"/>
                </a:solidFill>
              </a:rPr>
              <a:t>Be mindful of students who attend on-grounds schools, and are kept from </a:t>
            </a:r>
            <a:r>
              <a:rPr lang="en-US" i="1" dirty="0">
                <a:solidFill>
                  <a:schemeClr val="tx2"/>
                </a:solidFill>
              </a:rPr>
              <a:t>school</a:t>
            </a:r>
            <a:r>
              <a:rPr lang="en-US" dirty="0">
                <a:solidFill>
                  <a:schemeClr val="tx2"/>
                </a:solidFill>
              </a:rPr>
              <a:t> as a disciplinary consequence, often for behaviors occurring in the </a:t>
            </a:r>
            <a:r>
              <a:rPr lang="en-US" i="1" dirty="0">
                <a:solidFill>
                  <a:schemeClr val="tx2"/>
                </a:solidFill>
              </a:rPr>
              <a:t>placement</a:t>
            </a:r>
            <a:r>
              <a:rPr lang="en-US" dirty="0">
                <a:solidFill>
                  <a:schemeClr val="tx2"/>
                </a:solidFill>
              </a:rPr>
              <a:t>. Often, this is still considered exclusion from the classroom and should be documented as a suspension, with due process owed.</a:t>
            </a:r>
          </a:p>
        </p:txBody>
      </p:sp>
      <p:sp>
        <p:nvSpPr>
          <p:cNvPr id="5" name="Slide Number Placeholder 4">
            <a:extLst>
              <a:ext uri="{FF2B5EF4-FFF2-40B4-BE49-F238E27FC236}">
                <a16:creationId xmlns:a16="http://schemas.microsoft.com/office/drawing/2014/main" id="{34E0C394-B6E7-144C-75FF-A53F832C6D5B}"/>
              </a:ext>
            </a:extLst>
          </p:cNvPr>
          <p:cNvSpPr>
            <a:spLocks noGrp="1"/>
          </p:cNvSpPr>
          <p:nvPr>
            <p:ph type="sldNum" sz="quarter" idx="12"/>
          </p:nvPr>
        </p:nvSpPr>
        <p:spPr/>
        <p:txBody>
          <a:bodyPr/>
          <a:lstStyle/>
          <a:p>
            <a:fld id="{ED5BBBEE-5D91-4B8F-867F-2C151C9DB961}" type="slidenum">
              <a:rPr lang="en-US" smtClean="0"/>
              <a:t>42</a:t>
            </a:fld>
            <a:endParaRPr lang="en-US"/>
          </a:p>
        </p:txBody>
      </p:sp>
    </p:spTree>
    <p:extLst>
      <p:ext uri="{BB962C8B-B14F-4D97-AF65-F5344CB8AC3E}">
        <p14:creationId xmlns:p14="http://schemas.microsoft.com/office/powerpoint/2010/main" val="205134968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35A-6562-F4F3-5822-EFFA0A47E781}"/>
              </a:ext>
            </a:extLst>
          </p:cNvPr>
          <p:cNvSpPr>
            <a:spLocks noGrp="1"/>
          </p:cNvSpPr>
          <p:nvPr>
            <p:ph type="title"/>
          </p:nvPr>
        </p:nvSpPr>
        <p:spPr>
          <a:xfrm>
            <a:off x="609599" y="152718"/>
            <a:ext cx="10634133" cy="1118298"/>
          </a:xfrm>
        </p:spPr>
        <p:txBody>
          <a:bodyPr anchor="b">
            <a:normAutofit/>
          </a:bodyPr>
          <a:lstStyle/>
          <a:p>
            <a:pPr>
              <a:lnSpc>
                <a:spcPct val="90000"/>
              </a:lnSpc>
            </a:pPr>
            <a:r>
              <a:rPr lang="en-US" sz="3100" b="1" dirty="0"/>
              <a:t>Students returning from placement</a:t>
            </a:r>
          </a:p>
        </p:txBody>
      </p:sp>
      <p:graphicFrame>
        <p:nvGraphicFramePr>
          <p:cNvPr id="7" name="Content Placeholder 2">
            <a:extLst>
              <a:ext uri="{FF2B5EF4-FFF2-40B4-BE49-F238E27FC236}">
                <a16:creationId xmlns:a16="http://schemas.microsoft.com/office/drawing/2014/main" id="{679B8F2E-33BB-2959-4575-243DFF1B9CA2}"/>
              </a:ext>
            </a:extLst>
          </p:cNvPr>
          <p:cNvGraphicFramePr>
            <a:graphicFrameLocks noGrp="1"/>
          </p:cNvGraphicFramePr>
          <p:nvPr>
            <p:ph idx="1"/>
            <p:extLst>
              <p:ext uri="{D42A27DB-BD31-4B8C-83A1-F6EECF244321}">
                <p14:modId xmlns:p14="http://schemas.microsoft.com/office/powerpoint/2010/main" val="1885693703"/>
              </p:ext>
            </p:extLst>
          </p:nvPr>
        </p:nvGraphicFramePr>
        <p:xfrm>
          <a:off x="609600" y="1752600"/>
          <a:ext cx="101600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41B32DD-F8F4-C14F-07BF-D7D1C65A99BF}"/>
              </a:ext>
            </a:extLst>
          </p:cNvPr>
          <p:cNvSpPr>
            <a:spLocks noGrp="1"/>
          </p:cNvSpPr>
          <p:nvPr>
            <p:ph type="sldNum" sz="quarter" idx="12"/>
          </p:nvPr>
        </p:nvSpPr>
        <p:spPr/>
        <p:txBody>
          <a:bodyPr anchor="ctr">
            <a:normAutofit/>
          </a:bodyPr>
          <a:lstStyle/>
          <a:p>
            <a:pPr>
              <a:lnSpc>
                <a:spcPct val="90000"/>
              </a:lnSpc>
              <a:spcAft>
                <a:spcPts val="600"/>
              </a:spcAft>
            </a:pPr>
            <a:fld id="{ED5BBBEE-5D91-4B8F-867F-2C151C9DB961}" type="slidenum">
              <a:rPr lang="en-US" sz="1900" smtClean="0"/>
              <a:pPr>
                <a:lnSpc>
                  <a:spcPct val="90000"/>
                </a:lnSpc>
                <a:spcAft>
                  <a:spcPts val="600"/>
                </a:spcAft>
              </a:pPr>
              <a:t>43</a:t>
            </a:fld>
            <a:endParaRPr lang="en-US" sz="1900"/>
          </a:p>
        </p:txBody>
      </p:sp>
      <p:sp>
        <p:nvSpPr>
          <p:cNvPr id="3" name="Arrow: Right 2" descr="Irritant">
            <a:extLst>
              <a:ext uri="{FF2B5EF4-FFF2-40B4-BE49-F238E27FC236}">
                <a16:creationId xmlns:a16="http://schemas.microsoft.com/office/drawing/2014/main" id="{A8351A88-D734-A687-2F46-97950FCEB167}"/>
              </a:ext>
            </a:extLst>
          </p:cNvPr>
          <p:cNvSpPr/>
          <p:nvPr/>
        </p:nvSpPr>
        <p:spPr>
          <a:xfrm>
            <a:off x="979279" y="3707239"/>
            <a:ext cx="687106" cy="687106"/>
          </a:xfrm>
          <a:prstGeom prst="rightArrow">
            <a:avLst/>
          </a:prstGeom>
          <a:solidFill>
            <a:schemeClr val="bg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4" name="Arrow: Right 3" descr="Irritant">
            <a:extLst>
              <a:ext uri="{FF2B5EF4-FFF2-40B4-BE49-F238E27FC236}">
                <a16:creationId xmlns:a16="http://schemas.microsoft.com/office/drawing/2014/main" id="{8EEC7317-82BD-CA19-D7AC-644C23722DDB}"/>
              </a:ext>
            </a:extLst>
          </p:cNvPr>
          <p:cNvSpPr/>
          <p:nvPr/>
        </p:nvSpPr>
        <p:spPr>
          <a:xfrm>
            <a:off x="979279" y="5187580"/>
            <a:ext cx="687106" cy="687106"/>
          </a:xfrm>
          <a:prstGeom prst="rightArrow">
            <a:avLst/>
          </a:prstGeom>
          <a:solidFill>
            <a:schemeClr val="bg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71159467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576D3A4-9185-4314-BEB0-1A60E446A381}"/>
              </a:ext>
            </a:extLst>
          </p:cNvPr>
          <p:cNvSpPr>
            <a:spLocks noGrp="1" noChangeArrowheads="1"/>
          </p:cNvSpPr>
          <p:nvPr>
            <p:ph type="title"/>
          </p:nvPr>
        </p:nvSpPr>
        <p:spPr>
          <a:xfrm>
            <a:off x="981635" y="272248"/>
            <a:ext cx="9309064" cy="1112052"/>
          </a:xfrm>
          <a:noFill/>
        </p:spPr>
        <p:txBody>
          <a:bodyPr>
            <a:normAutofit fontScale="90000"/>
          </a:bodyPr>
          <a:lstStyle/>
          <a:p>
            <a:r>
              <a:rPr lang="en-US" altLang="en-US" sz="3600" b="1" dirty="0"/>
              <a:t>Who Makes Special Education Decisions for </a:t>
            </a:r>
            <a:br>
              <a:rPr lang="en-US" altLang="en-US" sz="3600" b="1" dirty="0"/>
            </a:br>
            <a:r>
              <a:rPr lang="en-US" altLang="en-US" sz="3600" b="1" dirty="0"/>
              <a:t>System- Involved Students?</a:t>
            </a:r>
          </a:p>
        </p:txBody>
      </p:sp>
      <p:sp>
        <p:nvSpPr>
          <p:cNvPr id="17411" name="Rectangle 3">
            <a:extLst>
              <a:ext uri="{FF2B5EF4-FFF2-40B4-BE49-F238E27FC236}">
                <a16:creationId xmlns:a16="http://schemas.microsoft.com/office/drawing/2014/main" id="{37F6AC45-BAD9-4C80-BD75-A7B444B6FEDE}"/>
              </a:ext>
            </a:extLst>
          </p:cNvPr>
          <p:cNvSpPr>
            <a:spLocks noGrp="1" noChangeArrowheads="1"/>
          </p:cNvSpPr>
          <p:nvPr>
            <p:ph idx="1"/>
          </p:nvPr>
        </p:nvSpPr>
        <p:spPr>
          <a:xfrm>
            <a:off x="981635" y="1785152"/>
            <a:ext cx="9533965" cy="4495800"/>
          </a:xfrm>
        </p:spPr>
        <p:txBody>
          <a:bodyPr>
            <a:normAutofit/>
          </a:bodyPr>
          <a:lstStyle/>
          <a:p>
            <a:pPr>
              <a:defRPr/>
            </a:pPr>
            <a:r>
              <a:rPr lang="en-US" altLang="en-US" b="0" dirty="0">
                <a:solidFill>
                  <a:schemeClr val="tx2"/>
                </a:solidFill>
              </a:rPr>
              <a:t>Children in foster care may have no active, involved parent.  This is a particular problem for children in residential settings (group homes, residential programs, hospitals, etc.) who do not have a foster parent to serve in this role. Foster parents may change frequently, and schools may not have updated information to contact the proper individual.</a:t>
            </a:r>
          </a:p>
          <a:p>
            <a:pPr>
              <a:defRPr/>
            </a:pPr>
            <a:r>
              <a:rPr lang="en-US" altLang="en-US" b="0" dirty="0">
                <a:solidFill>
                  <a:schemeClr val="tx2"/>
                </a:solidFill>
              </a:rPr>
              <a:t>Unaccompanied youth who are living on their own and experiencing homelessness often have no one to serve in this role. </a:t>
            </a:r>
          </a:p>
          <a:p>
            <a:pPr>
              <a:defRPr/>
            </a:pPr>
            <a:r>
              <a:rPr lang="en-US" altLang="en-US" dirty="0">
                <a:solidFill>
                  <a:srgbClr val="FF0000"/>
                </a:solidFill>
              </a:rPr>
              <a:t>Without a parent or other authorized adult to drive the special education process, nothing will move forward for the child.  This contributes to poor educational and life outcomes for these students. </a:t>
            </a:r>
          </a:p>
          <a:p>
            <a:pPr>
              <a:defRPr/>
            </a:pPr>
            <a:r>
              <a:rPr lang="en-US" altLang="en-US" dirty="0">
                <a:solidFill>
                  <a:schemeClr val="tx2"/>
                </a:solidFill>
              </a:rPr>
              <a:t>Judges and other key legal professional or advocates can play a crucial role in improving outcomes, just by asking the right questions at the right time. </a:t>
            </a:r>
          </a:p>
          <a:p>
            <a:pPr>
              <a:defRPr/>
            </a:pPr>
            <a:endParaRPr lang="en-US" altLang="en-US" dirty="0">
              <a:solidFill>
                <a:schemeClr val="tx2"/>
              </a:solidFill>
            </a:endParaRPr>
          </a:p>
        </p:txBody>
      </p:sp>
    </p:spTree>
    <p:extLst>
      <p:ext uri="{BB962C8B-B14F-4D97-AF65-F5344CB8AC3E}">
        <p14:creationId xmlns:p14="http://schemas.microsoft.com/office/powerpoint/2010/main" val="123158625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4ED7-06C1-4126-BAA8-634ACF256DF1}"/>
              </a:ext>
            </a:extLst>
          </p:cNvPr>
          <p:cNvSpPr>
            <a:spLocks noGrp="1"/>
          </p:cNvSpPr>
          <p:nvPr>
            <p:ph type="title"/>
          </p:nvPr>
        </p:nvSpPr>
        <p:spPr>
          <a:xfrm>
            <a:off x="609600" y="152718"/>
            <a:ext cx="10068560" cy="1371600"/>
          </a:xfrm>
        </p:spPr>
        <p:txBody>
          <a:bodyPr/>
          <a:lstStyle/>
          <a:p>
            <a:r>
              <a:rPr lang="en-US" b="1" dirty="0"/>
              <a:t>Educational decision makers &amp; surrogate parents</a:t>
            </a:r>
          </a:p>
        </p:txBody>
      </p:sp>
      <p:sp>
        <p:nvSpPr>
          <p:cNvPr id="4" name="Content Placeholder 3">
            <a:extLst>
              <a:ext uri="{FF2B5EF4-FFF2-40B4-BE49-F238E27FC236}">
                <a16:creationId xmlns:a16="http://schemas.microsoft.com/office/drawing/2014/main" id="{AC7D7B96-B2B0-40CB-8E90-D8119CA1B10F}"/>
              </a:ext>
            </a:extLst>
          </p:cNvPr>
          <p:cNvSpPr>
            <a:spLocks noGrp="1"/>
          </p:cNvSpPr>
          <p:nvPr>
            <p:ph sz="half" idx="2"/>
          </p:nvPr>
        </p:nvSpPr>
        <p:spPr>
          <a:xfrm>
            <a:off x="609600" y="1956815"/>
            <a:ext cx="10582656" cy="4069081"/>
          </a:xfrm>
        </p:spPr>
        <p:txBody>
          <a:bodyPr vert="horz" lIns="91440" tIns="45720" rIns="91440" bIns="45720" rtlCol="0" anchor="t">
            <a:normAutofit fontScale="92500" lnSpcReduction="20000"/>
          </a:bodyPr>
          <a:lstStyle/>
          <a:p>
            <a:r>
              <a:rPr lang="en-US" b="0" dirty="0">
                <a:solidFill>
                  <a:schemeClr val="tx2"/>
                </a:solidFill>
                <a:highlight>
                  <a:srgbClr val="FFFF00"/>
                </a:highlight>
                <a:ea typeface="+mn-lt"/>
                <a:cs typeface="+mn-lt"/>
              </a:rPr>
              <a:t>Surrogate Parents </a:t>
            </a:r>
            <a:r>
              <a:rPr lang="en-US" b="0" dirty="0">
                <a:solidFill>
                  <a:schemeClr val="tx2"/>
                </a:solidFill>
                <a:ea typeface="+mn-lt"/>
                <a:cs typeface="+mn-lt"/>
              </a:rPr>
              <a:t>are </a:t>
            </a:r>
            <a:r>
              <a:rPr lang="en-US" b="0" u="sng" dirty="0">
                <a:solidFill>
                  <a:schemeClr val="tx2"/>
                </a:solidFill>
                <a:ea typeface="+mn-lt"/>
                <a:cs typeface="+mn-lt"/>
              </a:rPr>
              <a:t>appointed </a:t>
            </a:r>
            <a:r>
              <a:rPr lang="en-US" b="0" dirty="0">
                <a:solidFill>
                  <a:schemeClr val="tx2"/>
                </a:solidFill>
                <a:ea typeface="+mn-lt"/>
                <a:cs typeface="+mn-lt"/>
              </a:rPr>
              <a:t>by the </a:t>
            </a:r>
            <a:r>
              <a:rPr lang="en-US" dirty="0">
                <a:solidFill>
                  <a:schemeClr val="tx2"/>
                </a:solidFill>
                <a:ea typeface="+mn-lt"/>
                <a:cs typeface="+mn-lt"/>
              </a:rPr>
              <a:t>school district</a:t>
            </a:r>
            <a:r>
              <a:rPr lang="en-US" b="0" dirty="0">
                <a:solidFill>
                  <a:schemeClr val="tx2"/>
                </a:solidFill>
                <a:ea typeface="+mn-lt"/>
                <a:cs typeface="+mn-lt"/>
              </a:rPr>
              <a:t>. </a:t>
            </a:r>
          </a:p>
          <a:p>
            <a:r>
              <a:rPr lang="en-US" b="0" dirty="0">
                <a:solidFill>
                  <a:schemeClr val="tx2"/>
                </a:solidFill>
                <a:ea typeface="+mn-lt"/>
                <a:cs typeface="+mn-lt"/>
              </a:rPr>
              <a:t>The IDEA requires school districts to ensure that children who have been identified as needing special education or early intervention services, or who should be evaluated to determine eligibility, have an active engaged parent or other authorized adult to participate in the special education proceedings and to make special education decisions. </a:t>
            </a:r>
            <a:endParaRPr lang="en-US" dirty="0">
              <a:solidFill>
                <a:schemeClr val="tx2"/>
              </a:solidFill>
              <a:ea typeface="+mn-lt"/>
              <a:cs typeface="+mn-lt"/>
            </a:endParaRPr>
          </a:p>
          <a:p>
            <a:r>
              <a:rPr lang="en-US" u="sng" dirty="0">
                <a:solidFill>
                  <a:schemeClr val="tx2"/>
                </a:solidFill>
                <a:ea typeface="+mn-lt"/>
                <a:cs typeface="+mn-lt"/>
              </a:rPr>
              <a:t>A school district </a:t>
            </a:r>
            <a:r>
              <a:rPr lang="en-US" b="0" dirty="0">
                <a:solidFill>
                  <a:schemeClr val="tx2"/>
                </a:solidFill>
                <a:ea typeface="+mn-lt"/>
                <a:cs typeface="+mn-lt"/>
              </a:rPr>
              <a:t>must appoint a “surrogate parent” </a:t>
            </a:r>
            <a:r>
              <a:rPr lang="en-US" dirty="0">
                <a:solidFill>
                  <a:schemeClr val="tx2"/>
                </a:solidFill>
                <a:ea typeface="+mn-lt"/>
                <a:cs typeface="+mn-lt"/>
              </a:rPr>
              <a:t>within 30 days</a:t>
            </a:r>
            <a:r>
              <a:rPr lang="en-US" b="0" dirty="0">
                <a:solidFill>
                  <a:schemeClr val="tx2"/>
                </a:solidFill>
                <a:ea typeface="+mn-lt"/>
                <a:cs typeface="+mn-lt"/>
              </a:rPr>
              <a:t> of determining that there is no birth or adoptive parent or other person authorized by the IDEA to act on the child’s behalf in special education or early intervention matters.</a:t>
            </a:r>
            <a:endParaRPr lang="en-US" dirty="0">
              <a:solidFill>
                <a:schemeClr val="tx2"/>
              </a:solidFill>
            </a:endParaRPr>
          </a:p>
        </p:txBody>
      </p:sp>
      <p:sp>
        <p:nvSpPr>
          <p:cNvPr id="6" name="Slide Number Placeholder 5">
            <a:extLst>
              <a:ext uri="{FF2B5EF4-FFF2-40B4-BE49-F238E27FC236}">
                <a16:creationId xmlns:a16="http://schemas.microsoft.com/office/drawing/2014/main" id="{BF413A03-0AE5-4AF9-A49A-2CA6352477C3}"/>
              </a:ext>
            </a:extLst>
          </p:cNvPr>
          <p:cNvSpPr>
            <a:spLocks noGrp="1"/>
          </p:cNvSpPr>
          <p:nvPr>
            <p:ph type="sldNum" sz="quarter" idx="12"/>
          </p:nvPr>
        </p:nvSpPr>
        <p:spPr/>
        <p:txBody>
          <a:bodyPr/>
          <a:lstStyle/>
          <a:p>
            <a:fld id="{ED5BBBEE-5D91-4B8F-867F-2C151C9DB961}" type="slidenum">
              <a:rPr lang="en-US" smtClean="0"/>
              <a:t>45</a:t>
            </a:fld>
            <a:endParaRPr lang="en-US"/>
          </a:p>
        </p:txBody>
      </p:sp>
      <p:sp>
        <p:nvSpPr>
          <p:cNvPr id="7" name="Rectangle 6">
            <a:extLst>
              <a:ext uri="{FF2B5EF4-FFF2-40B4-BE49-F238E27FC236}">
                <a16:creationId xmlns:a16="http://schemas.microsoft.com/office/drawing/2014/main" id="{81644D17-7CB2-4F7B-8A6B-1E46B9E05850}"/>
              </a:ext>
            </a:extLst>
          </p:cNvPr>
          <p:cNvSpPr/>
          <p:nvPr/>
        </p:nvSpPr>
        <p:spPr>
          <a:xfrm>
            <a:off x="495300" y="6311900"/>
            <a:ext cx="914400" cy="27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44185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BD002-6A72-7D04-7555-84E375033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15E2B8-70B3-F3E0-8ADC-14A547357FC4}"/>
              </a:ext>
            </a:extLst>
          </p:cNvPr>
          <p:cNvSpPr>
            <a:spLocks noGrp="1"/>
          </p:cNvSpPr>
          <p:nvPr>
            <p:ph type="title"/>
          </p:nvPr>
        </p:nvSpPr>
        <p:spPr>
          <a:xfrm>
            <a:off x="609600" y="152718"/>
            <a:ext cx="10068560" cy="1371600"/>
          </a:xfrm>
        </p:spPr>
        <p:txBody>
          <a:bodyPr/>
          <a:lstStyle/>
          <a:p>
            <a:r>
              <a:rPr lang="en-US" b="1" dirty="0"/>
              <a:t>Educational decision makers &amp; surrogate parents</a:t>
            </a:r>
          </a:p>
        </p:txBody>
      </p:sp>
      <p:sp>
        <p:nvSpPr>
          <p:cNvPr id="3" name="Content Placeholder 2">
            <a:extLst>
              <a:ext uri="{FF2B5EF4-FFF2-40B4-BE49-F238E27FC236}">
                <a16:creationId xmlns:a16="http://schemas.microsoft.com/office/drawing/2014/main" id="{DBCB8862-D053-4124-D089-D4DE5BD20200}"/>
              </a:ext>
            </a:extLst>
          </p:cNvPr>
          <p:cNvSpPr>
            <a:spLocks noGrp="1"/>
          </p:cNvSpPr>
          <p:nvPr>
            <p:ph sz="half" idx="1"/>
          </p:nvPr>
        </p:nvSpPr>
        <p:spPr>
          <a:xfrm>
            <a:off x="6362700" y="1574800"/>
            <a:ext cx="4978400" cy="4525963"/>
          </a:xfrm>
        </p:spPr>
        <p:txBody>
          <a:bodyPr vert="horz" lIns="91440" tIns="45720" rIns="91440" bIns="45720" rtlCol="0" anchor="t">
            <a:normAutofit fontScale="62500" lnSpcReduction="20000"/>
          </a:bodyPr>
          <a:lstStyle/>
          <a:p>
            <a:r>
              <a:rPr lang="en-US" dirty="0">
                <a:solidFill>
                  <a:schemeClr val="tx2"/>
                </a:solidFill>
                <a:highlight>
                  <a:srgbClr val="FFFF00"/>
                </a:highlight>
                <a:ea typeface="+mn-lt"/>
                <a:cs typeface="+mn-lt"/>
              </a:rPr>
              <a:t>“Educational Decision Maker” (EDM)</a:t>
            </a:r>
            <a:r>
              <a:rPr lang="en-US" dirty="0">
                <a:solidFill>
                  <a:schemeClr val="tx2"/>
                </a:solidFill>
                <a:ea typeface="+mn-lt"/>
                <a:cs typeface="+mn-lt"/>
              </a:rPr>
              <a:t> </a:t>
            </a:r>
          </a:p>
          <a:p>
            <a:pPr marL="457200" indent="-457200">
              <a:buChar char="•"/>
            </a:pPr>
            <a:r>
              <a:rPr lang="en-US" b="0" dirty="0">
                <a:solidFill>
                  <a:schemeClr val="tx2"/>
                </a:solidFill>
                <a:ea typeface="+mn-lt"/>
                <a:cs typeface="+mn-lt"/>
              </a:rPr>
              <a:t>If there is no parent or guardian available or when the appointment of an EDM is in the child’s “best interest.” If an EDM is appointed, that person trumps all others—including a surrogate parent appointed by a school district</a:t>
            </a:r>
          </a:p>
          <a:p>
            <a:pPr marL="457200" indent="-457200">
              <a:buChar char="•"/>
            </a:pPr>
            <a:r>
              <a:rPr lang="en-US" b="0" dirty="0">
                <a:solidFill>
                  <a:schemeClr val="tx2"/>
                </a:solidFill>
              </a:rPr>
              <a:t>This appointment is made by a </a:t>
            </a:r>
            <a:r>
              <a:rPr lang="en-US" u="sng" dirty="0">
                <a:solidFill>
                  <a:schemeClr val="tx2"/>
                </a:solidFill>
              </a:rPr>
              <a:t>Juvenile Court judge. </a:t>
            </a:r>
          </a:p>
          <a:p>
            <a:pPr marL="457200" indent="-457200">
              <a:buChar char="•"/>
            </a:pPr>
            <a:r>
              <a:rPr lang="en-US" b="0" dirty="0">
                <a:solidFill>
                  <a:schemeClr val="tx2"/>
                </a:solidFill>
                <a:ea typeface="+mn-lt"/>
                <a:cs typeface="+mn-lt"/>
              </a:rPr>
              <a:t>If a judge appoints an EDM, that person is responsible for making </a:t>
            </a:r>
            <a:r>
              <a:rPr lang="en-US" i="1" dirty="0">
                <a:solidFill>
                  <a:schemeClr val="tx2"/>
                </a:solidFill>
                <a:ea typeface="+mn-lt"/>
                <a:cs typeface="+mn-lt"/>
              </a:rPr>
              <a:t>all education decisions</a:t>
            </a:r>
            <a:r>
              <a:rPr lang="en-US" b="0" dirty="0">
                <a:solidFill>
                  <a:schemeClr val="tx2"/>
                </a:solidFill>
                <a:ea typeface="+mn-lt"/>
                <a:cs typeface="+mn-lt"/>
              </a:rPr>
              <a:t> for the child, including special education and early intervention decisions.</a:t>
            </a:r>
          </a:p>
          <a:p>
            <a:pPr marL="914400" lvl="1" indent="-457200"/>
            <a:r>
              <a:rPr lang="en-US" dirty="0">
                <a:solidFill>
                  <a:schemeClr val="tx2"/>
                </a:solidFill>
                <a:ea typeface="+mn-lt"/>
                <a:cs typeface="+mn-lt"/>
              </a:rPr>
              <a:t>Surrogate parents are responsible for IDEA or special education decision making only</a:t>
            </a:r>
            <a:endParaRPr lang="en-US" dirty="0">
              <a:solidFill>
                <a:schemeClr val="tx2"/>
              </a:solidFill>
            </a:endParaRPr>
          </a:p>
        </p:txBody>
      </p:sp>
      <p:pic>
        <p:nvPicPr>
          <p:cNvPr id="8" name="Content Placeholder 7" descr="Boy in class">
            <a:extLst>
              <a:ext uri="{FF2B5EF4-FFF2-40B4-BE49-F238E27FC236}">
                <a16:creationId xmlns:a16="http://schemas.microsoft.com/office/drawing/2014/main" id="{71673ACC-1619-772F-A0FB-27212CAF515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600" y="2364650"/>
            <a:ext cx="4864100" cy="3244712"/>
          </a:xfrm>
        </p:spPr>
      </p:pic>
      <p:sp>
        <p:nvSpPr>
          <p:cNvPr id="6" name="Slide Number Placeholder 5">
            <a:extLst>
              <a:ext uri="{FF2B5EF4-FFF2-40B4-BE49-F238E27FC236}">
                <a16:creationId xmlns:a16="http://schemas.microsoft.com/office/drawing/2014/main" id="{B6332183-528E-1105-CA72-7A7A4334B566}"/>
              </a:ext>
            </a:extLst>
          </p:cNvPr>
          <p:cNvSpPr>
            <a:spLocks noGrp="1"/>
          </p:cNvSpPr>
          <p:nvPr>
            <p:ph type="sldNum" sz="quarter" idx="12"/>
          </p:nvPr>
        </p:nvSpPr>
        <p:spPr/>
        <p:txBody>
          <a:bodyPr/>
          <a:lstStyle/>
          <a:p>
            <a:fld id="{ED5BBBEE-5D91-4B8F-867F-2C151C9DB961}" type="slidenum">
              <a:rPr lang="en-US" smtClean="0"/>
              <a:t>46</a:t>
            </a:fld>
            <a:endParaRPr lang="en-US"/>
          </a:p>
        </p:txBody>
      </p:sp>
      <p:sp>
        <p:nvSpPr>
          <p:cNvPr id="7" name="Rectangle 6">
            <a:extLst>
              <a:ext uri="{FF2B5EF4-FFF2-40B4-BE49-F238E27FC236}">
                <a16:creationId xmlns:a16="http://schemas.microsoft.com/office/drawing/2014/main" id="{5E7DB479-7C01-6081-75EE-2FFBE87FECCA}"/>
              </a:ext>
            </a:extLst>
          </p:cNvPr>
          <p:cNvSpPr/>
          <p:nvPr/>
        </p:nvSpPr>
        <p:spPr>
          <a:xfrm>
            <a:off x="495300" y="6311900"/>
            <a:ext cx="914400" cy="27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75611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609600" y="173736"/>
            <a:ext cx="11076432" cy="996696"/>
          </a:xfrm>
        </p:spPr>
        <p:txBody>
          <a:bodyPr>
            <a:normAutofit fontScale="90000"/>
          </a:bodyPr>
          <a:lstStyle/>
          <a:p>
            <a:r>
              <a:rPr lang="en-US" altLang="en-US" b="1" dirty="0"/>
              <a:t>Increased support and monitoring of special education for youth in care</a:t>
            </a:r>
          </a:p>
        </p:txBody>
      </p:sp>
      <p:sp>
        <p:nvSpPr>
          <p:cNvPr id="17411" name="Content Placeholder 2"/>
          <p:cNvSpPr>
            <a:spLocks noGrp="1"/>
          </p:cNvSpPr>
          <p:nvPr>
            <p:ph idx="1"/>
          </p:nvPr>
        </p:nvSpPr>
        <p:spPr>
          <a:xfrm>
            <a:off x="609600" y="1499616"/>
            <a:ext cx="10160000" cy="4314031"/>
          </a:xfrm>
        </p:spPr>
        <p:txBody>
          <a:bodyPr vert="horz" lIns="91440" tIns="45720" rIns="91440" bIns="45720" rtlCol="0" anchor="t">
            <a:normAutofit/>
          </a:bodyPr>
          <a:lstStyle/>
          <a:p>
            <a:pPr marL="342900" indent="-342900">
              <a:buFont typeface="Arial" panose="020B0604020202020204" pitchFamily="34" charset="0"/>
              <a:buChar char="•"/>
            </a:pPr>
            <a:r>
              <a:rPr lang="en-US" altLang="en-US" dirty="0">
                <a:solidFill>
                  <a:schemeClr val="tx2"/>
                </a:solidFill>
              </a:rPr>
              <a:t>Ensure the child is in the least restrictive environment and is offered a continuum of placements, particularly if the child is returning from a residential living placement</a:t>
            </a:r>
            <a:r>
              <a:rPr lang="en-US" altLang="en-US" dirty="0"/>
              <a:t>. 34 CFR § 300.114</a:t>
            </a:r>
          </a:p>
          <a:p>
            <a:pPr marL="342900" indent="-342900">
              <a:buFont typeface="Arial" panose="020B0604020202020204" pitchFamily="34" charset="0"/>
              <a:buChar char="•"/>
            </a:pPr>
            <a:r>
              <a:rPr lang="en-US" altLang="en-US" dirty="0"/>
              <a:t>The IEP should be substantially revised if child was in a more restrictive on-grounds school which may not have provided all needed services. 34 CFR § 300.324</a:t>
            </a:r>
          </a:p>
          <a:p>
            <a:pPr marL="342900" indent="-342900">
              <a:buFont typeface="Arial" panose="020B0604020202020204" pitchFamily="34" charset="0"/>
              <a:buChar char="•"/>
            </a:pPr>
            <a:r>
              <a:rPr lang="en-US" altLang="en-US" dirty="0">
                <a:solidFill>
                  <a:schemeClr val="tx2"/>
                </a:solidFill>
              </a:rPr>
              <a:t>Review and update the Functional Behavioral Assessment and Positive Behavior Support Plan </a:t>
            </a:r>
            <a:r>
              <a:rPr lang="en-US" altLang="en-US" u="sng" dirty="0">
                <a:solidFill>
                  <a:schemeClr val="tx2"/>
                </a:solidFill>
              </a:rPr>
              <a:t>prior to the child entering school.</a:t>
            </a:r>
            <a:r>
              <a:rPr lang="en-US" altLang="en-US" dirty="0">
                <a:solidFill>
                  <a:schemeClr val="tx2"/>
                </a:solidFill>
              </a:rPr>
              <a:t> </a:t>
            </a:r>
            <a:r>
              <a:rPr lang="en-US" altLang="en-US" dirty="0"/>
              <a:t>34 CFR § 300.324</a:t>
            </a:r>
          </a:p>
          <a:p>
            <a:pPr marL="342900" indent="-342900">
              <a:buFont typeface="Arial" panose="020B0604020202020204" pitchFamily="34" charset="0"/>
              <a:buChar char="•"/>
            </a:pPr>
            <a:r>
              <a:rPr lang="en-US" altLang="en-US" dirty="0"/>
              <a:t>Progress monitoring reports should be provided on a more frequent basis for system-involved students with disabilities. 34 CFR §300.320(a)(2)(</a:t>
            </a:r>
            <a:r>
              <a:rPr lang="en-US" altLang="en-US" dirty="0" err="1"/>
              <a:t>i</a:t>
            </a:r>
            <a:r>
              <a:rPr lang="en-US" altLang="en-US" dirty="0"/>
              <a:t>) </a:t>
            </a:r>
          </a:p>
          <a:p>
            <a:pPr marL="342900" indent="-342900">
              <a:buFont typeface="Arial" panose="020B0604020202020204" pitchFamily="34" charset="0"/>
              <a:buChar char="•"/>
            </a:pPr>
            <a:r>
              <a:rPr lang="en-US" altLang="en-US" dirty="0">
                <a:solidFill>
                  <a:schemeClr val="tx2"/>
                </a:solidFill>
              </a:rPr>
              <a:t>Transition plans must be detailed &amp; should be coordinated with child welfare “90-day discharge” and “Independent Living” transition plans. </a:t>
            </a:r>
            <a:r>
              <a:rPr lang="en-US" altLang="en-US" dirty="0"/>
              <a:t>34 CFR § 300.43</a:t>
            </a:r>
          </a:p>
        </p:txBody>
      </p:sp>
    </p:spTree>
    <p:extLst>
      <p:ext uri="{BB962C8B-B14F-4D97-AF65-F5344CB8AC3E}">
        <p14:creationId xmlns:p14="http://schemas.microsoft.com/office/powerpoint/2010/main" val="321254527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F8347-4899-49D6-8579-486B835E2A92}"/>
              </a:ext>
            </a:extLst>
          </p:cNvPr>
          <p:cNvSpPr>
            <a:spLocks noGrp="1"/>
          </p:cNvSpPr>
          <p:nvPr>
            <p:ph type="title"/>
          </p:nvPr>
        </p:nvSpPr>
        <p:spPr>
          <a:xfrm>
            <a:off x="609599" y="152718"/>
            <a:ext cx="10278533" cy="998749"/>
          </a:xfrm>
        </p:spPr>
        <p:txBody>
          <a:bodyPr>
            <a:normAutofit fontScale="90000"/>
          </a:bodyPr>
          <a:lstStyle/>
          <a:p>
            <a:r>
              <a:rPr lang="en-US" b="1" dirty="0"/>
              <a:t>Seeking remedies for idea violations: consider a Due Process Hearings</a:t>
            </a:r>
          </a:p>
        </p:txBody>
      </p:sp>
      <p:sp>
        <p:nvSpPr>
          <p:cNvPr id="5" name="Content Placeholder 4">
            <a:extLst>
              <a:ext uri="{FF2B5EF4-FFF2-40B4-BE49-F238E27FC236}">
                <a16:creationId xmlns:a16="http://schemas.microsoft.com/office/drawing/2014/main" id="{EB44D237-148C-47CC-9849-7D8EB38D8222}"/>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n-US" dirty="0"/>
              <a:t>Failure to identify students with disabilities/timely evaluations</a:t>
            </a:r>
          </a:p>
          <a:p>
            <a:pPr marL="342900" indent="-342900">
              <a:buFont typeface="Arial" panose="020B0604020202020204" pitchFamily="34" charset="0"/>
              <a:buChar char="•"/>
            </a:pPr>
            <a:r>
              <a:rPr lang="en-US" dirty="0">
                <a:solidFill>
                  <a:schemeClr val="tx2"/>
                </a:solidFill>
              </a:rPr>
              <a:t>Failure to conduct timely re-evaluation and need for IEE </a:t>
            </a:r>
          </a:p>
          <a:p>
            <a:pPr marL="342900" indent="-342900">
              <a:buFont typeface="Arial" panose="020B0604020202020204" pitchFamily="34" charset="0"/>
              <a:buChar char="•"/>
            </a:pPr>
            <a:r>
              <a:rPr lang="en-US" dirty="0"/>
              <a:t>Failure to program for student due to lack of records </a:t>
            </a:r>
          </a:p>
          <a:p>
            <a:pPr marL="342900" indent="-342900">
              <a:buFont typeface="Arial" panose="020B0604020202020204" pitchFamily="34" charset="0"/>
              <a:buChar char="•"/>
            </a:pPr>
            <a:r>
              <a:rPr lang="en-US" dirty="0">
                <a:solidFill>
                  <a:schemeClr val="tx2"/>
                </a:solidFill>
              </a:rPr>
              <a:t>Failure to appoint Surrogate Parent; no legally authorized decisionmaker</a:t>
            </a:r>
          </a:p>
          <a:p>
            <a:pPr marL="342900" indent="-342900">
              <a:buFont typeface="Arial" panose="020B0604020202020204" pitchFamily="34" charset="0"/>
              <a:buChar char="•"/>
            </a:pPr>
            <a:r>
              <a:rPr lang="en-US" dirty="0"/>
              <a:t>Failure to provide appropriate services in residential setting</a:t>
            </a:r>
          </a:p>
          <a:p>
            <a:pPr marL="342900" indent="-342900">
              <a:buFont typeface="Arial" panose="020B0604020202020204" pitchFamily="34" charset="0"/>
              <a:buChar char="•"/>
            </a:pPr>
            <a:r>
              <a:rPr lang="en-US" dirty="0">
                <a:solidFill>
                  <a:schemeClr val="tx2"/>
                </a:solidFill>
              </a:rPr>
              <a:t>Failure to ensure progress/lack of progress monitoring</a:t>
            </a:r>
          </a:p>
          <a:p>
            <a:pPr marL="342900" indent="-342900">
              <a:buFont typeface="Arial" panose="020B0604020202020204" pitchFamily="34" charset="0"/>
              <a:buChar char="•"/>
            </a:pPr>
            <a:r>
              <a:rPr lang="en-US" dirty="0"/>
              <a:t>Failure in conducting manifestation determination reviews (or failing to convene the MDR at all)</a:t>
            </a:r>
          </a:p>
          <a:p>
            <a:pPr marL="342900" indent="-342900">
              <a:buFont typeface="Arial" panose="020B0604020202020204" pitchFamily="34" charset="0"/>
              <a:buChar char="•"/>
            </a:pPr>
            <a:r>
              <a:rPr lang="en-US" dirty="0">
                <a:solidFill>
                  <a:schemeClr val="tx2"/>
                </a:solidFill>
              </a:rPr>
              <a:t>Poor transition plans for students who are system-involved</a:t>
            </a:r>
          </a:p>
          <a:p>
            <a:pPr marL="342900" indent="-342900">
              <a:buFont typeface="Arial" panose="020B0604020202020204" pitchFamily="34" charset="0"/>
              <a:buChar char="•"/>
            </a:pPr>
            <a:r>
              <a:rPr lang="en-US" dirty="0"/>
              <a:t>Graduating student without appropriate parent consent </a:t>
            </a:r>
          </a:p>
          <a:p>
            <a:endParaRPr lang="en-US" dirty="0"/>
          </a:p>
        </p:txBody>
      </p:sp>
    </p:spTree>
    <p:extLst>
      <p:ext uri="{BB962C8B-B14F-4D97-AF65-F5344CB8AC3E}">
        <p14:creationId xmlns:p14="http://schemas.microsoft.com/office/powerpoint/2010/main" val="330274515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83C47-49BE-2247-6AD0-9EAADB3450C8}"/>
              </a:ext>
            </a:extLst>
          </p:cNvPr>
          <p:cNvSpPr>
            <a:spLocks noGrp="1"/>
          </p:cNvSpPr>
          <p:nvPr>
            <p:ph type="title"/>
          </p:nvPr>
        </p:nvSpPr>
        <p:spPr/>
        <p:txBody>
          <a:bodyPr/>
          <a:lstStyle/>
          <a:p>
            <a:r>
              <a:rPr lang="en-US" sz="6600" b="1" dirty="0"/>
              <a:t>Obligations of school districts to serve youth in care</a:t>
            </a:r>
          </a:p>
        </p:txBody>
      </p:sp>
      <p:sp>
        <p:nvSpPr>
          <p:cNvPr id="5" name="Slide Number Placeholder 4">
            <a:extLst>
              <a:ext uri="{FF2B5EF4-FFF2-40B4-BE49-F238E27FC236}">
                <a16:creationId xmlns:a16="http://schemas.microsoft.com/office/drawing/2014/main" id="{29E20771-7200-8D68-B472-FE6A2F57A8F5}"/>
              </a:ext>
            </a:extLst>
          </p:cNvPr>
          <p:cNvSpPr>
            <a:spLocks noGrp="1"/>
          </p:cNvSpPr>
          <p:nvPr>
            <p:ph type="sldNum" sz="quarter" idx="11"/>
          </p:nvPr>
        </p:nvSpPr>
        <p:spPr/>
        <p:txBody>
          <a:bodyPr/>
          <a:lstStyle/>
          <a:p>
            <a:fld id="{ED5BBBEE-5D91-4B8F-867F-2C151C9DB961}" type="slidenum">
              <a:rPr lang="en-US" smtClean="0"/>
              <a:t>49</a:t>
            </a:fld>
            <a:endParaRPr lang="en-US"/>
          </a:p>
        </p:txBody>
      </p:sp>
    </p:spTree>
    <p:extLst>
      <p:ext uri="{BB962C8B-B14F-4D97-AF65-F5344CB8AC3E}">
        <p14:creationId xmlns:p14="http://schemas.microsoft.com/office/powerpoint/2010/main" val="286331033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0180-6898-FD3F-017D-AAFBFF77FE49}"/>
              </a:ext>
            </a:extLst>
          </p:cNvPr>
          <p:cNvSpPr>
            <a:spLocks noGrp="1"/>
          </p:cNvSpPr>
          <p:nvPr>
            <p:ph type="title"/>
          </p:nvPr>
        </p:nvSpPr>
        <p:spPr/>
        <p:txBody>
          <a:bodyPr/>
          <a:lstStyle/>
          <a:p>
            <a:r>
              <a:rPr lang="en-US" b="1" dirty="0"/>
              <a:t>Foster care overview</a:t>
            </a:r>
          </a:p>
        </p:txBody>
      </p:sp>
      <p:sp>
        <p:nvSpPr>
          <p:cNvPr id="5" name="Slide Number Placeholder 4">
            <a:extLst>
              <a:ext uri="{FF2B5EF4-FFF2-40B4-BE49-F238E27FC236}">
                <a16:creationId xmlns:a16="http://schemas.microsoft.com/office/drawing/2014/main" id="{099AA0DA-E595-8200-E82D-264E36A9FEFA}"/>
              </a:ext>
            </a:extLst>
          </p:cNvPr>
          <p:cNvSpPr>
            <a:spLocks noGrp="1"/>
          </p:cNvSpPr>
          <p:nvPr>
            <p:ph type="sldNum" sz="quarter" idx="11"/>
          </p:nvPr>
        </p:nvSpPr>
        <p:spPr/>
        <p:txBody>
          <a:bodyPr/>
          <a:lstStyle/>
          <a:p>
            <a:fld id="{ED5BBBEE-5D91-4B8F-867F-2C151C9DB961}" type="slidenum">
              <a:rPr lang="en-US" smtClean="0"/>
              <a:t>5</a:t>
            </a:fld>
            <a:endParaRPr lang="en-US"/>
          </a:p>
        </p:txBody>
      </p:sp>
    </p:spTree>
    <p:extLst>
      <p:ext uri="{BB962C8B-B14F-4D97-AF65-F5344CB8AC3E}">
        <p14:creationId xmlns:p14="http://schemas.microsoft.com/office/powerpoint/2010/main" val="196899505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DD41-DDA8-884A-9419-5215E92F0A99}"/>
              </a:ext>
            </a:extLst>
          </p:cNvPr>
          <p:cNvSpPr>
            <a:spLocks noGrp="1"/>
          </p:cNvSpPr>
          <p:nvPr>
            <p:ph type="title"/>
          </p:nvPr>
        </p:nvSpPr>
        <p:spPr>
          <a:xfrm>
            <a:off x="609600" y="152718"/>
            <a:ext cx="10617200" cy="1371600"/>
          </a:xfrm>
        </p:spPr>
        <p:txBody>
          <a:bodyPr/>
          <a:lstStyle/>
          <a:p>
            <a:r>
              <a:rPr lang="en-US" b="1" dirty="0"/>
              <a:t>PUBLIC SCHOOL Enrollment of Students In Residential</a:t>
            </a:r>
          </a:p>
        </p:txBody>
      </p:sp>
      <p:sp>
        <p:nvSpPr>
          <p:cNvPr id="3" name="Content Placeholder 2">
            <a:extLst>
              <a:ext uri="{FF2B5EF4-FFF2-40B4-BE49-F238E27FC236}">
                <a16:creationId xmlns:a16="http://schemas.microsoft.com/office/drawing/2014/main" id="{8D82A248-1705-1A4D-94EE-ABF7E6F1BCC1}"/>
              </a:ext>
            </a:extLst>
          </p:cNvPr>
          <p:cNvSpPr>
            <a:spLocks noGrp="1"/>
          </p:cNvSpPr>
          <p:nvPr>
            <p:ph idx="1"/>
          </p:nvPr>
        </p:nvSpPr>
        <p:spPr>
          <a:xfrm>
            <a:off x="609599" y="1778000"/>
            <a:ext cx="10491020" cy="4348164"/>
          </a:xfrm>
        </p:spPr>
        <p:txBody>
          <a:bodyPr vert="horz" lIns="91440" tIns="45720" rIns="91440" bIns="45720" rtlCol="0" anchor="t">
            <a:normAutofit fontScale="92500" lnSpcReduction="10000"/>
          </a:bodyPr>
          <a:lstStyle/>
          <a:p>
            <a:r>
              <a:rPr lang="en-US" sz="2400" dirty="0">
                <a:solidFill>
                  <a:schemeClr val="tx2"/>
                </a:solidFill>
              </a:rPr>
              <a:t>Children in foster care are entitled to </a:t>
            </a:r>
            <a:r>
              <a:rPr lang="en-US" sz="2400" u="sng" dirty="0">
                <a:solidFill>
                  <a:schemeClr val="tx2"/>
                </a:solidFill>
              </a:rPr>
              <a:t>immediate enrollment</a:t>
            </a:r>
          </a:p>
          <a:p>
            <a:r>
              <a:rPr lang="en-US" sz="2400" i="0" dirty="0">
                <a:solidFill>
                  <a:schemeClr val="tx2"/>
                </a:solidFill>
                <a:effectLst/>
              </a:rPr>
              <a:t>Pennsylvania law on enrollment, 22 PA Code § 11.11(c) </a:t>
            </a:r>
          </a:p>
          <a:p>
            <a:pPr lvl="2"/>
            <a:r>
              <a:rPr lang="en-US" sz="2400" dirty="0">
                <a:solidFill>
                  <a:schemeClr val="tx2"/>
                </a:solidFill>
              </a:rPr>
              <a:t>Children in residential facilities are subject to the same rules</a:t>
            </a:r>
          </a:p>
          <a:p>
            <a:pPr lvl="2"/>
            <a:r>
              <a:rPr lang="en-US" sz="2400" dirty="0">
                <a:solidFill>
                  <a:schemeClr val="tx2"/>
                </a:solidFill>
              </a:rPr>
              <a:t>All resident children are </a:t>
            </a:r>
            <a:r>
              <a:rPr lang="en-US" sz="2400" b="1" dirty="0">
                <a:solidFill>
                  <a:schemeClr val="tx2"/>
                </a:solidFill>
              </a:rPr>
              <a:t>entitled to attend the school district of residence</a:t>
            </a:r>
            <a:r>
              <a:rPr lang="en-US" sz="2400" dirty="0">
                <a:solidFill>
                  <a:schemeClr val="tx2"/>
                </a:solidFill>
              </a:rPr>
              <a:t> within 5 days of presentation of documentation (proof of age, proof of immunizations, and proof of address)</a:t>
            </a:r>
          </a:p>
          <a:p>
            <a:endParaRPr lang="en-US" sz="2400" dirty="0">
              <a:solidFill>
                <a:schemeClr val="tx2"/>
              </a:solidFill>
            </a:endParaRPr>
          </a:p>
          <a:p>
            <a:r>
              <a:rPr lang="en-US" sz="2400" dirty="0">
                <a:solidFill>
                  <a:schemeClr val="tx2"/>
                </a:solidFill>
              </a:rPr>
              <a:t>Under Pennsylvania Law (state law) </a:t>
            </a:r>
            <a:r>
              <a:rPr lang="en-US" sz="2400" dirty="0">
                <a:solidFill>
                  <a:schemeClr val="tx2"/>
                </a:solidFill>
                <a:highlight>
                  <a:srgbClr val="FFFF00"/>
                </a:highlight>
              </a:rPr>
              <a:t>a student has the “right” to attend public school from age 6-21** years old</a:t>
            </a:r>
            <a:r>
              <a:rPr lang="en-US" sz="2400" dirty="0">
                <a:solidFill>
                  <a:schemeClr val="tx2"/>
                </a:solidFill>
              </a:rPr>
              <a:t>, or until they graduate (whichever is first) </a:t>
            </a:r>
          </a:p>
          <a:p>
            <a:r>
              <a:rPr lang="en-US" sz="2400" dirty="0">
                <a:solidFill>
                  <a:schemeClr val="tx2"/>
                </a:solidFill>
                <a:highlight>
                  <a:srgbClr val="FFFF00"/>
                </a:highlight>
              </a:rPr>
              <a:t>** Students with disabilities have the right to be educated until their 22</a:t>
            </a:r>
            <a:r>
              <a:rPr lang="en-US" sz="2400" baseline="30000" dirty="0">
                <a:solidFill>
                  <a:schemeClr val="tx2"/>
                </a:solidFill>
                <a:highlight>
                  <a:srgbClr val="FFFF00"/>
                </a:highlight>
              </a:rPr>
              <a:t>nd</a:t>
            </a:r>
            <a:r>
              <a:rPr lang="en-US" sz="2400" dirty="0">
                <a:solidFill>
                  <a:schemeClr val="tx2"/>
                </a:solidFill>
                <a:highlight>
                  <a:srgbClr val="FFFF00"/>
                </a:highlight>
              </a:rPr>
              <a:t> birthday</a:t>
            </a:r>
          </a:p>
          <a:p>
            <a:pPr lvl="4"/>
            <a:endParaRPr lang="en-US" dirty="0">
              <a:highlight>
                <a:srgbClr val="FFFF00"/>
              </a:highlight>
            </a:endParaRPr>
          </a:p>
          <a:p>
            <a:pPr lvl="4"/>
            <a:endParaRPr lang="en-US" dirty="0"/>
          </a:p>
        </p:txBody>
      </p:sp>
      <p:sp>
        <p:nvSpPr>
          <p:cNvPr id="4" name="Slide Number Placeholder 3">
            <a:extLst>
              <a:ext uri="{FF2B5EF4-FFF2-40B4-BE49-F238E27FC236}">
                <a16:creationId xmlns:a16="http://schemas.microsoft.com/office/drawing/2014/main" id="{63983446-1ED9-344E-9559-CA3727541D79}"/>
              </a:ext>
            </a:extLst>
          </p:cNvPr>
          <p:cNvSpPr>
            <a:spLocks noGrp="1"/>
          </p:cNvSpPr>
          <p:nvPr>
            <p:ph type="sldNum" sz="quarter" idx="12"/>
          </p:nvPr>
        </p:nvSpPr>
        <p:spPr/>
        <p:txBody>
          <a:bodyPr/>
          <a:lstStyle/>
          <a:p>
            <a:fld id="{E5FD5434-F838-4DD4-A17B-1CB1A1850DF4}" type="slidenum">
              <a:rPr lang="en-US" smtClean="0"/>
              <a:t>50</a:t>
            </a:fld>
            <a:endParaRPr lang="en-US"/>
          </a:p>
        </p:txBody>
      </p:sp>
    </p:spTree>
    <p:extLst>
      <p:ext uri="{BB962C8B-B14F-4D97-AF65-F5344CB8AC3E}">
        <p14:creationId xmlns:p14="http://schemas.microsoft.com/office/powerpoint/2010/main" val="44530599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5603C-0D5E-4D84-A43A-AA332423F0A4}"/>
              </a:ext>
            </a:extLst>
          </p:cNvPr>
          <p:cNvSpPr>
            <a:spLocks noGrp="1"/>
          </p:cNvSpPr>
          <p:nvPr>
            <p:ph type="title"/>
          </p:nvPr>
        </p:nvSpPr>
        <p:spPr>
          <a:xfrm>
            <a:off x="609600" y="152718"/>
            <a:ext cx="10755086" cy="859653"/>
          </a:xfrm>
        </p:spPr>
        <p:txBody>
          <a:bodyPr/>
          <a:lstStyle/>
          <a:p>
            <a:pPr algn="ctr"/>
            <a:r>
              <a:rPr lang="en-US" b="1" dirty="0"/>
              <a:t>Act 1 of 2022</a:t>
            </a:r>
          </a:p>
        </p:txBody>
      </p:sp>
      <p:sp>
        <p:nvSpPr>
          <p:cNvPr id="3" name="Content Placeholder 2">
            <a:extLst>
              <a:ext uri="{FF2B5EF4-FFF2-40B4-BE49-F238E27FC236}">
                <a16:creationId xmlns:a16="http://schemas.microsoft.com/office/drawing/2014/main" id="{85F57EDC-1C15-4AC5-93E2-FD8044DDF791}"/>
              </a:ext>
            </a:extLst>
          </p:cNvPr>
          <p:cNvSpPr>
            <a:spLocks noGrp="1"/>
          </p:cNvSpPr>
          <p:nvPr>
            <p:ph idx="1"/>
          </p:nvPr>
        </p:nvSpPr>
        <p:spPr>
          <a:xfrm>
            <a:off x="609599" y="1244009"/>
            <a:ext cx="10947991" cy="4882156"/>
          </a:xfrm>
        </p:spPr>
        <p:txBody>
          <a:bodyPr>
            <a:noAutofit/>
          </a:bodyPr>
          <a:lstStyle/>
          <a:p>
            <a:r>
              <a:rPr lang="en-US" sz="1500" dirty="0">
                <a:solidFill>
                  <a:schemeClr val="tx2"/>
                </a:solidFill>
              </a:rPr>
              <a:t>Passed by the General Assembly in January 2022, Act 1 seeks to remove graduation barriers and support full integration into the school community for students who move between school districts due to homelessness, foster care, juvenile justice and other (court ordered) placements. </a:t>
            </a:r>
            <a:r>
              <a:rPr lang="en-US" sz="1500" dirty="0">
                <a:solidFill>
                  <a:srgbClr val="7030A0"/>
                </a:solidFill>
              </a:rPr>
              <a:t>Act 1 applies to students who graduated during the 2021-22 SY. </a:t>
            </a:r>
          </a:p>
          <a:p>
            <a:endParaRPr lang="en-US" sz="1500" u="sng" dirty="0">
              <a:solidFill>
                <a:schemeClr val="tx2"/>
              </a:solidFill>
            </a:endParaRPr>
          </a:p>
          <a:p>
            <a:r>
              <a:rPr lang="en-US" sz="1500" u="sng" dirty="0">
                <a:solidFill>
                  <a:schemeClr val="tx2"/>
                </a:solidFill>
              </a:rPr>
              <a:t>School Entity Responsibilities:</a:t>
            </a:r>
          </a:p>
          <a:p>
            <a:r>
              <a:rPr lang="en-US" sz="1500" dirty="0">
                <a:solidFill>
                  <a:schemeClr val="tx2"/>
                </a:solidFill>
              </a:rPr>
              <a:t>· Identify students who have experienced “education disruption”</a:t>
            </a:r>
          </a:p>
          <a:p>
            <a:r>
              <a:rPr lang="en-US" sz="1500" dirty="0">
                <a:solidFill>
                  <a:schemeClr val="tx2"/>
                </a:solidFill>
              </a:rPr>
              <a:t>· Establish a point of contact for each identified student</a:t>
            </a:r>
          </a:p>
          <a:p>
            <a:r>
              <a:rPr lang="en-US" sz="1500" dirty="0">
                <a:solidFill>
                  <a:schemeClr val="tx2"/>
                </a:solidFill>
              </a:rPr>
              <a:t>· Facilitate record transfer, credit assessment/waiver, and credit recovery</a:t>
            </a:r>
          </a:p>
          <a:p>
            <a:r>
              <a:rPr lang="en-US" sz="1500" dirty="0">
                <a:solidFill>
                  <a:schemeClr val="tx2"/>
                </a:solidFill>
              </a:rPr>
              <a:t>· Develop a student specific Graduation Plan</a:t>
            </a:r>
          </a:p>
          <a:p>
            <a:r>
              <a:rPr lang="en-US" sz="1500" dirty="0">
                <a:solidFill>
                  <a:schemeClr val="tx2"/>
                </a:solidFill>
              </a:rPr>
              <a:t>· Work with a prior school district (or PDE if necessary) to secure a diploma for a student who meets graduation requirements</a:t>
            </a:r>
          </a:p>
          <a:p>
            <a:endParaRPr lang="en-US" sz="1500" u="sng" dirty="0">
              <a:solidFill>
                <a:schemeClr val="tx2"/>
              </a:solidFill>
            </a:endParaRPr>
          </a:p>
          <a:p>
            <a:r>
              <a:rPr lang="en-US" sz="1500" u="sng" dirty="0">
                <a:solidFill>
                  <a:schemeClr val="tx2"/>
                </a:solidFill>
              </a:rPr>
              <a:t>Department Responsibilities:</a:t>
            </a:r>
          </a:p>
          <a:p>
            <a:r>
              <a:rPr lang="en-US" sz="1500" dirty="0">
                <a:solidFill>
                  <a:schemeClr val="tx2"/>
                </a:solidFill>
              </a:rPr>
              <a:t>· Develop a statewide secondary diploma “Keystone Diploma” as a last resort and work with school entities to issue the diploma to students who satisfy state graduation requirements</a:t>
            </a:r>
          </a:p>
        </p:txBody>
      </p:sp>
      <p:sp>
        <p:nvSpPr>
          <p:cNvPr id="5" name="Slide Number Placeholder 4">
            <a:extLst>
              <a:ext uri="{FF2B5EF4-FFF2-40B4-BE49-F238E27FC236}">
                <a16:creationId xmlns:a16="http://schemas.microsoft.com/office/drawing/2014/main" id="{D5E2DDD2-2074-48F5-A50F-C8ED7EAB196E}"/>
              </a:ext>
            </a:extLst>
          </p:cNvPr>
          <p:cNvSpPr>
            <a:spLocks noGrp="1"/>
          </p:cNvSpPr>
          <p:nvPr>
            <p:ph type="sldNum" sz="quarter" idx="12"/>
          </p:nvPr>
        </p:nvSpPr>
        <p:spPr/>
        <p:txBody>
          <a:bodyPr/>
          <a:lstStyle/>
          <a:p>
            <a:fld id="{ED5BBBEE-5D91-4B8F-867F-2C151C9DB961}" type="slidenum">
              <a:rPr lang="en-US" smtClean="0"/>
              <a:t>51</a:t>
            </a:fld>
            <a:endParaRPr lang="en-US"/>
          </a:p>
        </p:txBody>
      </p:sp>
      <p:sp>
        <p:nvSpPr>
          <p:cNvPr id="4" name="TextBox 3">
            <a:extLst>
              <a:ext uri="{FF2B5EF4-FFF2-40B4-BE49-F238E27FC236}">
                <a16:creationId xmlns:a16="http://schemas.microsoft.com/office/drawing/2014/main" id="{6F7AADD4-CAA4-75F7-1640-F8C1CE6E08CF}"/>
              </a:ext>
            </a:extLst>
          </p:cNvPr>
          <p:cNvSpPr txBox="1"/>
          <p:nvPr/>
        </p:nvSpPr>
        <p:spPr>
          <a:xfrm>
            <a:off x="8331200" y="6357803"/>
            <a:ext cx="3033486" cy="307777"/>
          </a:xfrm>
          <a:prstGeom prst="rect">
            <a:avLst/>
          </a:prstGeom>
          <a:noFill/>
        </p:spPr>
        <p:txBody>
          <a:bodyPr wrap="square" rtlCol="0">
            <a:spAutoFit/>
          </a:bodyPr>
          <a:lstStyle/>
          <a:p>
            <a:r>
              <a:rPr lang="en-US" sz="1400" dirty="0"/>
              <a:t>Act 1 (2022) </a:t>
            </a:r>
            <a:r>
              <a:rPr lang="en-US" sz="1400" dirty="0">
                <a:hlinkClick r:id="rId3"/>
              </a:rPr>
              <a:t>23 P.S. 13-1331.1</a:t>
            </a:r>
            <a:endParaRPr lang="en-US" sz="1400" dirty="0"/>
          </a:p>
        </p:txBody>
      </p:sp>
    </p:spTree>
    <p:extLst>
      <p:ext uri="{BB962C8B-B14F-4D97-AF65-F5344CB8AC3E}">
        <p14:creationId xmlns:p14="http://schemas.microsoft.com/office/powerpoint/2010/main" val="3294015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ED115D-BA35-4E9B-94B9-DE27679D8B50}"/>
              </a:ext>
            </a:extLst>
          </p:cNvPr>
          <p:cNvPicPr>
            <a:picLocks noChangeAspect="1"/>
          </p:cNvPicPr>
          <p:nvPr/>
        </p:nvPicPr>
        <p:blipFill>
          <a:blip r:embed="rId3"/>
          <a:stretch>
            <a:fillRect/>
          </a:stretch>
        </p:blipFill>
        <p:spPr>
          <a:xfrm>
            <a:off x="8120041" y="2304750"/>
            <a:ext cx="3462359" cy="2723356"/>
          </a:xfrm>
          <a:prstGeom prst="rect">
            <a:avLst/>
          </a:prstGeom>
          <a:noFill/>
        </p:spPr>
      </p:pic>
      <p:sp>
        <p:nvSpPr>
          <p:cNvPr id="2" name="Title 1">
            <a:extLst>
              <a:ext uri="{FF2B5EF4-FFF2-40B4-BE49-F238E27FC236}">
                <a16:creationId xmlns:a16="http://schemas.microsoft.com/office/drawing/2014/main" id="{F58C955E-5D7A-418B-807D-A9B0480CA19A}"/>
              </a:ext>
            </a:extLst>
          </p:cNvPr>
          <p:cNvSpPr>
            <a:spLocks noGrp="1"/>
          </p:cNvSpPr>
          <p:nvPr>
            <p:ph type="title"/>
          </p:nvPr>
        </p:nvSpPr>
        <p:spPr>
          <a:xfrm>
            <a:off x="712342" y="81426"/>
            <a:ext cx="9348341" cy="932239"/>
          </a:xfrm>
        </p:spPr>
        <p:txBody>
          <a:bodyPr anchor="b">
            <a:normAutofit/>
          </a:bodyPr>
          <a:lstStyle/>
          <a:p>
            <a:r>
              <a:rPr kumimoji="0" lang="en-US" b="1" i="0" u="none" strike="noStrike" kern="1200" cap="all" spc="-60" normalizeH="0" baseline="0" noProof="0" dirty="0">
                <a:ln>
                  <a:noFill/>
                </a:ln>
                <a:effectLst/>
                <a:uLnTx/>
                <a:uFillTx/>
              </a:rPr>
              <a:t>Duties of schools</a:t>
            </a:r>
            <a:endParaRPr lang="en-US" dirty="0"/>
          </a:p>
        </p:txBody>
      </p:sp>
      <p:graphicFrame>
        <p:nvGraphicFramePr>
          <p:cNvPr id="6" name="Content Placeholder 2">
            <a:extLst>
              <a:ext uri="{FF2B5EF4-FFF2-40B4-BE49-F238E27FC236}">
                <a16:creationId xmlns:a16="http://schemas.microsoft.com/office/drawing/2014/main" id="{33D5BCC2-5CA2-6A70-8802-6B8B2AD88200}"/>
              </a:ext>
            </a:extLst>
          </p:cNvPr>
          <p:cNvGraphicFramePr/>
          <p:nvPr/>
        </p:nvGraphicFramePr>
        <p:xfrm>
          <a:off x="712342" y="1160839"/>
          <a:ext cx="7609725" cy="448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4221592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32750-83B1-0D41-A130-2BA6A4177D5A}"/>
              </a:ext>
            </a:extLst>
          </p:cNvPr>
          <p:cNvSpPr>
            <a:spLocks noGrp="1"/>
          </p:cNvSpPr>
          <p:nvPr>
            <p:ph type="title"/>
          </p:nvPr>
        </p:nvSpPr>
        <p:spPr>
          <a:xfrm>
            <a:off x="609600" y="249724"/>
            <a:ext cx="10322103" cy="769607"/>
          </a:xfrm>
        </p:spPr>
        <p:txBody>
          <a:bodyPr anchor="b">
            <a:normAutofit/>
          </a:bodyPr>
          <a:lstStyle/>
          <a:p>
            <a:r>
              <a:rPr lang="en-US" sz="4000" b="1" dirty="0"/>
              <a:t>Assessing Student Credits </a:t>
            </a:r>
          </a:p>
        </p:txBody>
      </p:sp>
      <p:sp>
        <p:nvSpPr>
          <p:cNvPr id="3" name="Content Placeholder 2">
            <a:extLst>
              <a:ext uri="{FF2B5EF4-FFF2-40B4-BE49-F238E27FC236}">
                <a16:creationId xmlns:a16="http://schemas.microsoft.com/office/drawing/2014/main" id="{27198AA8-BF55-9D42-87E5-A3D12AF7105B}"/>
              </a:ext>
            </a:extLst>
          </p:cNvPr>
          <p:cNvSpPr>
            <a:spLocks noGrp="1"/>
          </p:cNvSpPr>
          <p:nvPr>
            <p:ph idx="1"/>
          </p:nvPr>
        </p:nvSpPr>
        <p:spPr>
          <a:xfrm>
            <a:off x="609600" y="1213946"/>
            <a:ext cx="10160000" cy="4912219"/>
          </a:xfrm>
        </p:spPr>
        <p:txBody>
          <a:bodyPr vert="horz" lIns="91440" tIns="45720" rIns="91440" bIns="45720" rtlCol="0">
            <a:normAutofit lnSpcReduction="10000"/>
          </a:bodyPr>
          <a:lstStyle/>
          <a:p>
            <a:r>
              <a:rPr lang="en-US" sz="2500" dirty="0">
                <a:solidFill>
                  <a:schemeClr val="tx2"/>
                </a:solidFill>
              </a:rPr>
              <a:t>Point of Contact must:</a:t>
            </a:r>
          </a:p>
          <a:p>
            <a:pPr lvl="1">
              <a:buClr>
                <a:schemeClr val="tx1"/>
              </a:buClr>
            </a:pPr>
            <a:r>
              <a:rPr lang="en-US" sz="2700" dirty="0">
                <a:solidFill>
                  <a:schemeClr val="tx2"/>
                </a:solidFill>
              </a:rPr>
              <a:t> Verify previously earned credits documented in the student’s records, </a:t>
            </a:r>
            <a:r>
              <a:rPr lang="en-US" sz="2700" u="sng" dirty="0">
                <a:solidFill>
                  <a:schemeClr val="tx2"/>
                </a:solidFill>
              </a:rPr>
              <a:t>including partial credit</a:t>
            </a:r>
          </a:p>
          <a:p>
            <a:pPr lvl="2">
              <a:buClr>
                <a:schemeClr val="tx1"/>
              </a:buClr>
            </a:pPr>
            <a:r>
              <a:rPr lang="en-US" sz="2500" dirty="0">
                <a:solidFill>
                  <a:schemeClr val="bg1">
                    <a:lumMod val="50000"/>
                  </a:schemeClr>
                </a:solidFill>
              </a:rPr>
              <a:t>They should also determine whether there are courses or credits missing or accounted for incorrectly</a:t>
            </a:r>
          </a:p>
          <a:p>
            <a:pPr lvl="1">
              <a:buClr>
                <a:schemeClr val="tx1"/>
              </a:buClr>
            </a:pPr>
            <a:r>
              <a:rPr lang="en-US" sz="2700" dirty="0">
                <a:solidFill>
                  <a:schemeClr val="tx2"/>
                </a:solidFill>
              </a:rPr>
              <a:t> Request a waiver of specific courses if student can demonstrate competency in content area or for other reasons </a:t>
            </a:r>
          </a:p>
          <a:p>
            <a:pPr lvl="2">
              <a:buClr>
                <a:schemeClr val="tx1"/>
              </a:buClr>
            </a:pPr>
            <a:r>
              <a:rPr lang="en-US" sz="2500" dirty="0">
                <a:solidFill>
                  <a:schemeClr val="bg1">
                    <a:lumMod val="50000"/>
                  </a:schemeClr>
                </a:solidFill>
              </a:rPr>
              <a:t>Ex. taking a test or completing a project, CTE course</a:t>
            </a:r>
          </a:p>
          <a:p>
            <a:pPr lvl="1">
              <a:buClr>
                <a:schemeClr val="tx1"/>
              </a:buClr>
            </a:pPr>
            <a:r>
              <a:rPr lang="en-US" sz="2700" dirty="0">
                <a:solidFill>
                  <a:schemeClr val="tx2"/>
                </a:solidFill>
              </a:rPr>
              <a:t>If the course is not waived provide an alternative or modified course of study to assist student to finish by reasonably expected graduation date</a:t>
            </a:r>
            <a:r>
              <a:rPr lang="en-US" sz="2700" b="1" dirty="0">
                <a:solidFill>
                  <a:schemeClr val="tx2"/>
                </a:solidFill>
              </a:rPr>
              <a:t> </a:t>
            </a:r>
            <a:endParaRPr lang="en-US" dirty="0">
              <a:solidFill>
                <a:schemeClr val="tx2"/>
              </a:solidFill>
            </a:endParaRPr>
          </a:p>
        </p:txBody>
      </p:sp>
      <p:sp>
        <p:nvSpPr>
          <p:cNvPr id="4" name="Slide Number Placeholder 3" hidden="1">
            <a:extLst>
              <a:ext uri="{FF2B5EF4-FFF2-40B4-BE49-F238E27FC236}">
                <a16:creationId xmlns:a16="http://schemas.microsoft.com/office/drawing/2014/main" id="{B7C26EBD-62EA-5D4D-81A9-890581D2DDAB}"/>
              </a:ext>
            </a:extLst>
          </p:cNvPr>
          <p:cNvSpPr>
            <a:spLocks noGrp="1"/>
          </p:cNvSpPr>
          <p:nvPr>
            <p:ph type="sldNum" sz="quarter" idx="12"/>
          </p:nvPr>
        </p:nvSpPr>
        <p:spPr/>
        <p:txBody>
          <a:bodyPr/>
          <a:lstStyle/>
          <a:p>
            <a:pPr>
              <a:spcAft>
                <a:spcPts val="600"/>
              </a:spcAft>
            </a:pPr>
            <a:fld id="{840BE947-8E2C-43BF-9D65-B6E50179E0B5}" type="slidenum">
              <a:rPr lang="en-US" smtClean="0"/>
              <a:pPr>
                <a:spcAft>
                  <a:spcPts val="600"/>
                </a:spcAft>
              </a:pPr>
              <a:t>53</a:t>
            </a:fld>
            <a:endParaRPr lang="en-US"/>
          </a:p>
        </p:txBody>
      </p:sp>
    </p:spTree>
    <p:extLst>
      <p:ext uri="{BB962C8B-B14F-4D97-AF65-F5344CB8AC3E}">
        <p14:creationId xmlns:p14="http://schemas.microsoft.com/office/powerpoint/2010/main" val="277458168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B5A6-17D5-FFF0-0C1A-3B960ED7F6B7}"/>
              </a:ext>
            </a:extLst>
          </p:cNvPr>
          <p:cNvSpPr>
            <a:spLocks noGrp="1"/>
          </p:cNvSpPr>
          <p:nvPr>
            <p:ph type="title"/>
          </p:nvPr>
        </p:nvSpPr>
        <p:spPr>
          <a:xfrm>
            <a:off x="609599" y="152718"/>
            <a:ext cx="10712521" cy="863282"/>
          </a:xfrm>
        </p:spPr>
        <p:txBody>
          <a:bodyPr/>
          <a:lstStyle/>
          <a:p>
            <a:r>
              <a:rPr lang="en-US" b="1" dirty="0"/>
              <a:t>Diploma options through act 1</a:t>
            </a:r>
          </a:p>
        </p:txBody>
      </p:sp>
      <p:sp>
        <p:nvSpPr>
          <p:cNvPr id="3" name="Content Placeholder 2">
            <a:extLst>
              <a:ext uri="{FF2B5EF4-FFF2-40B4-BE49-F238E27FC236}">
                <a16:creationId xmlns:a16="http://schemas.microsoft.com/office/drawing/2014/main" id="{A4015022-BDF2-9C63-31AA-C30C9448D7A2}"/>
              </a:ext>
            </a:extLst>
          </p:cNvPr>
          <p:cNvSpPr>
            <a:spLocks noGrp="1"/>
          </p:cNvSpPr>
          <p:nvPr>
            <p:ph idx="1"/>
          </p:nvPr>
        </p:nvSpPr>
        <p:spPr>
          <a:xfrm>
            <a:off x="609600" y="1346201"/>
            <a:ext cx="10160000" cy="4779964"/>
          </a:xfrm>
        </p:spPr>
        <p:txBody>
          <a:bodyPr>
            <a:normAutofit/>
          </a:bodyPr>
          <a:lstStyle/>
          <a:p>
            <a:pPr marL="274320" lvl="1" indent="0">
              <a:buNone/>
            </a:pPr>
            <a:r>
              <a:rPr lang="en-US" sz="2400" dirty="0">
                <a:solidFill>
                  <a:schemeClr val="tx2"/>
                </a:solidFill>
                <a:latin typeface="+mj-lt"/>
              </a:rPr>
              <a:t>If waivers and make up options are insufficient to allow a student to graduate on time in the current school:</a:t>
            </a:r>
          </a:p>
          <a:p>
            <a:pPr marL="274320" lvl="1" indent="0">
              <a:buNone/>
            </a:pPr>
            <a:endParaRPr lang="en-US" sz="2400" dirty="0">
              <a:solidFill>
                <a:schemeClr val="tx2"/>
              </a:solidFill>
              <a:latin typeface="+mj-lt"/>
            </a:endParaRPr>
          </a:p>
          <a:p>
            <a:pPr lvl="1"/>
            <a:r>
              <a:rPr lang="en-US" sz="2400" dirty="0">
                <a:solidFill>
                  <a:schemeClr val="tx2"/>
                </a:solidFill>
                <a:latin typeface="+mj-lt"/>
              </a:rPr>
              <a:t>POC should reach out to a prior school to determine if </a:t>
            </a:r>
            <a:r>
              <a:rPr lang="en-US" sz="2400" u="sng" dirty="0">
                <a:solidFill>
                  <a:schemeClr val="tx2"/>
                </a:solidFill>
                <a:latin typeface="+mj-lt"/>
              </a:rPr>
              <a:t>the prior school district would issue a diploma </a:t>
            </a:r>
            <a:r>
              <a:rPr lang="en-US" sz="2400" dirty="0">
                <a:solidFill>
                  <a:schemeClr val="tx2"/>
                </a:solidFill>
                <a:latin typeface="+mj-lt"/>
              </a:rPr>
              <a:t>because the student meets the prior school’s graduation requirements </a:t>
            </a:r>
          </a:p>
          <a:p>
            <a:pPr marL="274320" lvl="1" indent="0">
              <a:buNone/>
            </a:pPr>
            <a:endParaRPr lang="en-US" sz="2400" dirty="0">
              <a:solidFill>
                <a:schemeClr val="tx2"/>
              </a:solidFill>
              <a:latin typeface="+mj-lt"/>
            </a:endParaRPr>
          </a:p>
          <a:p>
            <a:pPr lvl="1"/>
            <a:r>
              <a:rPr lang="en-US" sz="2400" b="1" dirty="0">
                <a:solidFill>
                  <a:schemeClr val="tx2"/>
                </a:solidFill>
                <a:latin typeface="+mj-lt"/>
              </a:rPr>
              <a:t>If no prior school district can graduate the student</a:t>
            </a:r>
            <a:r>
              <a:rPr lang="en-US" sz="2400" dirty="0">
                <a:solidFill>
                  <a:schemeClr val="tx2"/>
                </a:solidFill>
                <a:latin typeface="+mj-lt"/>
              </a:rPr>
              <a:t>, they may apply for a statewide PDE “Keystone Diploma.” This is a valid high school diploma issued by the state.</a:t>
            </a:r>
          </a:p>
          <a:p>
            <a:endParaRPr lang="en-US" dirty="0"/>
          </a:p>
        </p:txBody>
      </p:sp>
    </p:spTree>
    <p:extLst>
      <p:ext uri="{BB962C8B-B14F-4D97-AF65-F5344CB8AC3E}">
        <p14:creationId xmlns:p14="http://schemas.microsoft.com/office/powerpoint/2010/main" val="236154164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95AE-2CBC-D41C-ABC8-FDE6ABF676E0}"/>
              </a:ext>
            </a:extLst>
          </p:cNvPr>
          <p:cNvSpPr>
            <a:spLocks noGrp="1"/>
          </p:cNvSpPr>
          <p:nvPr>
            <p:ph type="title"/>
          </p:nvPr>
        </p:nvSpPr>
        <p:spPr>
          <a:xfrm>
            <a:off x="609600" y="152719"/>
            <a:ext cx="7721600" cy="889500"/>
          </a:xfrm>
        </p:spPr>
        <p:txBody>
          <a:bodyPr/>
          <a:lstStyle/>
          <a:p>
            <a:r>
              <a:rPr lang="en-US" b="1" dirty="0"/>
              <a:t>Summarizing the School’s role</a:t>
            </a:r>
          </a:p>
        </p:txBody>
      </p:sp>
      <p:sp>
        <p:nvSpPr>
          <p:cNvPr id="3" name="Content Placeholder 2">
            <a:extLst>
              <a:ext uri="{FF2B5EF4-FFF2-40B4-BE49-F238E27FC236}">
                <a16:creationId xmlns:a16="http://schemas.microsoft.com/office/drawing/2014/main" id="{B1F7CB74-593B-C6EC-22A0-F0B026FF37F4}"/>
              </a:ext>
            </a:extLst>
          </p:cNvPr>
          <p:cNvSpPr>
            <a:spLocks noGrp="1"/>
          </p:cNvSpPr>
          <p:nvPr>
            <p:ph idx="1"/>
          </p:nvPr>
        </p:nvSpPr>
        <p:spPr>
          <a:xfrm>
            <a:off x="609600" y="1435511"/>
            <a:ext cx="10579510" cy="4690654"/>
          </a:xfrm>
        </p:spPr>
        <p:txBody>
          <a:bodyPr>
            <a:normAutofit fontScale="85000" lnSpcReduction="10000"/>
          </a:bodyPr>
          <a:lstStyle/>
          <a:p>
            <a:pPr marL="457200" indent="-457200">
              <a:buFont typeface="Courier New" panose="02070309020205020404" pitchFamily="49" charset="0"/>
              <a:buChar char="o"/>
            </a:pPr>
            <a:r>
              <a:rPr lang="en-US" sz="1600" dirty="0">
                <a:solidFill>
                  <a:schemeClr val="tx2"/>
                </a:solidFill>
              </a:rPr>
              <a:t>Enroll students in care </a:t>
            </a:r>
            <a:r>
              <a:rPr lang="en-US" sz="1600" u="sng" dirty="0">
                <a:solidFill>
                  <a:schemeClr val="tx2"/>
                </a:solidFill>
              </a:rPr>
              <a:t>immediately</a:t>
            </a:r>
            <a:r>
              <a:rPr lang="en-US" sz="1600" dirty="0">
                <a:solidFill>
                  <a:schemeClr val="tx2"/>
                </a:solidFill>
              </a:rPr>
              <a:t>, without delay, and even without all enrollment documentation.</a:t>
            </a:r>
          </a:p>
          <a:p>
            <a:pPr marL="914400" lvl="1" indent="-457200">
              <a:buFont typeface="Courier New" panose="02070309020205020404" pitchFamily="49" charset="0"/>
              <a:buChar char="o"/>
            </a:pPr>
            <a:r>
              <a:rPr lang="en-US" sz="1600" dirty="0">
                <a:solidFill>
                  <a:schemeClr val="tx2"/>
                </a:solidFill>
              </a:rPr>
              <a:t>Coordinate with child welfare professionals to ensure school stability, provide proper staff to BID meetings, </a:t>
            </a:r>
          </a:p>
          <a:p>
            <a:pPr marL="914400" lvl="1" indent="-457200">
              <a:buFont typeface="Courier New" panose="02070309020205020404" pitchFamily="49" charset="0"/>
              <a:buChar char="o"/>
            </a:pPr>
            <a:r>
              <a:rPr lang="en-US" sz="1600" dirty="0">
                <a:solidFill>
                  <a:schemeClr val="tx2"/>
                </a:solidFill>
              </a:rPr>
              <a:t>Provide and/or coordinate to provide transportation for eligible students </a:t>
            </a:r>
          </a:p>
          <a:p>
            <a:pPr marL="457200" indent="-457200">
              <a:buFont typeface="Courier New" panose="02070309020205020404" pitchFamily="49" charset="0"/>
              <a:buChar char="o"/>
            </a:pPr>
            <a:r>
              <a:rPr lang="en-US" sz="1600" dirty="0">
                <a:solidFill>
                  <a:schemeClr val="tx2"/>
                </a:solidFill>
              </a:rPr>
              <a:t>Assess student for additional needs or support</a:t>
            </a:r>
          </a:p>
          <a:p>
            <a:pPr marL="914400" lvl="1" indent="-457200">
              <a:buFont typeface="Courier New" panose="02070309020205020404" pitchFamily="49" charset="0"/>
              <a:buChar char="o"/>
            </a:pPr>
            <a:r>
              <a:rPr lang="en-US" sz="1600" dirty="0">
                <a:solidFill>
                  <a:schemeClr val="tx2"/>
                </a:solidFill>
              </a:rPr>
              <a:t>Assign an Act 1 Point of Contact </a:t>
            </a:r>
          </a:p>
          <a:p>
            <a:pPr marL="914400" lvl="1" indent="-457200">
              <a:buFont typeface="Courier New" panose="02070309020205020404" pitchFamily="49" charset="0"/>
              <a:buChar char="o"/>
            </a:pPr>
            <a:r>
              <a:rPr lang="en-US" sz="1600" dirty="0">
                <a:solidFill>
                  <a:schemeClr val="tx2"/>
                </a:solidFill>
              </a:rPr>
              <a:t>Ensure the student is not subject to unnecessary or improper fines or fees that prohibit their participation in school </a:t>
            </a:r>
          </a:p>
          <a:p>
            <a:pPr marL="457200" indent="-457200">
              <a:buFont typeface="Courier New" panose="02070309020205020404" pitchFamily="49" charset="0"/>
              <a:buChar char="o"/>
            </a:pPr>
            <a:r>
              <a:rPr lang="en-US" sz="1600" dirty="0">
                <a:solidFill>
                  <a:schemeClr val="tx2"/>
                </a:solidFill>
              </a:rPr>
              <a:t>Determine if the student needs to be evaluated under Sec 504 or the IDEA</a:t>
            </a:r>
          </a:p>
          <a:p>
            <a:pPr marL="457200" indent="-457200">
              <a:buFont typeface="Courier New" panose="02070309020205020404" pitchFamily="49" charset="0"/>
              <a:buChar char="o"/>
            </a:pPr>
            <a:r>
              <a:rPr lang="en-US" sz="1600" dirty="0">
                <a:solidFill>
                  <a:schemeClr val="tx2"/>
                </a:solidFill>
              </a:rPr>
              <a:t>Over 34% of students in foster care are chronically absent, compared to 22% of students who are not in foster care.</a:t>
            </a:r>
          </a:p>
          <a:p>
            <a:pPr marL="914400" lvl="1" indent="-457200">
              <a:buFont typeface="Courier New" panose="02070309020205020404" pitchFamily="49" charset="0"/>
              <a:buChar char="o"/>
            </a:pPr>
            <a:r>
              <a:rPr lang="en-US" sz="1600" dirty="0">
                <a:solidFill>
                  <a:schemeClr val="tx2"/>
                </a:solidFill>
              </a:rPr>
              <a:t>Districts are required to convene meetings and create Student Attendance Improvement Plans (SAIP) for students deemed truant or struggling with attendance. </a:t>
            </a:r>
          </a:p>
          <a:p>
            <a:pPr marL="457200" indent="-457200">
              <a:buFont typeface="Courier New" panose="02070309020205020404" pitchFamily="49" charset="0"/>
              <a:buChar char="o"/>
            </a:pPr>
            <a:r>
              <a:rPr lang="en-US" sz="1600" dirty="0">
                <a:solidFill>
                  <a:schemeClr val="tx2"/>
                </a:solidFill>
              </a:rPr>
              <a:t>Convene IEP meetings, provide comparable services, and thoroughly review the student’s records. </a:t>
            </a:r>
          </a:p>
          <a:p>
            <a:pPr marL="457200" indent="-457200">
              <a:buFont typeface="Courier New" panose="02070309020205020404" pitchFamily="49" charset="0"/>
              <a:buChar char="o"/>
            </a:pPr>
            <a:r>
              <a:rPr lang="en-US" sz="1600" dirty="0">
                <a:solidFill>
                  <a:schemeClr val="tx2"/>
                </a:solidFill>
              </a:rPr>
              <a:t>Nationally, students in foster care are punished at far higher rates compared to students not in foster care.</a:t>
            </a:r>
          </a:p>
          <a:p>
            <a:pPr marL="914400" lvl="1" indent="-457200">
              <a:buFont typeface="Courier New" panose="02070309020205020404" pitchFamily="49" charset="0"/>
              <a:buChar char="o"/>
            </a:pPr>
            <a:r>
              <a:rPr lang="en-US" sz="1600" dirty="0">
                <a:solidFill>
                  <a:schemeClr val="tx2"/>
                </a:solidFill>
              </a:rPr>
              <a:t>Schools should revise policies or internal procedures to ensure students in care – who typically require more academic and/or emotional supports, including trauma informed response – are not pushed out of classrooms or schools altogether through exclusionary discipline or bias. </a:t>
            </a:r>
          </a:p>
          <a:p>
            <a:pPr marL="457200" indent="-457200">
              <a:buFont typeface="Courier New" panose="02070309020205020404" pitchFamily="49" charset="0"/>
              <a:buChar char="o"/>
            </a:pPr>
            <a:r>
              <a:rPr lang="en-US" sz="1600" dirty="0">
                <a:solidFill>
                  <a:schemeClr val="tx2"/>
                </a:solidFill>
              </a:rPr>
              <a:t>Ensure students in care are not disproportionately tracked into </a:t>
            </a:r>
            <a:r>
              <a:rPr lang="en-US" sz="1600" dirty="0">
                <a:solidFill>
                  <a:schemeClr val="tx2"/>
                </a:solidFill>
                <a:highlight>
                  <a:srgbClr val="FFFF00"/>
                </a:highlight>
              </a:rPr>
              <a:t>AEDY</a:t>
            </a:r>
            <a:r>
              <a:rPr lang="en-US" sz="1600" dirty="0">
                <a:solidFill>
                  <a:schemeClr val="tx2"/>
                </a:solidFill>
              </a:rPr>
              <a:t> programs.</a:t>
            </a:r>
          </a:p>
          <a:p>
            <a:pPr marL="914400" lvl="1" indent="-457200">
              <a:buFont typeface="Courier New" panose="02070309020205020404" pitchFamily="49" charset="0"/>
              <a:buChar char="o"/>
            </a:pPr>
            <a:r>
              <a:rPr lang="en-US" sz="1600" dirty="0">
                <a:solidFill>
                  <a:schemeClr val="tx2"/>
                </a:solidFill>
              </a:rPr>
              <a:t>Students in foster care are placed in AEDY programs at a rate more than double that of students not in foster care</a:t>
            </a:r>
          </a:p>
        </p:txBody>
      </p:sp>
      <p:sp>
        <p:nvSpPr>
          <p:cNvPr id="5" name="Slide Number Placeholder 4">
            <a:extLst>
              <a:ext uri="{FF2B5EF4-FFF2-40B4-BE49-F238E27FC236}">
                <a16:creationId xmlns:a16="http://schemas.microsoft.com/office/drawing/2014/main" id="{A9FD2F10-3BA6-D825-FD86-9C63B2AABDF9}"/>
              </a:ext>
            </a:extLst>
          </p:cNvPr>
          <p:cNvSpPr>
            <a:spLocks noGrp="1"/>
          </p:cNvSpPr>
          <p:nvPr>
            <p:ph type="sldNum" sz="quarter" idx="12"/>
          </p:nvPr>
        </p:nvSpPr>
        <p:spPr/>
        <p:txBody>
          <a:bodyPr/>
          <a:lstStyle/>
          <a:p>
            <a:fld id="{ED5BBBEE-5D91-4B8F-867F-2C151C9DB961}" type="slidenum">
              <a:rPr lang="en-US" smtClean="0"/>
              <a:t>55</a:t>
            </a:fld>
            <a:endParaRPr lang="en-US"/>
          </a:p>
        </p:txBody>
      </p:sp>
    </p:spTree>
    <p:extLst>
      <p:ext uri="{BB962C8B-B14F-4D97-AF65-F5344CB8AC3E}">
        <p14:creationId xmlns:p14="http://schemas.microsoft.com/office/powerpoint/2010/main" val="184353696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1"/>
          <p:cNvSpPr txBox="1">
            <a:spLocks noGrp="1"/>
          </p:cNvSpPr>
          <p:nvPr>
            <p:ph type="title"/>
          </p:nvPr>
        </p:nvSpPr>
        <p:spPr>
          <a:xfrm>
            <a:off x="414671" y="26899"/>
            <a:ext cx="10681394" cy="75028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600"/>
              <a:buFont typeface="Trebuchet MS"/>
              <a:buNone/>
            </a:pPr>
            <a:r>
              <a:rPr lang="en-US" b="1" dirty="0" err="1"/>
              <a:t>Aedy</a:t>
            </a:r>
            <a:r>
              <a:rPr lang="en-US" b="1" dirty="0"/>
              <a:t> (also called “disciplinary transfer”)</a:t>
            </a:r>
            <a:endParaRPr b="1" dirty="0"/>
          </a:p>
        </p:txBody>
      </p:sp>
      <p:graphicFrame>
        <p:nvGraphicFramePr>
          <p:cNvPr id="327" name="Google Shape;327;p41"/>
          <p:cNvGraphicFramePr/>
          <p:nvPr>
            <p:extLst>
              <p:ext uri="{D42A27DB-BD31-4B8C-83A1-F6EECF244321}">
                <p14:modId xmlns:p14="http://schemas.microsoft.com/office/powerpoint/2010/main" val="2442848546"/>
              </p:ext>
            </p:extLst>
          </p:nvPr>
        </p:nvGraphicFramePr>
        <p:xfrm>
          <a:off x="497541" y="995082"/>
          <a:ext cx="2821725" cy="5085750"/>
        </p:xfrm>
        <a:graphic>
          <a:graphicData uri="http://schemas.openxmlformats.org/drawingml/2006/table">
            <a:tbl>
              <a:tblPr firstRow="1" firstCol="1" lastRow="1" lastCol="1" bandRow="1" bandCol="1">
                <a:noFill/>
              </a:tblPr>
              <a:tblGrid>
                <a:gridCol w="2821725">
                  <a:extLst>
                    <a:ext uri="{9D8B030D-6E8A-4147-A177-3AD203B41FA5}">
                      <a16:colId xmlns:a16="http://schemas.microsoft.com/office/drawing/2014/main" val="20000"/>
                    </a:ext>
                  </a:extLst>
                </a:gridCol>
              </a:tblGrid>
              <a:tr h="528525">
                <a:tc>
                  <a:txBody>
                    <a:bodyPr/>
                    <a:lstStyle/>
                    <a:p>
                      <a:pPr marL="165735" marR="0" lvl="0" indent="0" algn="l" rtl="0">
                        <a:spcBef>
                          <a:spcPts val="0"/>
                        </a:spcBef>
                        <a:spcAft>
                          <a:spcPts val="0"/>
                        </a:spcAft>
                        <a:buNone/>
                      </a:pPr>
                      <a:r>
                        <a:rPr lang="en-US" sz="2000" b="1" u="none" strike="noStrike" cap="none" dirty="0">
                          <a:latin typeface="Trebuchet MS"/>
                          <a:ea typeface="Trebuchet MS"/>
                          <a:cs typeface="Trebuchet MS"/>
                          <a:sym typeface="Trebuchet MS"/>
                        </a:rPr>
                        <a:t>Due Process Rights</a:t>
                      </a:r>
                      <a:endParaRPr b="1" dirty="0"/>
                    </a:p>
                  </a:txBody>
                  <a:tcPr marL="0" marR="0" marT="0" marB="0">
                    <a:solidFill>
                      <a:schemeClr val="accent1"/>
                    </a:solidFill>
                  </a:tcPr>
                </a:tc>
                <a:extLst>
                  <a:ext uri="{0D108BD9-81ED-4DB2-BD59-A6C34878D82A}">
                    <a16:rowId xmlns:a16="http://schemas.microsoft.com/office/drawing/2014/main" val="10000"/>
                  </a:ext>
                </a:extLst>
              </a:tr>
              <a:tr h="4557225">
                <a:tc>
                  <a:txBody>
                    <a:bodyPr/>
                    <a:lstStyle/>
                    <a:p>
                      <a:pPr marL="342900" marR="0" lvl="0" indent="-342900" algn="l" rtl="0">
                        <a:lnSpc>
                          <a:spcPct val="100000"/>
                        </a:lnSpc>
                        <a:spcBef>
                          <a:spcPts val="0"/>
                        </a:spcBef>
                        <a:spcAft>
                          <a:spcPts val="0"/>
                        </a:spcAft>
                        <a:buClr>
                          <a:srgbClr val="7A7A7A"/>
                        </a:buClr>
                        <a:buSzPts val="1200"/>
                        <a:buFont typeface="Noto Sans Symbols"/>
                        <a:buChar char="▪"/>
                      </a:pPr>
                      <a:r>
                        <a:rPr lang="en-US" sz="1800" b="0" u="none" strike="noStrike" cap="none" dirty="0">
                          <a:solidFill>
                            <a:schemeClr val="dk1"/>
                          </a:solidFill>
                        </a:rPr>
                        <a:t>Written notice with reasons for the hearing</a:t>
                      </a:r>
                      <a:endParaRPr dirty="0"/>
                    </a:p>
                    <a:p>
                      <a:pPr marL="0" marR="0" lvl="0" indent="0" algn="l" rtl="0">
                        <a:lnSpc>
                          <a:spcPct val="100000"/>
                        </a:lnSpc>
                        <a:spcBef>
                          <a:spcPts val="0"/>
                        </a:spcBef>
                        <a:spcAft>
                          <a:spcPts val="0"/>
                        </a:spcAft>
                        <a:buClr>
                          <a:srgbClr val="7A7A7A"/>
                        </a:buClr>
                        <a:buSzPts val="1200"/>
                        <a:buFont typeface="Noto Sans Symbols"/>
                        <a:buNone/>
                      </a:pPr>
                      <a:endParaRPr sz="1800" b="0" u="none" strike="noStrike" cap="none" dirty="0">
                        <a:solidFill>
                          <a:schemeClr val="dk1"/>
                        </a:solidFill>
                      </a:endParaRPr>
                    </a:p>
                    <a:p>
                      <a:pPr marL="342900" marR="84455" lvl="0" indent="-342900" algn="l" rtl="0">
                        <a:lnSpc>
                          <a:spcPct val="100000"/>
                        </a:lnSpc>
                        <a:spcBef>
                          <a:spcPts val="0"/>
                        </a:spcBef>
                        <a:spcAft>
                          <a:spcPts val="0"/>
                        </a:spcAft>
                        <a:buClr>
                          <a:srgbClr val="7A7A7A"/>
                        </a:buClr>
                        <a:buSzPts val="1200"/>
                        <a:buFont typeface="Noto Sans Symbols"/>
                        <a:buChar char="▪"/>
                      </a:pPr>
                      <a:r>
                        <a:rPr lang="en-US" sz="1800" b="0" u="none" strike="noStrike" cap="none" dirty="0">
                          <a:solidFill>
                            <a:schemeClr val="dk1"/>
                          </a:solidFill>
                        </a:rPr>
                        <a:t>Informal hearing (meet with school, explain, present and question witnesses, records)</a:t>
                      </a:r>
                      <a:endParaRPr dirty="0"/>
                    </a:p>
                  </a:txBody>
                  <a:tcPr marL="0" marR="0" marT="0" marB="0">
                    <a:solidFill>
                      <a:schemeClr val="lt2"/>
                    </a:solidFill>
                  </a:tcPr>
                </a:tc>
                <a:extLst>
                  <a:ext uri="{0D108BD9-81ED-4DB2-BD59-A6C34878D82A}">
                    <a16:rowId xmlns:a16="http://schemas.microsoft.com/office/drawing/2014/main" val="10001"/>
                  </a:ext>
                </a:extLst>
              </a:tr>
            </a:tbl>
          </a:graphicData>
        </a:graphic>
      </p:graphicFrame>
      <p:graphicFrame>
        <p:nvGraphicFramePr>
          <p:cNvPr id="329" name="Google Shape;329;p41"/>
          <p:cNvGraphicFramePr/>
          <p:nvPr>
            <p:extLst>
              <p:ext uri="{D42A27DB-BD31-4B8C-83A1-F6EECF244321}">
                <p14:modId xmlns:p14="http://schemas.microsoft.com/office/powerpoint/2010/main" val="3098866287"/>
              </p:ext>
            </p:extLst>
          </p:nvPr>
        </p:nvGraphicFramePr>
        <p:xfrm>
          <a:off x="3319257" y="995082"/>
          <a:ext cx="4554975" cy="5085750"/>
        </p:xfrm>
        <a:graphic>
          <a:graphicData uri="http://schemas.openxmlformats.org/drawingml/2006/table">
            <a:tbl>
              <a:tblPr firstRow="1" firstCol="1" lastRow="1" lastCol="1" bandRow="1" bandCol="1">
                <a:noFill/>
              </a:tblPr>
              <a:tblGrid>
                <a:gridCol w="4554975">
                  <a:extLst>
                    <a:ext uri="{9D8B030D-6E8A-4147-A177-3AD203B41FA5}">
                      <a16:colId xmlns:a16="http://schemas.microsoft.com/office/drawing/2014/main" val="20000"/>
                    </a:ext>
                  </a:extLst>
                </a:gridCol>
              </a:tblGrid>
              <a:tr h="528525">
                <a:tc>
                  <a:txBody>
                    <a:bodyPr/>
                    <a:lstStyle/>
                    <a:p>
                      <a:pPr marL="577215" marR="0" lvl="0" indent="0" algn="l" rtl="0">
                        <a:spcBef>
                          <a:spcPts val="0"/>
                        </a:spcBef>
                        <a:spcAft>
                          <a:spcPts val="0"/>
                        </a:spcAft>
                        <a:buNone/>
                      </a:pPr>
                      <a:r>
                        <a:rPr lang="en-US" sz="2000" b="1" u="none" strike="noStrike" cap="none" dirty="0"/>
                        <a:t>At Hearing, School Must Prove…</a:t>
                      </a:r>
                      <a:endParaRPr sz="2000" b="1" u="none" strike="noStrike" cap="none" dirty="0">
                        <a:latin typeface="Trebuchet MS"/>
                        <a:ea typeface="Trebuchet MS"/>
                        <a:cs typeface="Trebuchet MS"/>
                        <a:sym typeface="Trebuchet MS"/>
                      </a:endParaRPr>
                    </a:p>
                  </a:txBody>
                  <a:tcPr marL="0" marR="0" marT="0" marB="0">
                    <a:solidFill>
                      <a:schemeClr val="accent1"/>
                    </a:solidFill>
                  </a:tcPr>
                </a:tc>
                <a:extLst>
                  <a:ext uri="{0D108BD9-81ED-4DB2-BD59-A6C34878D82A}">
                    <a16:rowId xmlns:a16="http://schemas.microsoft.com/office/drawing/2014/main" val="10000"/>
                  </a:ext>
                </a:extLst>
              </a:tr>
              <a:tr h="4557225">
                <a:tc>
                  <a:txBody>
                    <a:bodyPr/>
                    <a:lstStyle/>
                    <a:p>
                      <a:pPr marL="342900" marR="84455" lvl="0" indent="-342900" algn="l" rtl="0">
                        <a:lnSpc>
                          <a:spcPct val="100000"/>
                        </a:lnSpc>
                        <a:spcBef>
                          <a:spcPts val="0"/>
                        </a:spcBef>
                        <a:spcAft>
                          <a:spcPts val="0"/>
                        </a:spcAft>
                        <a:buClr>
                          <a:srgbClr val="7A7A7A"/>
                        </a:buClr>
                        <a:buSzPts val="1200"/>
                        <a:buFont typeface="Noto Sans Symbols"/>
                        <a:buChar char="▪"/>
                      </a:pPr>
                      <a:r>
                        <a:rPr lang="en-US" sz="1800" b="1" u="none" strike="noStrike" cap="none" dirty="0">
                          <a:solidFill>
                            <a:schemeClr val="dk1"/>
                          </a:solidFill>
                        </a:rPr>
                        <a:t>All other interventions and discipline </a:t>
                      </a:r>
                      <a:r>
                        <a:rPr lang="en-US" sz="1800" b="0" u="none" strike="noStrike" cap="none" dirty="0">
                          <a:solidFill>
                            <a:schemeClr val="dk1"/>
                          </a:solidFill>
                        </a:rPr>
                        <a:t>have been tried and documented</a:t>
                      </a:r>
                      <a:endParaRPr dirty="0"/>
                    </a:p>
                    <a:p>
                      <a:pPr marL="0" marR="84455" lvl="0" indent="0" algn="ctr" rtl="0">
                        <a:lnSpc>
                          <a:spcPct val="100000"/>
                        </a:lnSpc>
                        <a:spcBef>
                          <a:spcPts val="0"/>
                        </a:spcBef>
                        <a:spcAft>
                          <a:spcPts val="0"/>
                        </a:spcAft>
                        <a:buClr>
                          <a:srgbClr val="7A7A7A"/>
                        </a:buClr>
                        <a:buSzPts val="1200"/>
                        <a:buFont typeface="Noto Sans Symbols"/>
                        <a:buNone/>
                      </a:pPr>
                      <a:r>
                        <a:rPr lang="en-US" sz="2000" b="1" u="none" strike="noStrike" cap="none" dirty="0">
                          <a:solidFill>
                            <a:schemeClr val="dk1"/>
                          </a:solidFill>
                        </a:rPr>
                        <a:t>AND</a:t>
                      </a:r>
                      <a:endParaRPr sz="1700" b="1" u="none" strike="noStrike" cap="none" dirty="0">
                        <a:solidFill>
                          <a:schemeClr val="dk1"/>
                        </a:solidFill>
                      </a:endParaRPr>
                    </a:p>
                    <a:p>
                      <a:pPr marL="342900" marR="84455" lvl="0" indent="-342900" algn="l" rtl="0">
                        <a:lnSpc>
                          <a:spcPct val="100000"/>
                        </a:lnSpc>
                        <a:spcBef>
                          <a:spcPts val="0"/>
                        </a:spcBef>
                        <a:spcAft>
                          <a:spcPts val="0"/>
                        </a:spcAft>
                        <a:buClr>
                          <a:srgbClr val="7A7A7A"/>
                        </a:buClr>
                        <a:buSzPts val="1200"/>
                        <a:buFont typeface="Noto Sans Symbols"/>
                        <a:buChar char="▪"/>
                      </a:pPr>
                      <a:r>
                        <a:rPr lang="en-US" sz="1800" b="0" u="none" strike="noStrike" cap="none" dirty="0">
                          <a:solidFill>
                            <a:schemeClr val="dk1"/>
                          </a:solidFill>
                        </a:rPr>
                        <a:t>You still pose a </a:t>
                      </a:r>
                      <a:r>
                        <a:rPr lang="en-US" sz="1800" b="1" u="none" strike="noStrike" cap="none" dirty="0">
                          <a:solidFill>
                            <a:schemeClr val="dk1"/>
                          </a:solidFill>
                        </a:rPr>
                        <a:t>clear threat </a:t>
                      </a:r>
                      <a:r>
                        <a:rPr lang="en-US" sz="1800" b="0" u="none" strike="noStrike" cap="none" dirty="0">
                          <a:solidFill>
                            <a:schemeClr val="dk1"/>
                          </a:solidFill>
                        </a:rPr>
                        <a:t>to others’ safety, create an </a:t>
                      </a:r>
                      <a:r>
                        <a:rPr lang="en-US" sz="1800" b="1" u="none" strike="noStrike" cap="none" dirty="0">
                          <a:solidFill>
                            <a:schemeClr val="dk1"/>
                          </a:solidFill>
                        </a:rPr>
                        <a:t>unsafe</a:t>
                      </a:r>
                      <a:r>
                        <a:rPr lang="en-US" sz="1800" b="0" u="none" strike="noStrike" cap="none" dirty="0">
                          <a:solidFill>
                            <a:schemeClr val="dk1"/>
                          </a:solidFill>
                        </a:rPr>
                        <a:t> environment, materially </a:t>
                      </a:r>
                      <a:r>
                        <a:rPr lang="en-US" sz="1800" b="1" u="none" strike="noStrike" cap="none" dirty="0">
                          <a:solidFill>
                            <a:schemeClr val="dk1"/>
                          </a:solidFill>
                        </a:rPr>
                        <a:t>interfere</a:t>
                      </a:r>
                      <a:r>
                        <a:rPr lang="en-US" sz="1800" b="0" u="none" strike="noStrike" cap="none" dirty="0">
                          <a:solidFill>
                            <a:schemeClr val="dk1"/>
                          </a:solidFill>
                        </a:rPr>
                        <a:t> with learning, or </a:t>
                      </a:r>
                      <a:r>
                        <a:rPr lang="en-US" sz="1800" b="1" u="none" strike="noStrike" cap="none" dirty="0">
                          <a:solidFill>
                            <a:schemeClr val="dk1"/>
                          </a:solidFill>
                        </a:rPr>
                        <a:t>disrupt</a:t>
                      </a:r>
                      <a:r>
                        <a:rPr lang="en-US" sz="1800" b="0" u="none" strike="noStrike" cap="none" dirty="0">
                          <a:solidFill>
                            <a:schemeClr val="dk1"/>
                          </a:solidFill>
                        </a:rPr>
                        <a:t> education</a:t>
                      </a:r>
                      <a:endParaRPr dirty="0"/>
                    </a:p>
                    <a:p>
                      <a:pPr marL="0" marR="84455" lvl="0" indent="0" algn="ctr" rtl="0">
                        <a:lnSpc>
                          <a:spcPct val="100000"/>
                        </a:lnSpc>
                        <a:spcBef>
                          <a:spcPts val="0"/>
                        </a:spcBef>
                        <a:spcAft>
                          <a:spcPts val="0"/>
                        </a:spcAft>
                        <a:buClr>
                          <a:srgbClr val="7A7A7A"/>
                        </a:buClr>
                        <a:buSzPts val="1200"/>
                        <a:buFont typeface="Noto Sans Symbols"/>
                        <a:buNone/>
                      </a:pPr>
                      <a:r>
                        <a:rPr lang="en-US" sz="2000" b="1" u="none" strike="noStrike" cap="none" dirty="0">
                          <a:solidFill>
                            <a:schemeClr val="dk1"/>
                          </a:solidFill>
                        </a:rPr>
                        <a:t>AND</a:t>
                      </a:r>
                      <a:endParaRPr sz="1700" b="1" u="none" strike="noStrike" cap="none" dirty="0">
                        <a:solidFill>
                          <a:schemeClr val="dk1"/>
                        </a:solidFill>
                      </a:endParaRPr>
                    </a:p>
                    <a:p>
                      <a:pPr marL="342900" marR="84455" lvl="0" indent="-342900" algn="l" rtl="0">
                        <a:lnSpc>
                          <a:spcPct val="100000"/>
                        </a:lnSpc>
                        <a:spcBef>
                          <a:spcPts val="0"/>
                        </a:spcBef>
                        <a:spcAft>
                          <a:spcPts val="0"/>
                        </a:spcAft>
                        <a:buClr>
                          <a:srgbClr val="7A7A7A"/>
                        </a:buClr>
                        <a:buSzPts val="1200"/>
                        <a:buFont typeface="Noto Sans Symbols"/>
                        <a:buChar char="▪"/>
                      </a:pPr>
                      <a:r>
                        <a:rPr lang="en-US" sz="1600" b="0" u="none" strike="noStrike" cap="none" dirty="0">
                          <a:solidFill>
                            <a:schemeClr val="dk1"/>
                          </a:solidFill>
                        </a:rPr>
                        <a:t>One of the following to a “marked degree”:</a:t>
                      </a:r>
                      <a:endParaRPr dirty="0"/>
                    </a:p>
                    <a:p>
                      <a:pPr marL="800100" marR="84455" lvl="1" indent="-342900" algn="l" rtl="0">
                        <a:lnSpc>
                          <a:spcPct val="100000"/>
                        </a:lnSpc>
                        <a:spcBef>
                          <a:spcPts val="0"/>
                        </a:spcBef>
                        <a:spcAft>
                          <a:spcPts val="0"/>
                        </a:spcAft>
                        <a:buClr>
                          <a:srgbClr val="7A7A7A"/>
                        </a:buClr>
                        <a:buSzPts val="1200"/>
                        <a:buFont typeface="Noto Sans Symbols"/>
                        <a:buChar char="▪"/>
                      </a:pPr>
                      <a:r>
                        <a:rPr lang="en-US" sz="1600" b="0" u="none" strike="noStrike" cap="none" dirty="0">
                          <a:solidFill>
                            <a:schemeClr val="dk1"/>
                          </a:solidFill>
                        </a:rPr>
                        <a:t>Persistent rule violations</a:t>
                      </a:r>
                      <a:endParaRPr dirty="0"/>
                    </a:p>
                    <a:p>
                      <a:pPr marL="800100" marR="84455" lvl="1" indent="-342900" algn="l" rtl="0">
                        <a:lnSpc>
                          <a:spcPct val="100000"/>
                        </a:lnSpc>
                        <a:spcBef>
                          <a:spcPts val="0"/>
                        </a:spcBef>
                        <a:spcAft>
                          <a:spcPts val="0"/>
                        </a:spcAft>
                        <a:buClr>
                          <a:srgbClr val="7A7A7A"/>
                        </a:buClr>
                        <a:buSzPts val="1200"/>
                        <a:buFont typeface="Noto Sans Symbols"/>
                        <a:buChar char="▪"/>
                      </a:pPr>
                      <a:r>
                        <a:rPr lang="en-US" sz="1600" b="0" u="none" strike="noStrike" cap="none" dirty="0">
                          <a:solidFill>
                            <a:schemeClr val="dk1"/>
                          </a:solidFill>
                        </a:rPr>
                        <a:t>Controlled substances at school</a:t>
                      </a:r>
                      <a:endParaRPr dirty="0"/>
                    </a:p>
                    <a:p>
                      <a:pPr marL="800100" marR="84455" lvl="1" indent="-342900" algn="l" rtl="0">
                        <a:lnSpc>
                          <a:spcPct val="100000"/>
                        </a:lnSpc>
                        <a:spcBef>
                          <a:spcPts val="0"/>
                        </a:spcBef>
                        <a:spcAft>
                          <a:spcPts val="0"/>
                        </a:spcAft>
                        <a:buClr>
                          <a:srgbClr val="7A7A7A"/>
                        </a:buClr>
                        <a:buSzPts val="1200"/>
                        <a:buFont typeface="Noto Sans Symbols"/>
                        <a:buChar char="▪"/>
                      </a:pPr>
                      <a:r>
                        <a:rPr lang="en-US" sz="1600" b="0" u="none" strike="noStrike" cap="none" dirty="0">
                          <a:solidFill>
                            <a:schemeClr val="dk1"/>
                          </a:solidFill>
                        </a:rPr>
                        <a:t>Violence or threats at school</a:t>
                      </a:r>
                      <a:endParaRPr dirty="0"/>
                    </a:p>
                    <a:p>
                      <a:pPr marL="800100" marR="84455" lvl="1" indent="-342900" algn="l" rtl="0">
                        <a:lnSpc>
                          <a:spcPct val="100000"/>
                        </a:lnSpc>
                        <a:spcBef>
                          <a:spcPts val="0"/>
                        </a:spcBef>
                        <a:spcAft>
                          <a:spcPts val="0"/>
                        </a:spcAft>
                        <a:buClr>
                          <a:srgbClr val="7A7A7A"/>
                        </a:buClr>
                        <a:buSzPts val="1200"/>
                        <a:buFont typeface="Noto Sans Symbols"/>
                        <a:buChar char="▪"/>
                      </a:pPr>
                      <a:r>
                        <a:rPr lang="en-US" sz="1600" b="0" u="none" strike="noStrike" cap="none" dirty="0">
                          <a:solidFill>
                            <a:schemeClr val="dk1"/>
                          </a:solidFill>
                        </a:rPr>
                        <a:t>Possession of a weapon at school</a:t>
                      </a:r>
                      <a:endParaRPr dirty="0"/>
                    </a:p>
                    <a:p>
                      <a:pPr marL="800100" marR="84455" lvl="1" indent="-342900" algn="l" rtl="0">
                        <a:lnSpc>
                          <a:spcPct val="100000"/>
                        </a:lnSpc>
                        <a:spcBef>
                          <a:spcPts val="0"/>
                        </a:spcBef>
                        <a:spcAft>
                          <a:spcPts val="0"/>
                        </a:spcAft>
                        <a:buClr>
                          <a:srgbClr val="7A7A7A"/>
                        </a:buClr>
                        <a:buSzPts val="1200"/>
                        <a:buFont typeface="Noto Sans Symbols"/>
                        <a:buChar char="▪"/>
                      </a:pPr>
                      <a:r>
                        <a:rPr lang="en-US" sz="1600" b="0" u="none" strike="noStrike" cap="none" dirty="0">
                          <a:solidFill>
                            <a:schemeClr val="dk1"/>
                          </a:solidFill>
                        </a:rPr>
                        <a:t>Commission of a crime at school</a:t>
                      </a:r>
                      <a:endParaRPr dirty="0"/>
                    </a:p>
                    <a:p>
                      <a:pPr marL="800100" marR="84455" lvl="1" indent="-342900" algn="l" rtl="0">
                        <a:lnSpc>
                          <a:spcPct val="100000"/>
                        </a:lnSpc>
                        <a:spcBef>
                          <a:spcPts val="0"/>
                        </a:spcBef>
                        <a:spcAft>
                          <a:spcPts val="0"/>
                        </a:spcAft>
                        <a:buClr>
                          <a:srgbClr val="7A7A7A"/>
                        </a:buClr>
                        <a:buSzPts val="1200"/>
                        <a:buFont typeface="Noto Sans Symbols"/>
                        <a:buChar char="▪"/>
                      </a:pPr>
                      <a:r>
                        <a:rPr lang="en-US" sz="1600" b="0" u="none" strike="noStrike" cap="none" dirty="0">
                          <a:solidFill>
                            <a:schemeClr val="dk1"/>
                          </a:solidFill>
                        </a:rPr>
                        <a:t>Misconduct meriting suspension or expulsion</a:t>
                      </a:r>
                      <a:endParaRPr dirty="0"/>
                    </a:p>
                  </a:txBody>
                  <a:tcPr marL="0" marR="0" marT="0" marB="0">
                    <a:solidFill>
                      <a:srgbClr val="F2F2F2"/>
                    </a:solidFill>
                  </a:tcPr>
                </a:tc>
                <a:extLst>
                  <a:ext uri="{0D108BD9-81ED-4DB2-BD59-A6C34878D82A}">
                    <a16:rowId xmlns:a16="http://schemas.microsoft.com/office/drawing/2014/main" val="10001"/>
                  </a:ext>
                </a:extLst>
              </a:tr>
            </a:tbl>
          </a:graphicData>
        </a:graphic>
      </p:graphicFrame>
      <p:graphicFrame>
        <p:nvGraphicFramePr>
          <p:cNvPr id="330" name="Google Shape;330;p41"/>
          <p:cNvGraphicFramePr/>
          <p:nvPr>
            <p:extLst>
              <p:ext uri="{D42A27DB-BD31-4B8C-83A1-F6EECF244321}">
                <p14:modId xmlns:p14="http://schemas.microsoft.com/office/powerpoint/2010/main" val="37285218"/>
              </p:ext>
            </p:extLst>
          </p:nvPr>
        </p:nvGraphicFramePr>
        <p:xfrm>
          <a:off x="7874237" y="995082"/>
          <a:ext cx="3448175" cy="5085750"/>
        </p:xfrm>
        <a:graphic>
          <a:graphicData uri="http://schemas.openxmlformats.org/drawingml/2006/table">
            <a:tbl>
              <a:tblPr firstRow="1" firstCol="1" lastRow="1" lastCol="1" bandRow="1" bandCol="1">
                <a:noFill/>
              </a:tblPr>
              <a:tblGrid>
                <a:gridCol w="3448175">
                  <a:extLst>
                    <a:ext uri="{9D8B030D-6E8A-4147-A177-3AD203B41FA5}">
                      <a16:colId xmlns:a16="http://schemas.microsoft.com/office/drawing/2014/main" val="20000"/>
                    </a:ext>
                  </a:extLst>
                </a:gridCol>
              </a:tblGrid>
              <a:tr h="528525">
                <a:tc>
                  <a:txBody>
                    <a:bodyPr/>
                    <a:lstStyle/>
                    <a:p>
                      <a:pPr marL="177800" marR="0" lvl="0" indent="0" algn="l" rtl="0">
                        <a:spcBef>
                          <a:spcPts val="0"/>
                        </a:spcBef>
                        <a:spcAft>
                          <a:spcPts val="0"/>
                        </a:spcAft>
                        <a:buNone/>
                      </a:pPr>
                      <a:r>
                        <a:rPr lang="en-US" sz="2000" b="1" u="none" strike="noStrike" cap="none" dirty="0"/>
                        <a:t>Educational Rights</a:t>
                      </a:r>
                      <a:endParaRPr sz="2000" b="1" u="none" strike="noStrike" cap="none" dirty="0">
                        <a:latin typeface="Trebuchet MS"/>
                        <a:ea typeface="Trebuchet MS"/>
                        <a:cs typeface="Trebuchet MS"/>
                        <a:sym typeface="Trebuchet MS"/>
                      </a:endParaRPr>
                    </a:p>
                  </a:txBody>
                  <a:tcPr marL="0" marR="0" marT="0" marB="0">
                    <a:solidFill>
                      <a:schemeClr val="accent1"/>
                    </a:solidFill>
                  </a:tcPr>
                </a:tc>
                <a:extLst>
                  <a:ext uri="{0D108BD9-81ED-4DB2-BD59-A6C34878D82A}">
                    <a16:rowId xmlns:a16="http://schemas.microsoft.com/office/drawing/2014/main" val="10000"/>
                  </a:ext>
                </a:extLst>
              </a:tr>
              <a:tr h="4557225">
                <a:tc>
                  <a:txBody>
                    <a:bodyPr/>
                    <a:lstStyle/>
                    <a:p>
                      <a:pPr marL="90805" marR="85090" lvl="0" indent="-1269" algn="l" rtl="0">
                        <a:lnSpc>
                          <a:spcPct val="107000"/>
                        </a:lnSpc>
                        <a:spcBef>
                          <a:spcPts val="0"/>
                        </a:spcBef>
                        <a:spcAft>
                          <a:spcPts val="0"/>
                        </a:spcAft>
                        <a:buClr>
                          <a:schemeClr val="dk1"/>
                        </a:buClr>
                        <a:buSzPts val="1800"/>
                        <a:buFont typeface="Trebuchet MS"/>
                        <a:buNone/>
                      </a:pPr>
                      <a:r>
                        <a:rPr lang="en-US" sz="1800" b="0" u="none" strike="noStrike" cap="none" dirty="0">
                          <a:solidFill>
                            <a:schemeClr val="dk1"/>
                          </a:solidFill>
                          <a:latin typeface="Trebuchet MS"/>
                          <a:ea typeface="Trebuchet MS"/>
                          <a:cs typeface="Trebuchet MS"/>
                          <a:sym typeface="Trebuchet MS"/>
                        </a:rPr>
                        <a:t>Must be a </a:t>
                      </a:r>
                      <a:r>
                        <a:rPr lang="en-US" sz="1800" u="none" strike="noStrike" cap="none" dirty="0">
                          <a:solidFill>
                            <a:schemeClr val="dk1"/>
                          </a:solidFill>
                        </a:rPr>
                        <a:t>LICENSED </a:t>
                      </a:r>
                      <a:r>
                        <a:rPr lang="en-US" sz="1800" b="0" u="none" strike="noStrike" cap="none" dirty="0">
                          <a:solidFill>
                            <a:schemeClr val="dk1"/>
                          </a:solidFill>
                          <a:latin typeface="Trebuchet MS"/>
                          <a:ea typeface="Trebuchet MS"/>
                          <a:cs typeface="Trebuchet MS"/>
                          <a:sym typeface="Trebuchet MS"/>
                        </a:rPr>
                        <a:t>alternative school (Camelot/Achieve Academy or Camelot East)</a:t>
                      </a:r>
                      <a:endParaRPr dirty="0"/>
                    </a:p>
                    <a:p>
                      <a:pPr marL="90805" marR="85090" lvl="0" indent="-1269" algn="l" rtl="0">
                        <a:lnSpc>
                          <a:spcPct val="107000"/>
                        </a:lnSpc>
                        <a:spcBef>
                          <a:spcPts val="300"/>
                        </a:spcBef>
                        <a:spcAft>
                          <a:spcPts val="0"/>
                        </a:spcAft>
                        <a:buNone/>
                      </a:pPr>
                      <a:endParaRPr sz="1800" b="0" u="none" strike="noStrike" cap="none" dirty="0">
                        <a:solidFill>
                          <a:schemeClr val="dk1"/>
                        </a:solidFill>
                      </a:endParaRPr>
                    </a:p>
                    <a:p>
                      <a:pPr marL="90805" marR="85090" lvl="0" indent="-1269" algn="l" rtl="0">
                        <a:lnSpc>
                          <a:spcPct val="107000"/>
                        </a:lnSpc>
                        <a:spcBef>
                          <a:spcPts val="300"/>
                        </a:spcBef>
                        <a:spcAft>
                          <a:spcPts val="0"/>
                        </a:spcAft>
                        <a:buNone/>
                      </a:pPr>
                      <a:r>
                        <a:rPr lang="en-US" sz="1800" b="0" dirty="0">
                          <a:solidFill>
                            <a:schemeClr val="dk1"/>
                          </a:solidFill>
                        </a:rPr>
                        <a:t>M</a:t>
                      </a:r>
                      <a:r>
                        <a:rPr lang="en-US" sz="1800" b="0" u="none" strike="noStrike" cap="none" dirty="0">
                          <a:solidFill>
                            <a:schemeClr val="dk1"/>
                          </a:solidFill>
                        </a:rPr>
                        <a:t>ust provide </a:t>
                      </a:r>
                      <a:r>
                        <a:rPr lang="en-US" sz="1800" b="1" u="none" strike="noStrike" cap="none" dirty="0">
                          <a:solidFill>
                            <a:schemeClr val="dk1"/>
                          </a:solidFill>
                        </a:rPr>
                        <a:t>at least </a:t>
                      </a:r>
                      <a:r>
                        <a:rPr lang="en-US" sz="1800" u="none" strike="noStrike" cap="none" dirty="0">
                          <a:solidFill>
                            <a:schemeClr val="dk1"/>
                          </a:solidFill>
                        </a:rPr>
                        <a:t>20 hours </a:t>
                      </a:r>
                      <a:r>
                        <a:rPr lang="en-US" sz="1800" b="0" u="none" strike="noStrike" cap="none" dirty="0">
                          <a:solidFill>
                            <a:schemeClr val="dk1"/>
                          </a:solidFill>
                        </a:rPr>
                        <a:t>per week </a:t>
                      </a:r>
                      <a:r>
                        <a:rPr lang="en-US" sz="1800" b="0" dirty="0">
                          <a:solidFill>
                            <a:schemeClr val="dk1"/>
                          </a:solidFill>
                        </a:rPr>
                        <a:t>of </a:t>
                      </a:r>
                      <a:r>
                        <a:rPr lang="en-US" sz="1800" b="0" u="none" strike="noStrike" cap="none" dirty="0">
                          <a:solidFill>
                            <a:schemeClr val="dk1"/>
                          </a:solidFill>
                        </a:rPr>
                        <a:t>academic instruction</a:t>
                      </a:r>
                      <a:r>
                        <a:rPr lang="en-US" sz="1800" b="0" dirty="0">
                          <a:solidFill>
                            <a:schemeClr val="dk1"/>
                          </a:solidFill>
                        </a:rPr>
                        <a:t>, </a:t>
                      </a:r>
                      <a:r>
                        <a:rPr lang="en-US" sz="1800" dirty="0">
                          <a:solidFill>
                            <a:schemeClr val="dk1"/>
                          </a:solidFill>
                        </a:rPr>
                        <a:t>2.5 hours</a:t>
                      </a:r>
                      <a:r>
                        <a:rPr lang="en-US" sz="1800" b="0" dirty="0">
                          <a:solidFill>
                            <a:schemeClr val="dk1"/>
                          </a:solidFill>
                        </a:rPr>
                        <a:t> per week of counseling,</a:t>
                      </a:r>
                      <a:r>
                        <a:rPr lang="en-US" sz="1800" b="0" u="none" strike="noStrike" cap="none" dirty="0">
                          <a:solidFill>
                            <a:schemeClr val="dk1"/>
                          </a:solidFill>
                        </a:rPr>
                        <a:t> and behavior supports</a:t>
                      </a:r>
                      <a:endParaRPr dirty="0"/>
                    </a:p>
                    <a:p>
                      <a:pPr marL="90805" marR="85090" lvl="0" indent="-1269" algn="l" rtl="0">
                        <a:lnSpc>
                          <a:spcPct val="107000"/>
                        </a:lnSpc>
                        <a:spcBef>
                          <a:spcPts val="300"/>
                        </a:spcBef>
                        <a:spcAft>
                          <a:spcPts val="0"/>
                        </a:spcAft>
                        <a:buNone/>
                      </a:pPr>
                      <a:endParaRPr sz="1800" b="0" u="none" strike="noStrike" cap="none" dirty="0">
                        <a:solidFill>
                          <a:schemeClr val="dk1"/>
                        </a:solidFill>
                      </a:endParaRPr>
                    </a:p>
                    <a:p>
                      <a:pPr marL="90805" marR="85090" lvl="0" indent="-1269" algn="l" rtl="0">
                        <a:lnSpc>
                          <a:spcPct val="107000"/>
                        </a:lnSpc>
                        <a:spcBef>
                          <a:spcPts val="300"/>
                        </a:spcBef>
                        <a:spcAft>
                          <a:spcPts val="0"/>
                        </a:spcAft>
                        <a:buNone/>
                      </a:pPr>
                      <a:r>
                        <a:rPr lang="en-US" sz="1800" b="0" u="none" strike="noStrike" cap="none" dirty="0">
                          <a:solidFill>
                            <a:schemeClr val="dk1"/>
                          </a:solidFill>
                        </a:rPr>
                        <a:t>M</a:t>
                      </a:r>
                      <a:r>
                        <a:rPr lang="en-US" sz="1800" b="0" dirty="0">
                          <a:solidFill>
                            <a:schemeClr val="dk1"/>
                          </a:solidFill>
                        </a:rPr>
                        <a:t>ust create a plan</a:t>
                      </a:r>
                      <a:r>
                        <a:rPr lang="en-US" sz="1800" b="0" u="none" strike="noStrike" cap="none" dirty="0">
                          <a:solidFill>
                            <a:schemeClr val="dk1"/>
                          </a:solidFill>
                        </a:rPr>
                        <a:t> to support you in improving behavior so you can safely return to regular school within </a:t>
                      </a:r>
                      <a:r>
                        <a:rPr lang="en-US" sz="1800" b="1" u="none" strike="noStrike" cap="none" dirty="0">
                          <a:solidFill>
                            <a:schemeClr val="dk1"/>
                          </a:solidFill>
                        </a:rPr>
                        <a:t>45 days</a:t>
                      </a:r>
                      <a:endParaRPr dirty="0"/>
                    </a:p>
                  </a:txBody>
                  <a:tcPr marL="0" marR="0" marT="0" marB="0">
                    <a:solidFill>
                      <a:schemeClr val="lt2"/>
                    </a:solidFill>
                  </a:tcPr>
                </a:tc>
                <a:extLst>
                  <a:ext uri="{0D108BD9-81ED-4DB2-BD59-A6C34878D82A}">
                    <a16:rowId xmlns:a16="http://schemas.microsoft.com/office/drawing/2014/main" val="10001"/>
                  </a:ext>
                </a:extLst>
              </a:tr>
            </a:tbl>
          </a:graphicData>
        </a:graphic>
      </p:graphicFrame>
      <p:sp>
        <p:nvSpPr>
          <p:cNvPr id="331" name="Google Shape;331;p41"/>
          <p:cNvSpPr txBox="1"/>
          <p:nvPr/>
        </p:nvSpPr>
        <p:spPr>
          <a:xfrm>
            <a:off x="8567275" y="6502400"/>
            <a:ext cx="365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rebuchet MS"/>
                <a:ea typeface="Trebuchet MS"/>
                <a:cs typeface="Trebuchet MS"/>
                <a:sym typeface="Trebuchet MS"/>
              </a:rPr>
              <a:t>More info: </a:t>
            </a:r>
            <a:r>
              <a:rPr lang="en-US" u="sng">
                <a:solidFill>
                  <a:schemeClr val="hlink"/>
                </a:solidFill>
                <a:latin typeface="Trebuchet MS"/>
                <a:ea typeface="Trebuchet MS"/>
                <a:cs typeface="Trebuchet MS"/>
                <a:sym typeface="Trebuchet MS"/>
                <a:hlinkClick r:id="rId3"/>
              </a:rPr>
              <a:t>fact sheet</a:t>
            </a:r>
            <a:endParaRPr>
              <a:latin typeface="Trebuchet MS"/>
              <a:ea typeface="Trebuchet MS"/>
              <a:cs typeface="Trebuchet MS"/>
              <a:sym typeface="Trebuchet MS"/>
            </a:endParaRPr>
          </a:p>
        </p:txBody>
      </p:sp>
    </p:spTree>
    <p:extLst>
      <p:ext uri="{BB962C8B-B14F-4D97-AF65-F5344CB8AC3E}">
        <p14:creationId xmlns:p14="http://schemas.microsoft.com/office/powerpoint/2010/main" val="382041348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0972800" cy="853122"/>
          </a:xfrm>
        </p:spPr>
        <p:txBody>
          <a:bodyPr anchor="ctr">
            <a:normAutofit/>
          </a:bodyPr>
          <a:lstStyle/>
          <a:p>
            <a:r>
              <a:rPr lang="en-US" b="1" dirty="0"/>
              <a:t>AEDY Complaints</a:t>
            </a:r>
          </a:p>
        </p:txBody>
      </p:sp>
      <p:sp>
        <p:nvSpPr>
          <p:cNvPr id="12" name="Content Placeholder 11">
            <a:extLst>
              <a:ext uri="{FF2B5EF4-FFF2-40B4-BE49-F238E27FC236}">
                <a16:creationId xmlns:a16="http://schemas.microsoft.com/office/drawing/2014/main" id="{0D7989F3-19C6-418C-A9D7-21534171263E}"/>
              </a:ext>
            </a:extLst>
          </p:cNvPr>
          <p:cNvSpPr>
            <a:spLocks noGrp="1"/>
          </p:cNvSpPr>
          <p:nvPr>
            <p:ph idx="1"/>
          </p:nvPr>
        </p:nvSpPr>
        <p:spPr>
          <a:xfrm>
            <a:off x="609600" y="1005840"/>
            <a:ext cx="10972800" cy="5242560"/>
          </a:xfrm>
        </p:spPr>
        <p:txBody>
          <a:bodyPr anchor="ctr">
            <a:normAutofit/>
          </a:bodyPr>
          <a:lstStyle/>
          <a:p>
            <a:pPr marL="342900" indent="-342900">
              <a:buFont typeface="Arial" panose="020B0604020202020204" pitchFamily="34" charset="0"/>
              <a:buChar char="•"/>
            </a:pPr>
            <a:r>
              <a:rPr lang="en-US" sz="2200" b="0" dirty="0">
                <a:solidFill>
                  <a:schemeClr val="tx2"/>
                </a:solidFill>
              </a:rPr>
              <a:t>After ELC’s impact complaint regarding AEDY Placements, PDE reached a settlement with DOJ in 2019 to overhaul our State AEDY program.</a:t>
            </a:r>
          </a:p>
          <a:p>
            <a:pPr marL="342900" lvl="0" indent="-342900">
              <a:buFont typeface="Arial" panose="020B0604020202020204" pitchFamily="34" charset="0"/>
              <a:buChar char="•"/>
            </a:pPr>
            <a:r>
              <a:rPr lang="en-US" sz="2200" b="0" dirty="0">
                <a:solidFill>
                  <a:schemeClr val="tx2"/>
                </a:solidFill>
              </a:rPr>
              <a:t>As part of the settlement, parents now have the option to file an </a:t>
            </a:r>
            <a:r>
              <a:rPr lang="en-US" sz="2200" b="0" dirty="0">
                <a:solidFill>
                  <a:schemeClr val="tx2"/>
                </a:solidFill>
                <a:hlinkClick r:id="rId3">
                  <a:extLst>
                    <a:ext uri="{A12FA001-AC4F-418D-AE19-62706E023703}">
                      <ahyp:hlinkClr xmlns:ahyp="http://schemas.microsoft.com/office/drawing/2018/hyperlinkcolor" val="tx"/>
                    </a:ext>
                  </a:extLst>
                </a:hlinkClick>
              </a:rPr>
              <a:t>AEDY Complaint </a:t>
            </a:r>
            <a:endParaRPr lang="en-US" sz="2200" b="0" dirty="0">
              <a:solidFill>
                <a:schemeClr val="tx2"/>
              </a:solidFill>
            </a:endParaRPr>
          </a:p>
          <a:p>
            <a:pPr marL="342900" lvl="0" indent="-342900">
              <a:buFont typeface="Arial" panose="020B0604020202020204" pitchFamily="34" charset="0"/>
              <a:buChar char="•"/>
            </a:pPr>
            <a:r>
              <a:rPr lang="en-US" sz="2200" b="0" dirty="0">
                <a:solidFill>
                  <a:schemeClr val="tx2"/>
                </a:solidFill>
              </a:rPr>
              <a:t>Complaint can be about any aspect of AEDY including due process protections, whether your child should be in the program, disproportionality in the use of AEDY transfers by a sending school, the quality of the program, trouble transitioning out of the program, special education and/or language access concerns. </a:t>
            </a:r>
          </a:p>
          <a:p>
            <a:pPr marL="342900" lvl="0" indent="-342900">
              <a:buFont typeface="Arial" panose="020B0604020202020204" pitchFamily="34" charset="0"/>
              <a:buChar char="•"/>
            </a:pPr>
            <a:r>
              <a:rPr lang="en-US" sz="2200" b="0" dirty="0">
                <a:solidFill>
                  <a:schemeClr val="tx2"/>
                </a:solidFill>
              </a:rPr>
              <a:t>Students with disabilities also have the option to file a due process complaint or a state complaint</a:t>
            </a:r>
          </a:p>
          <a:p>
            <a:pPr algn="r"/>
            <a:r>
              <a:rPr lang="en-US" sz="1400" b="0" dirty="0">
                <a:solidFill>
                  <a:schemeClr val="tx2"/>
                </a:solidFill>
              </a:rPr>
              <a:t>  </a:t>
            </a:r>
            <a:r>
              <a:rPr lang="en-US" sz="1400" b="0" dirty="0">
                <a:solidFill>
                  <a:schemeClr val="tx2"/>
                </a:solidFill>
                <a:hlinkClick r:id="rId4">
                  <a:extLst>
                    <a:ext uri="{A12FA001-AC4F-418D-AE19-62706E023703}">
                      <ahyp:hlinkClr xmlns:ahyp="http://schemas.microsoft.com/office/drawing/2018/hyperlinkcolor" val="tx"/>
                    </a:ext>
                  </a:extLst>
                </a:hlinkClick>
              </a:rPr>
              <a:t>AEDY Settlement Overview</a:t>
            </a:r>
            <a:r>
              <a:rPr lang="en-US" sz="1400" b="0" dirty="0">
                <a:solidFill>
                  <a:schemeClr val="tx2"/>
                </a:solidFill>
              </a:rPr>
              <a:t>; </a:t>
            </a:r>
            <a:r>
              <a:rPr lang="en-US" sz="1400" b="0" dirty="0">
                <a:solidFill>
                  <a:schemeClr val="tx2"/>
                </a:solidFill>
                <a:hlinkClick r:id="rId5">
                  <a:extLst>
                    <a:ext uri="{A12FA001-AC4F-418D-AE19-62706E023703}">
                      <ahyp:hlinkClr xmlns:ahyp="http://schemas.microsoft.com/office/drawing/2018/hyperlinkcolor" val="tx"/>
                    </a:ext>
                  </a:extLst>
                </a:hlinkClick>
              </a:rPr>
              <a:t>AEDY Fact Sheet</a:t>
            </a:r>
            <a:endParaRPr lang="en-US" sz="1400" b="0" dirty="0">
              <a:solidFill>
                <a:schemeClr val="tx2"/>
              </a:solidFill>
            </a:endParaRPr>
          </a:p>
        </p:txBody>
      </p:sp>
    </p:spTree>
    <p:extLst>
      <p:ext uri="{BB962C8B-B14F-4D97-AF65-F5344CB8AC3E}">
        <p14:creationId xmlns:p14="http://schemas.microsoft.com/office/powerpoint/2010/main" val="83334846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DC6B-24E7-07AF-3D68-6021D9EC6BF8}"/>
              </a:ext>
            </a:extLst>
          </p:cNvPr>
          <p:cNvSpPr>
            <a:spLocks noGrp="1"/>
          </p:cNvSpPr>
          <p:nvPr>
            <p:ph type="title"/>
          </p:nvPr>
        </p:nvSpPr>
        <p:spPr/>
        <p:txBody>
          <a:bodyPr/>
          <a:lstStyle/>
          <a:p>
            <a:r>
              <a:rPr lang="en-US" b="1" dirty="0"/>
              <a:t>Role of the Court </a:t>
            </a:r>
            <a:br>
              <a:rPr lang="en-US" b="1" dirty="0"/>
            </a:br>
            <a:r>
              <a:rPr lang="en-US" b="1" dirty="0"/>
              <a:t>in Education</a:t>
            </a:r>
          </a:p>
        </p:txBody>
      </p:sp>
      <p:sp>
        <p:nvSpPr>
          <p:cNvPr id="5" name="Slide Number Placeholder 4">
            <a:extLst>
              <a:ext uri="{FF2B5EF4-FFF2-40B4-BE49-F238E27FC236}">
                <a16:creationId xmlns:a16="http://schemas.microsoft.com/office/drawing/2014/main" id="{59966095-4A44-C89A-DFD7-A55AA08A6445}"/>
              </a:ext>
            </a:extLst>
          </p:cNvPr>
          <p:cNvSpPr>
            <a:spLocks noGrp="1"/>
          </p:cNvSpPr>
          <p:nvPr>
            <p:ph type="sldNum" sz="quarter" idx="11"/>
          </p:nvPr>
        </p:nvSpPr>
        <p:spPr/>
        <p:txBody>
          <a:bodyPr/>
          <a:lstStyle/>
          <a:p>
            <a:fld id="{ED5BBBEE-5D91-4B8F-867F-2C151C9DB961}" type="slidenum">
              <a:rPr lang="en-US" smtClean="0"/>
              <a:t>58</a:t>
            </a:fld>
            <a:endParaRPr lang="en-US"/>
          </a:p>
        </p:txBody>
      </p:sp>
    </p:spTree>
    <p:extLst>
      <p:ext uri="{BB962C8B-B14F-4D97-AF65-F5344CB8AC3E}">
        <p14:creationId xmlns:p14="http://schemas.microsoft.com/office/powerpoint/2010/main" val="43812501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94C7822-69C0-BA92-2EEB-6C7489A686CF}"/>
              </a:ext>
            </a:extLst>
          </p:cNvPr>
          <p:cNvSpPr>
            <a:spLocks noGrp="1"/>
          </p:cNvSpPr>
          <p:nvPr>
            <p:ph type="title"/>
          </p:nvPr>
        </p:nvSpPr>
        <p:spPr>
          <a:xfrm>
            <a:off x="609600" y="152719"/>
            <a:ext cx="10109200" cy="893761"/>
          </a:xfrm>
        </p:spPr>
        <p:txBody>
          <a:bodyPr/>
          <a:lstStyle/>
          <a:p>
            <a:r>
              <a:rPr lang="en-US" b="1" dirty="0"/>
              <a:t>Education to be considered at all stages</a:t>
            </a:r>
          </a:p>
        </p:txBody>
      </p:sp>
      <p:pic>
        <p:nvPicPr>
          <p:cNvPr id="3" name="Content Placeholder 2" descr="A sign with a logo and text&#10;&#10;AI-generated content may be incorrect.">
            <a:extLst>
              <a:ext uri="{FF2B5EF4-FFF2-40B4-BE49-F238E27FC236}">
                <a16:creationId xmlns:a16="http://schemas.microsoft.com/office/drawing/2014/main" id="{10833956-7C28-FF79-93A2-41FD4D8742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59427" y="1529511"/>
            <a:ext cx="3508947" cy="4525963"/>
          </a:xfrm>
        </p:spPr>
      </p:pic>
      <p:sp>
        <p:nvSpPr>
          <p:cNvPr id="5" name="Slide Number Placeholder 4" hidden="1">
            <a:extLst>
              <a:ext uri="{FF2B5EF4-FFF2-40B4-BE49-F238E27FC236}">
                <a16:creationId xmlns:a16="http://schemas.microsoft.com/office/drawing/2014/main" id="{2DB20DA2-87C9-2AD9-772C-52D660D12201}"/>
              </a:ext>
            </a:extLst>
          </p:cNvPr>
          <p:cNvSpPr>
            <a:spLocks noGrp="1"/>
          </p:cNvSpPr>
          <p:nvPr>
            <p:ph type="sldNum" sz="quarter" idx="12"/>
          </p:nvPr>
        </p:nvSpPr>
        <p:spPr/>
        <p:txBody>
          <a:bodyPr/>
          <a:lstStyle/>
          <a:p>
            <a:pPr>
              <a:spcAft>
                <a:spcPts val="600"/>
              </a:spcAft>
            </a:pPr>
            <a:fld id="{ED5BBBEE-5D91-4B8F-867F-2C151C9DB961}" type="slidenum">
              <a:rPr lang="en-US" smtClean="0"/>
              <a:pPr>
                <a:spcAft>
                  <a:spcPts val="600"/>
                </a:spcAft>
              </a:pPr>
              <a:t>59</a:t>
            </a:fld>
            <a:endParaRPr lang="en-US"/>
          </a:p>
        </p:txBody>
      </p:sp>
      <p:pic>
        <p:nvPicPr>
          <p:cNvPr id="7" name="Content Placeholder 6" descr="A screenshot of a text&#10;&#10;AI-generated content may be incorrect.">
            <a:extLst>
              <a:ext uri="{FF2B5EF4-FFF2-40B4-BE49-F238E27FC236}">
                <a16:creationId xmlns:a16="http://schemas.microsoft.com/office/drawing/2014/main" id="{7ACFEC75-6C55-A16C-62DC-FD0599CCAE4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046480"/>
            <a:ext cx="7620000" cy="5029200"/>
          </a:xfrm>
        </p:spPr>
      </p:pic>
    </p:spTree>
    <p:extLst>
      <p:ext uri="{BB962C8B-B14F-4D97-AF65-F5344CB8AC3E}">
        <p14:creationId xmlns:p14="http://schemas.microsoft.com/office/powerpoint/2010/main" val="413448275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06EF-593A-7697-F991-98F9519DC539}"/>
              </a:ext>
            </a:extLst>
          </p:cNvPr>
          <p:cNvSpPr>
            <a:spLocks noGrp="1"/>
          </p:cNvSpPr>
          <p:nvPr>
            <p:ph type="title"/>
          </p:nvPr>
        </p:nvSpPr>
        <p:spPr>
          <a:xfrm>
            <a:off x="609599" y="152718"/>
            <a:ext cx="10907949" cy="942435"/>
          </a:xfrm>
        </p:spPr>
        <p:txBody>
          <a:bodyPr/>
          <a:lstStyle/>
          <a:p>
            <a:pPr algn="ctr"/>
            <a:r>
              <a:rPr lang="en-US" b="1" dirty="0"/>
              <a:t>The foster care system</a:t>
            </a:r>
            <a:endParaRPr lang="en-US" dirty="0"/>
          </a:p>
        </p:txBody>
      </p:sp>
      <p:sp>
        <p:nvSpPr>
          <p:cNvPr id="3" name="Content Placeholder 2">
            <a:extLst>
              <a:ext uri="{FF2B5EF4-FFF2-40B4-BE49-F238E27FC236}">
                <a16:creationId xmlns:a16="http://schemas.microsoft.com/office/drawing/2014/main" id="{AA8B2670-6360-F9D8-C455-E682057C8451}"/>
              </a:ext>
            </a:extLst>
          </p:cNvPr>
          <p:cNvSpPr>
            <a:spLocks noGrp="1"/>
          </p:cNvSpPr>
          <p:nvPr>
            <p:ph sz="half" idx="1"/>
          </p:nvPr>
        </p:nvSpPr>
        <p:spPr>
          <a:xfrm>
            <a:off x="609600" y="1586614"/>
            <a:ext cx="10090826" cy="4525963"/>
          </a:xfrm>
        </p:spPr>
        <p:txBody>
          <a:bodyPr>
            <a:normAutofit/>
          </a:bodyPr>
          <a:lstStyle/>
          <a:p>
            <a:r>
              <a:rPr lang="en-US" sz="2000" b="0" dirty="0">
                <a:solidFill>
                  <a:schemeClr val="tx2"/>
                </a:solidFill>
              </a:rPr>
              <a:t>In general, foster care is </a:t>
            </a:r>
            <a:r>
              <a:rPr lang="en-US" sz="2000" b="0" i="1" u="sng" dirty="0">
                <a:solidFill>
                  <a:schemeClr val="tx2"/>
                </a:solidFill>
              </a:rPr>
              <a:t>meant to be</a:t>
            </a:r>
            <a:r>
              <a:rPr lang="en-US" sz="2000" b="0" i="1" dirty="0">
                <a:solidFill>
                  <a:schemeClr val="tx2"/>
                </a:solidFill>
              </a:rPr>
              <a:t> </a:t>
            </a:r>
            <a:r>
              <a:rPr lang="en-US" sz="2000" b="0" dirty="0">
                <a:solidFill>
                  <a:schemeClr val="tx2"/>
                </a:solidFill>
              </a:rPr>
              <a:t>a temporary intervention to ensure child safety.</a:t>
            </a:r>
          </a:p>
          <a:p>
            <a:r>
              <a:rPr lang="en-US" sz="2000" b="0" dirty="0">
                <a:solidFill>
                  <a:schemeClr val="tx2"/>
                </a:solidFill>
              </a:rPr>
              <a:t>Nationally there are roughly 400,000 children in foster care each year, 270,00 are school age and many are eligible for early education.</a:t>
            </a:r>
          </a:p>
          <a:p>
            <a:r>
              <a:rPr lang="en-US" sz="2000" b="0" dirty="0">
                <a:solidFill>
                  <a:schemeClr val="tx2"/>
                </a:solidFill>
              </a:rPr>
              <a:t>PA estimates to have about 12,000 children in foster care. (</a:t>
            </a:r>
            <a:r>
              <a:rPr lang="en-US" sz="2000" b="0" dirty="0">
                <a:solidFill>
                  <a:schemeClr val="tx2"/>
                </a:solidFill>
                <a:hlinkClick r:id="rId3"/>
              </a:rPr>
              <a:t>Kids Count Data Center</a:t>
            </a:r>
            <a:r>
              <a:rPr lang="en-US" sz="2000" b="0" dirty="0">
                <a:solidFill>
                  <a:schemeClr val="tx2"/>
                </a:solidFill>
              </a:rPr>
              <a:t>, 2023) </a:t>
            </a:r>
          </a:p>
          <a:p>
            <a:r>
              <a:rPr lang="en-US" sz="2000" dirty="0">
                <a:solidFill>
                  <a:schemeClr val="tx2"/>
                </a:solidFill>
              </a:rPr>
              <a:t>During the 2022-23 school year, over 8,800 students in foster care were enrolled in the Pennsylvania public schools (Pre-K-12). </a:t>
            </a:r>
          </a:p>
          <a:p>
            <a:r>
              <a:rPr lang="en-US" sz="2000" b="0" dirty="0">
                <a:solidFill>
                  <a:schemeClr val="tx2"/>
                </a:solidFill>
              </a:rPr>
              <a:t>In 2023, PA had its highest percentage of children living in kinship care: 38% </a:t>
            </a:r>
          </a:p>
          <a:p>
            <a:r>
              <a:rPr lang="en-US" sz="2000" b="0" dirty="0">
                <a:solidFill>
                  <a:schemeClr val="tx2"/>
                </a:solidFill>
              </a:rPr>
              <a:t>Reunification with biological family members in PA happens about 51% of the time. About 22% of all children in care will be adopted. Many others age out of care. </a:t>
            </a:r>
          </a:p>
        </p:txBody>
      </p:sp>
      <p:sp>
        <p:nvSpPr>
          <p:cNvPr id="6" name="Slide Number Placeholder 5">
            <a:extLst>
              <a:ext uri="{FF2B5EF4-FFF2-40B4-BE49-F238E27FC236}">
                <a16:creationId xmlns:a16="http://schemas.microsoft.com/office/drawing/2014/main" id="{64858874-54F7-8B85-E1CB-E2CE6E47D17C}"/>
              </a:ext>
            </a:extLst>
          </p:cNvPr>
          <p:cNvSpPr>
            <a:spLocks noGrp="1"/>
          </p:cNvSpPr>
          <p:nvPr>
            <p:ph type="sldNum" sz="quarter" idx="12"/>
          </p:nvPr>
        </p:nvSpPr>
        <p:spPr/>
        <p:txBody>
          <a:bodyPr/>
          <a:lstStyle/>
          <a:p>
            <a:fld id="{ED5BBBEE-5D91-4B8F-867F-2C151C9DB961}" type="slidenum">
              <a:rPr lang="en-US" smtClean="0"/>
              <a:t>6</a:t>
            </a:fld>
            <a:endParaRPr lang="en-US"/>
          </a:p>
        </p:txBody>
      </p:sp>
    </p:spTree>
    <p:extLst>
      <p:ext uri="{BB962C8B-B14F-4D97-AF65-F5344CB8AC3E}">
        <p14:creationId xmlns:p14="http://schemas.microsoft.com/office/powerpoint/2010/main" val="43337664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D5C-2DDA-4916-AA94-9E853D0C8EF3}"/>
              </a:ext>
            </a:extLst>
          </p:cNvPr>
          <p:cNvSpPr>
            <a:spLocks noGrp="1"/>
          </p:cNvSpPr>
          <p:nvPr>
            <p:ph type="title"/>
          </p:nvPr>
        </p:nvSpPr>
        <p:spPr>
          <a:xfrm>
            <a:off x="609600" y="152718"/>
            <a:ext cx="10160000" cy="993176"/>
          </a:xfrm>
        </p:spPr>
        <p:txBody>
          <a:bodyPr/>
          <a:lstStyle/>
          <a:p>
            <a:r>
              <a:rPr lang="en-US" b="1" dirty="0"/>
              <a:t>School Stability</a:t>
            </a:r>
          </a:p>
        </p:txBody>
      </p:sp>
      <p:sp>
        <p:nvSpPr>
          <p:cNvPr id="3" name="Content Placeholder 2">
            <a:extLst>
              <a:ext uri="{FF2B5EF4-FFF2-40B4-BE49-F238E27FC236}">
                <a16:creationId xmlns:a16="http://schemas.microsoft.com/office/drawing/2014/main" id="{6CAB6BB7-99B7-4DF7-8CCF-5D3437908970}"/>
              </a:ext>
            </a:extLst>
          </p:cNvPr>
          <p:cNvSpPr>
            <a:spLocks noGrp="1"/>
          </p:cNvSpPr>
          <p:nvPr>
            <p:ph idx="1"/>
          </p:nvPr>
        </p:nvSpPr>
        <p:spPr>
          <a:xfrm>
            <a:off x="609600" y="1551009"/>
            <a:ext cx="10160000" cy="4575156"/>
          </a:xfrm>
        </p:spPr>
        <p:txBody>
          <a:bodyPr vert="horz" lIns="91440" tIns="45720" rIns="91440" bIns="45720" rtlCol="0" anchor="t">
            <a:normAutofit/>
          </a:bodyPr>
          <a:lstStyle/>
          <a:p>
            <a:pPr marL="342900" indent="-342900">
              <a:buFont typeface="Arial" panose="020B0604020202020204" pitchFamily="34" charset="0"/>
              <a:buChar char="•"/>
            </a:pPr>
            <a:r>
              <a:rPr lang="en-US" dirty="0">
                <a:solidFill>
                  <a:schemeClr val="tx2"/>
                </a:solidFill>
                <a:hlinkClick r:id="rId3">
                  <a:extLst>
                    <a:ext uri="{A12FA001-AC4F-418D-AE19-62706E023703}">
                      <ahyp:hlinkClr xmlns:ahyp="http://schemas.microsoft.com/office/drawing/2018/hyperlinkcolor" val="tx"/>
                    </a:ext>
                  </a:extLst>
                </a:hlinkClick>
              </a:rPr>
              <a:t>Pa. Court Rule 148 (amended 2019): </a:t>
            </a:r>
            <a:r>
              <a:rPr lang="en-US" dirty="0">
                <a:solidFill>
                  <a:schemeClr val="tx2"/>
                </a:solidFill>
              </a:rPr>
              <a:t>requires Judges to address both “school stability and access to public schools” </a:t>
            </a:r>
          </a:p>
          <a:p>
            <a:pPr marL="800100" lvl="1" indent="-342900"/>
            <a:r>
              <a:rPr lang="en-US" dirty="0">
                <a:solidFill>
                  <a:schemeClr val="tx2"/>
                </a:solidFill>
              </a:rPr>
              <a:t>Rule 148 emphasizes and presumes that a student SHOULD attend the local public school, rather than an “on-grounds school” unless: </a:t>
            </a:r>
          </a:p>
          <a:p>
            <a:pPr marL="1485900" lvl="2" indent="-342900"/>
            <a:r>
              <a:rPr lang="en-US" dirty="0">
                <a:solidFill>
                  <a:schemeClr val="tx2"/>
                </a:solidFill>
              </a:rPr>
              <a:t>It is not in the best interest of the student </a:t>
            </a:r>
          </a:p>
          <a:p>
            <a:pPr marL="1943100" lvl="3" indent="-342900"/>
            <a:r>
              <a:rPr lang="en-US" dirty="0">
                <a:solidFill>
                  <a:schemeClr val="tx2"/>
                </a:solidFill>
              </a:rPr>
              <a:t>“Security and safety of student”</a:t>
            </a:r>
          </a:p>
          <a:p>
            <a:pPr marL="1943100" lvl="3" indent="-342900"/>
            <a:r>
              <a:rPr lang="en-US" dirty="0">
                <a:solidFill>
                  <a:schemeClr val="tx2"/>
                </a:solidFill>
              </a:rPr>
              <a:t>Treatment needs</a:t>
            </a:r>
          </a:p>
          <a:p>
            <a:pPr marL="1485900" lvl="2" indent="-342900"/>
            <a:r>
              <a:rPr lang="en-US" dirty="0">
                <a:solidFill>
                  <a:schemeClr val="tx2"/>
                </a:solidFill>
              </a:rPr>
              <a:t>The Court finds it is not “protective of the community, "after considering evidence” </a:t>
            </a:r>
          </a:p>
          <a:p>
            <a:pPr marL="342900" indent="-342900">
              <a:buFont typeface="Arial" panose="020B0604020202020204" pitchFamily="34" charset="0"/>
              <a:buChar char="•"/>
            </a:pPr>
            <a:r>
              <a:rPr lang="en-US" sz="2000" b="0" dirty="0">
                <a:solidFill>
                  <a:schemeClr val="tx2"/>
                </a:solidFill>
              </a:rPr>
              <a:t>All children in residential facilities have a clear legal entitlement to attend the local public school where the residential placement is located unless there is a court order specifying a school placement.</a:t>
            </a:r>
            <a:r>
              <a:rPr lang="en-US" sz="2000" dirty="0">
                <a:solidFill>
                  <a:schemeClr val="tx2"/>
                </a:solidFill>
              </a:rPr>
              <a:t> </a:t>
            </a:r>
            <a:r>
              <a:rPr lang="en-US" sz="2000" b="1" i="0" dirty="0">
                <a:solidFill>
                  <a:schemeClr val="tx2"/>
                </a:solidFill>
                <a:effectLst/>
              </a:rPr>
              <a:t>24 P.S. § 13-1306</a:t>
            </a:r>
            <a:r>
              <a:rPr lang="en-US" dirty="0">
                <a:solidFill>
                  <a:schemeClr val="tx2"/>
                </a:solidFill>
              </a:rPr>
              <a:t> </a:t>
            </a:r>
          </a:p>
          <a:p>
            <a:endParaRPr lang="en-US" dirty="0"/>
          </a:p>
        </p:txBody>
      </p:sp>
      <p:sp>
        <p:nvSpPr>
          <p:cNvPr id="4" name="Slide Number Placeholder 3">
            <a:extLst>
              <a:ext uri="{FF2B5EF4-FFF2-40B4-BE49-F238E27FC236}">
                <a16:creationId xmlns:a16="http://schemas.microsoft.com/office/drawing/2014/main" id="{FBEB9F5A-E62F-43F3-8FB5-D72FE6F9EF53}"/>
              </a:ext>
            </a:extLst>
          </p:cNvPr>
          <p:cNvSpPr>
            <a:spLocks noGrp="1"/>
          </p:cNvSpPr>
          <p:nvPr>
            <p:ph type="sldNum" sz="quarter" idx="12"/>
          </p:nvPr>
        </p:nvSpPr>
        <p:spPr/>
        <p:txBody>
          <a:bodyPr/>
          <a:lstStyle/>
          <a:p>
            <a:fld id="{ED5BBBEE-5D91-4B8F-867F-2C151C9DB961}" type="slidenum">
              <a:rPr lang="en-US" smtClean="0"/>
              <a:t>60</a:t>
            </a:fld>
            <a:endParaRPr lang="en-US"/>
          </a:p>
        </p:txBody>
      </p:sp>
    </p:spTree>
    <p:extLst>
      <p:ext uri="{BB962C8B-B14F-4D97-AF65-F5344CB8AC3E}">
        <p14:creationId xmlns:p14="http://schemas.microsoft.com/office/powerpoint/2010/main" val="191014771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AI-generated content may be incorrect.">
            <a:extLst>
              <a:ext uri="{FF2B5EF4-FFF2-40B4-BE49-F238E27FC236}">
                <a16:creationId xmlns:a16="http://schemas.microsoft.com/office/drawing/2014/main" id="{E007B09B-ED51-E44D-E56C-0F15E8F61FA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b="4560"/>
          <a:stretch>
            <a:fillRect/>
          </a:stretch>
        </p:blipFill>
        <p:spPr>
          <a:xfrm>
            <a:off x="3755924" y="866037"/>
            <a:ext cx="7600334" cy="5839244"/>
          </a:xfrm>
          <a:noFill/>
        </p:spPr>
      </p:pic>
      <p:sp>
        <p:nvSpPr>
          <p:cNvPr id="2" name="Title 1">
            <a:extLst>
              <a:ext uri="{FF2B5EF4-FFF2-40B4-BE49-F238E27FC236}">
                <a16:creationId xmlns:a16="http://schemas.microsoft.com/office/drawing/2014/main" id="{0A9EC112-2EE8-6E0E-3D0D-338838EDEFB6}"/>
              </a:ext>
            </a:extLst>
          </p:cNvPr>
          <p:cNvSpPr>
            <a:spLocks noGrp="1"/>
          </p:cNvSpPr>
          <p:nvPr>
            <p:ph type="title"/>
          </p:nvPr>
        </p:nvSpPr>
        <p:spPr>
          <a:xfrm>
            <a:off x="747252" y="1090901"/>
            <a:ext cx="2625214" cy="4901062"/>
          </a:xfrm>
        </p:spPr>
        <p:txBody>
          <a:bodyPr anchor="b">
            <a:normAutofit/>
          </a:bodyPr>
          <a:lstStyle/>
          <a:p>
            <a:r>
              <a:rPr lang="en-US" b="1" dirty="0"/>
              <a:t>Court orders can clarify and maintain school stability</a:t>
            </a:r>
          </a:p>
        </p:txBody>
      </p:sp>
      <p:sp>
        <p:nvSpPr>
          <p:cNvPr id="5" name="Slide Number Placeholder 4" hidden="1">
            <a:extLst>
              <a:ext uri="{FF2B5EF4-FFF2-40B4-BE49-F238E27FC236}">
                <a16:creationId xmlns:a16="http://schemas.microsoft.com/office/drawing/2014/main" id="{D6E6B664-2B5B-8BAB-A20A-C5C42993020B}"/>
              </a:ext>
            </a:extLst>
          </p:cNvPr>
          <p:cNvSpPr>
            <a:spLocks noGrp="1"/>
          </p:cNvSpPr>
          <p:nvPr>
            <p:ph type="sldNum" sz="quarter" idx="12"/>
          </p:nvPr>
        </p:nvSpPr>
        <p:spPr/>
        <p:txBody>
          <a:bodyPr/>
          <a:lstStyle/>
          <a:p>
            <a:pPr>
              <a:spcAft>
                <a:spcPts val="600"/>
              </a:spcAft>
            </a:pPr>
            <a:fld id="{ED5BBBEE-5D91-4B8F-867F-2C151C9DB961}" type="slidenum">
              <a:rPr lang="en-US" smtClean="0"/>
              <a:pPr>
                <a:spcAft>
                  <a:spcPts val="600"/>
                </a:spcAft>
              </a:pPr>
              <a:t>61</a:t>
            </a:fld>
            <a:endParaRPr lang="en-US"/>
          </a:p>
        </p:txBody>
      </p:sp>
    </p:spTree>
    <p:extLst>
      <p:ext uri="{BB962C8B-B14F-4D97-AF65-F5344CB8AC3E}">
        <p14:creationId xmlns:p14="http://schemas.microsoft.com/office/powerpoint/2010/main" val="306069459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294761"/>
            <a:ext cx="9093199" cy="1012825"/>
          </a:xfrm>
        </p:spPr>
        <p:txBody>
          <a:bodyPr anchor="ctr"/>
          <a:lstStyle/>
          <a:p>
            <a:r>
              <a:rPr lang="en-US" b="1" dirty="0">
                <a:latin typeface="Calibri" panose="020F0502020204030204" pitchFamily="34" charset="0"/>
              </a:rPr>
              <a:t>Ensure “Access” to public schools</a:t>
            </a:r>
          </a:p>
        </p:txBody>
      </p:sp>
      <p:sp>
        <p:nvSpPr>
          <p:cNvPr id="3" name="Content Placeholder 2"/>
          <p:cNvSpPr>
            <a:spLocks noGrp="1"/>
          </p:cNvSpPr>
          <p:nvPr>
            <p:ph sz="half" idx="1"/>
          </p:nvPr>
        </p:nvSpPr>
        <p:spPr>
          <a:xfrm>
            <a:off x="609600" y="1574799"/>
            <a:ext cx="4389120" cy="4525963"/>
          </a:xfrm>
        </p:spPr>
        <p:txBody>
          <a:bodyPr>
            <a:normAutofit fontScale="92500" lnSpcReduction="10000"/>
          </a:bodyPr>
          <a:lstStyle/>
          <a:p>
            <a:pPr marL="0" indent="0" algn="ctr">
              <a:buNone/>
            </a:pPr>
            <a:endParaRPr lang="en-US" sz="1200" cap="all" dirty="0">
              <a:latin typeface="Calibri" panose="020F0502020204030204" pitchFamily="34" charset="0"/>
            </a:endParaRPr>
          </a:p>
          <a:p>
            <a:pPr marL="0" indent="0" algn="ctr">
              <a:buNone/>
            </a:pPr>
            <a:r>
              <a:rPr lang="en-US" cap="all" dirty="0">
                <a:latin typeface="Calibri" panose="020F0502020204030204" pitchFamily="34" charset="0"/>
              </a:rPr>
              <a:t>Over</a:t>
            </a:r>
          </a:p>
          <a:p>
            <a:pPr marL="0" indent="0" algn="ctr">
              <a:buNone/>
            </a:pPr>
            <a:r>
              <a:rPr lang="en-US" sz="3600" b="1" cap="all" dirty="0">
                <a:solidFill>
                  <a:schemeClr val="tx2"/>
                </a:solidFill>
                <a:effectLst>
                  <a:outerShdw blurRad="38100" dist="38100" dir="2700000" algn="tl">
                    <a:srgbClr val="000000">
                      <a:alpha val="43137"/>
                    </a:srgbClr>
                  </a:outerShdw>
                </a:effectLst>
                <a:latin typeface="Calibri" panose="020F0502020204030204" pitchFamily="34" charset="0"/>
              </a:rPr>
              <a:t>62%</a:t>
            </a:r>
          </a:p>
          <a:p>
            <a:pPr marL="0" indent="0" algn="ctr">
              <a:buNone/>
            </a:pPr>
            <a:r>
              <a:rPr lang="en-US" cap="all" dirty="0">
                <a:latin typeface="Calibri" panose="020F0502020204030204" pitchFamily="34" charset="0"/>
              </a:rPr>
              <a:t>of child welfare professionals reported that their clients were</a:t>
            </a:r>
          </a:p>
          <a:p>
            <a:pPr marL="0" indent="0" algn="ctr">
              <a:buNone/>
            </a:pPr>
            <a:r>
              <a:rPr lang="en-US" sz="3600" b="1" cap="all" dirty="0">
                <a:solidFill>
                  <a:schemeClr val="tx2"/>
                </a:solidFill>
                <a:effectLst>
                  <a:outerShdw blurRad="38100" dist="38100" dir="2700000" algn="tl">
                    <a:srgbClr val="000000">
                      <a:alpha val="43137"/>
                    </a:srgbClr>
                  </a:outerShdw>
                </a:effectLst>
                <a:latin typeface="Calibri" panose="020F0502020204030204" pitchFamily="34" charset="0"/>
              </a:rPr>
              <a:t>“refused”</a:t>
            </a:r>
          </a:p>
          <a:p>
            <a:pPr marL="0" indent="0" algn="ctr">
              <a:buNone/>
            </a:pPr>
            <a:r>
              <a:rPr lang="en-US" cap="all" dirty="0">
                <a:latin typeface="Calibri" panose="020F0502020204030204" pitchFamily="34" charset="0"/>
              </a:rPr>
              <a:t>enrollment by public schools</a:t>
            </a:r>
          </a:p>
        </p:txBody>
      </p:sp>
      <p:sp>
        <p:nvSpPr>
          <p:cNvPr id="4" name="Content Placeholder 3"/>
          <p:cNvSpPr>
            <a:spLocks noGrp="1"/>
          </p:cNvSpPr>
          <p:nvPr>
            <p:ph sz="half" idx="2"/>
          </p:nvPr>
        </p:nvSpPr>
        <p:spPr>
          <a:xfrm>
            <a:off x="7193279" y="1574799"/>
            <a:ext cx="4389120" cy="4525963"/>
          </a:xfrm>
        </p:spPr>
        <p:txBody>
          <a:bodyPr>
            <a:normAutofit fontScale="92500" lnSpcReduction="10000"/>
          </a:bodyPr>
          <a:lstStyle/>
          <a:p>
            <a:pPr marL="0" indent="0" algn="ctr">
              <a:buNone/>
            </a:pPr>
            <a:endParaRPr lang="en-US" sz="400" b="1" cap="all" dirty="0">
              <a:effectLst>
                <a:outerShdw blurRad="38100" dist="38100" dir="2700000" algn="tl">
                  <a:srgbClr val="000000">
                    <a:alpha val="43137"/>
                  </a:srgbClr>
                </a:outerShdw>
              </a:effectLst>
              <a:latin typeface="Calibri" panose="020F0502020204030204" pitchFamily="34" charset="0"/>
            </a:endParaRPr>
          </a:p>
          <a:p>
            <a:pPr marL="0" indent="0" algn="ctr">
              <a:buNone/>
            </a:pPr>
            <a:r>
              <a:rPr lang="en-US" sz="3600" b="1" cap="all" dirty="0">
                <a:solidFill>
                  <a:schemeClr val="tx2"/>
                </a:solidFill>
                <a:effectLst>
                  <a:outerShdw blurRad="38100" dist="38100" dir="2700000" algn="tl">
                    <a:srgbClr val="000000">
                      <a:alpha val="43137"/>
                    </a:srgbClr>
                  </a:outerShdw>
                </a:effectLst>
                <a:latin typeface="Calibri" panose="020F0502020204030204" pitchFamily="34" charset="0"/>
              </a:rPr>
              <a:t>78.6%</a:t>
            </a:r>
          </a:p>
          <a:p>
            <a:pPr marL="0" indent="0" algn="ctr">
              <a:buNone/>
            </a:pPr>
            <a:r>
              <a:rPr lang="en-US" cap="all" dirty="0">
                <a:latin typeface="Calibri" panose="020F0502020204030204" pitchFamily="34" charset="0"/>
              </a:rPr>
              <a:t>reported that children in residential placements</a:t>
            </a:r>
          </a:p>
          <a:p>
            <a:pPr marL="0" indent="0" algn="ctr">
              <a:buNone/>
            </a:pPr>
            <a:r>
              <a:rPr lang="en-US" sz="3600" b="1" cap="all" dirty="0">
                <a:solidFill>
                  <a:schemeClr val="tx2"/>
                </a:solidFill>
                <a:effectLst>
                  <a:outerShdw blurRad="38100" dist="38100" dir="2700000" algn="tl">
                    <a:srgbClr val="000000">
                      <a:alpha val="43137"/>
                    </a:srgbClr>
                  </a:outerShdw>
                </a:effectLst>
                <a:latin typeface="Calibri" panose="020F0502020204030204" pitchFamily="34" charset="0"/>
              </a:rPr>
              <a:t>“sometimes”</a:t>
            </a:r>
          </a:p>
          <a:p>
            <a:pPr marL="0" indent="0" algn="ctr">
              <a:buNone/>
            </a:pPr>
            <a:r>
              <a:rPr lang="en-US" cap="all" dirty="0">
                <a:latin typeface="Calibri" panose="020F0502020204030204" pitchFamily="34" charset="0"/>
              </a:rPr>
              <a:t>Or</a:t>
            </a:r>
          </a:p>
          <a:p>
            <a:pPr marL="0" indent="0" algn="ctr">
              <a:buNone/>
            </a:pPr>
            <a:r>
              <a:rPr lang="en-US" sz="3600" b="1" cap="all" dirty="0">
                <a:solidFill>
                  <a:schemeClr val="tx2"/>
                </a:solidFill>
                <a:effectLst>
                  <a:outerShdw blurRad="38100" dist="38100" dir="2700000" algn="tl">
                    <a:srgbClr val="000000">
                      <a:alpha val="43137"/>
                    </a:srgbClr>
                  </a:outerShdw>
                </a:effectLst>
                <a:latin typeface="Calibri" panose="020F0502020204030204" pitchFamily="34" charset="0"/>
              </a:rPr>
              <a:t>“rarely”</a:t>
            </a:r>
          </a:p>
          <a:p>
            <a:pPr marL="0" indent="0" algn="ctr">
              <a:buNone/>
            </a:pPr>
            <a:r>
              <a:rPr lang="en-US" cap="all" dirty="0">
                <a:latin typeface="Calibri" panose="020F0502020204030204" pitchFamily="34" charset="0"/>
              </a:rPr>
              <a:t>accessed local public schools</a:t>
            </a:r>
          </a:p>
        </p:txBody>
      </p:sp>
      <p:sp>
        <p:nvSpPr>
          <p:cNvPr id="6" name="Slide Number Placeholder 5"/>
          <p:cNvSpPr>
            <a:spLocks noGrp="1"/>
          </p:cNvSpPr>
          <p:nvPr>
            <p:ph type="sldNum" sz="quarter" idx="12"/>
          </p:nvPr>
        </p:nvSpPr>
        <p:spPr/>
        <p:txBody>
          <a:bodyPr/>
          <a:lstStyle/>
          <a:p>
            <a:fld id="{E5FD5434-F838-4DD4-A17B-1CB1A1850DF4}" type="slidenum">
              <a:rPr lang="en-US" smtClean="0"/>
              <a:t>62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096" y="2922587"/>
            <a:ext cx="1867807" cy="1012825"/>
          </a:xfrm>
          <a:prstGeom prst="rect">
            <a:avLst/>
          </a:prstGeom>
        </p:spPr>
      </p:pic>
      <p:sp>
        <p:nvSpPr>
          <p:cNvPr id="7" name="TextBox 6">
            <a:extLst>
              <a:ext uri="{FF2B5EF4-FFF2-40B4-BE49-F238E27FC236}">
                <a16:creationId xmlns:a16="http://schemas.microsoft.com/office/drawing/2014/main" id="{40F3879B-A1E9-2E23-51C6-FBA797D4F83C}"/>
              </a:ext>
            </a:extLst>
          </p:cNvPr>
          <p:cNvSpPr txBox="1"/>
          <p:nvPr/>
        </p:nvSpPr>
        <p:spPr>
          <a:xfrm>
            <a:off x="778213" y="6310314"/>
            <a:ext cx="3064213" cy="523220"/>
          </a:xfrm>
          <a:prstGeom prst="rect">
            <a:avLst/>
          </a:prstGeom>
          <a:noFill/>
        </p:spPr>
        <p:txBody>
          <a:bodyPr wrap="square" rtlCol="0">
            <a:spAutoFit/>
          </a:bodyPr>
          <a:lstStyle/>
          <a:p>
            <a:r>
              <a:rPr lang="en-US" sz="1400" dirty="0"/>
              <a:t>Unsafe and Uneducated </a:t>
            </a:r>
            <a:r>
              <a:rPr lang="en-US" sz="1400" dirty="0">
                <a:hlinkClick r:id="rId4"/>
              </a:rPr>
              <a:t>report</a:t>
            </a:r>
            <a:r>
              <a:rPr lang="en-US" sz="1400" dirty="0"/>
              <a:t> (Dec. 2018)</a:t>
            </a:r>
          </a:p>
        </p:txBody>
      </p:sp>
    </p:spTree>
    <p:extLst>
      <p:ext uri="{BB962C8B-B14F-4D97-AF65-F5344CB8AC3E}">
        <p14:creationId xmlns:p14="http://schemas.microsoft.com/office/powerpoint/2010/main" val="300073758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6720" y="206086"/>
            <a:ext cx="10976386" cy="836986"/>
          </a:xfrm>
        </p:spPr>
        <p:txBody>
          <a:bodyPr>
            <a:normAutofit/>
          </a:bodyPr>
          <a:lstStyle/>
          <a:p>
            <a:pPr algn="ctr"/>
            <a:r>
              <a:rPr lang="en-US" sz="3200" b="1" dirty="0">
                <a:effectLst>
                  <a:outerShdw blurRad="38100" dist="38100" dir="2700000" algn="tl">
                    <a:srgbClr val="000000">
                      <a:alpha val="43137"/>
                    </a:srgbClr>
                  </a:outerShdw>
                </a:effectLst>
                <a:latin typeface="Calibri" panose="020F0502020204030204" pitchFamily="34" charset="0"/>
              </a:rPr>
              <a:t>Educational rights of children in residential placements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13325336"/>
              </p:ext>
            </p:extLst>
          </p:nvPr>
        </p:nvGraphicFramePr>
        <p:xfrm>
          <a:off x="620357" y="1242218"/>
          <a:ext cx="10553849" cy="4915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E5FD5434-F838-4DD4-A17B-1CB1A1850DF4}" type="slidenum">
              <a:rPr lang="en-US" smtClean="0"/>
              <a:t>63</a:t>
            </a:fld>
            <a:endParaRPr lang="en-US"/>
          </a:p>
        </p:txBody>
      </p:sp>
      <p:sp>
        <p:nvSpPr>
          <p:cNvPr id="3" name="TextBox 2">
            <a:extLst>
              <a:ext uri="{FF2B5EF4-FFF2-40B4-BE49-F238E27FC236}">
                <a16:creationId xmlns:a16="http://schemas.microsoft.com/office/drawing/2014/main" id="{F2D2BD9E-5A10-4707-BEA4-92001FC2F852}"/>
              </a:ext>
            </a:extLst>
          </p:cNvPr>
          <p:cNvSpPr txBox="1"/>
          <p:nvPr/>
        </p:nvSpPr>
        <p:spPr>
          <a:xfrm>
            <a:off x="1017793" y="4655678"/>
            <a:ext cx="9794240" cy="1412694"/>
          </a:xfrm>
          <a:prstGeom prst="rect">
            <a:avLst/>
          </a:prstGeom>
          <a:noFill/>
        </p:spPr>
        <p:txBody>
          <a:bodyPr wrap="square" rtlCol="0">
            <a:spAutoFit/>
          </a:bodyPr>
          <a:lstStyle/>
          <a:p>
            <a:pPr marL="0" lvl="0" indent="0" defTabSz="1244600" rtl="0">
              <a:lnSpc>
                <a:spcPct val="90000"/>
              </a:lnSpc>
              <a:spcBef>
                <a:spcPct val="0"/>
              </a:spcBef>
              <a:spcAft>
                <a:spcPct val="20000"/>
              </a:spcAft>
            </a:pPr>
            <a:endParaRPr lang="en-US" sz="1800" dirty="0"/>
          </a:p>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schemeClr val="tx2"/>
                </a:solidFill>
              </a:rPr>
              <a:t>Joint state guidance from PDE and PA-DHS:  Prohibits “bundling” unless it is a court imposed condition of placement.</a:t>
            </a:r>
          </a:p>
          <a:p>
            <a:endParaRPr lang="en-US" dirty="0"/>
          </a:p>
        </p:txBody>
      </p:sp>
    </p:spTree>
    <p:extLst>
      <p:ext uri="{BB962C8B-B14F-4D97-AF65-F5344CB8AC3E}">
        <p14:creationId xmlns:p14="http://schemas.microsoft.com/office/powerpoint/2010/main" val="60271793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0528300" cy="1371600"/>
          </a:xfrm>
        </p:spPr>
        <p:txBody>
          <a:bodyPr anchor="ctr"/>
          <a:lstStyle/>
          <a:p>
            <a:r>
              <a:rPr lang="en-US" b="1" dirty="0">
                <a:latin typeface="Calibri" panose="020F0502020204030204" pitchFamily="34" charset="0"/>
              </a:rPr>
              <a:t>Ensuring there is *any* school is just the first half of the battle </a:t>
            </a:r>
          </a:p>
        </p:txBody>
      </p:sp>
      <p:graphicFrame>
        <p:nvGraphicFramePr>
          <p:cNvPr id="5" name="Content Placeholder 4"/>
          <p:cNvGraphicFramePr>
            <a:graphicFrameLocks noGrp="1"/>
          </p:cNvGraphicFramePr>
          <p:nvPr>
            <p:ph idx="1"/>
          </p:nvPr>
        </p:nvGraphicFramePr>
        <p:xfrm>
          <a:off x="915751" y="1803401"/>
          <a:ext cx="10360501"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5FD5434-F838-4DD4-A17B-1CB1A1850DF4}" type="slidenum">
              <a:rPr lang="en-US" smtClean="0"/>
              <a:t>64</a:t>
            </a:fld>
            <a:endParaRPr lang="en-US"/>
          </a:p>
        </p:txBody>
      </p:sp>
    </p:spTree>
    <p:extLst>
      <p:ext uri="{BB962C8B-B14F-4D97-AF65-F5344CB8AC3E}">
        <p14:creationId xmlns:p14="http://schemas.microsoft.com/office/powerpoint/2010/main" val="143319522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38EAEC-6A35-6DBC-6758-AFDCB3F1F3BA}"/>
              </a:ext>
            </a:extLst>
          </p:cNvPr>
          <p:cNvSpPr>
            <a:spLocks noGrp="1"/>
          </p:cNvSpPr>
          <p:nvPr>
            <p:ph idx="1"/>
          </p:nvPr>
        </p:nvSpPr>
        <p:spPr>
          <a:xfrm>
            <a:off x="6697980" y="1600200"/>
            <a:ext cx="4884420" cy="4480560"/>
          </a:xfrm>
        </p:spPr>
        <p:txBody>
          <a:bodyPr>
            <a:normAutofit fontScale="40000" lnSpcReduction="20000"/>
          </a:bodyPr>
          <a:lstStyle/>
          <a:p>
            <a:r>
              <a:rPr lang="en-US" u="sng" dirty="0">
                <a:solidFill>
                  <a:schemeClr val="tx2"/>
                </a:solidFill>
              </a:rPr>
              <a:t>For Parents/EDMs</a:t>
            </a:r>
            <a:r>
              <a:rPr lang="en-US" dirty="0">
                <a:solidFill>
                  <a:schemeClr val="tx2"/>
                </a:solidFill>
              </a:rPr>
              <a:t> </a:t>
            </a:r>
            <a:r>
              <a:rPr lang="en-US" u="sng" dirty="0">
                <a:solidFill>
                  <a:schemeClr val="tx2"/>
                </a:solidFill>
              </a:rPr>
              <a:t>of students with disabilities in care – </a:t>
            </a:r>
          </a:p>
          <a:p>
            <a:pPr marL="457200" indent="-457200">
              <a:buFont typeface="Arial" panose="020B0604020202020204" pitchFamily="34" charset="0"/>
              <a:buChar char="•"/>
            </a:pPr>
            <a:r>
              <a:rPr lang="en-US" sz="3700" b="0" dirty="0">
                <a:solidFill>
                  <a:schemeClr val="tx2"/>
                </a:solidFill>
              </a:rPr>
              <a:t>Did the LEA share the option for the student to be educated in the local public SD?</a:t>
            </a:r>
          </a:p>
          <a:p>
            <a:pPr marL="457200" indent="-457200">
              <a:buFont typeface="Arial" panose="020B0604020202020204" pitchFamily="34" charset="0"/>
              <a:buChar char="•"/>
            </a:pPr>
            <a:r>
              <a:rPr lang="en-US" sz="3700" b="0" dirty="0">
                <a:solidFill>
                  <a:schemeClr val="tx2"/>
                </a:solidFill>
              </a:rPr>
              <a:t>What % of teaching staff is qualified to work with students with disabilities?</a:t>
            </a:r>
          </a:p>
          <a:p>
            <a:pPr marL="457200" indent="-457200">
              <a:buFont typeface="Arial" panose="020B0604020202020204" pitchFamily="34" charset="0"/>
              <a:buChar char="•"/>
            </a:pPr>
            <a:r>
              <a:rPr lang="en-US" sz="3700" b="0" dirty="0">
                <a:solidFill>
                  <a:schemeClr val="tx2"/>
                </a:solidFill>
              </a:rPr>
              <a:t>How do you know how your child is doing in school? How long does it take to gain access to records? </a:t>
            </a:r>
          </a:p>
          <a:p>
            <a:pPr marL="457200" indent="-457200">
              <a:buFont typeface="Arial" panose="020B0604020202020204" pitchFamily="34" charset="0"/>
              <a:buChar char="•"/>
            </a:pPr>
            <a:r>
              <a:rPr lang="en-US" sz="3700" b="0" dirty="0">
                <a:solidFill>
                  <a:schemeClr val="tx2"/>
                </a:solidFill>
              </a:rPr>
              <a:t>When was the last IEP meeting? Do you have a copy?</a:t>
            </a:r>
          </a:p>
          <a:p>
            <a:pPr marL="457200" indent="-457200">
              <a:buFont typeface="Arial" panose="020B0604020202020204" pitchFamily="34" charset="0"/>
              <a:buChar char="•"/>
            </a:pPr>
            <a:r>
              <a:rPr lang="en-US" sz="3700" b="0" dirty="0">
                <a:solidFill>
                  <a:schemeClr val="tx2"/>
                </a:solidFill>
              </a:rPr>
              <a:t>Are there still learning, speech, or emotional etc., concerns? Have you been able to discuss these concerns with the school? </a:t>
            </a:r>
          </a:p>
          <a:p>
            <a:pPr marL="457200" indent="-457200">
              <a:buFont typeface="Arial" panose="020B0604020202020204" pitchFamily="34" charset="0"/>
              <a:buChar char="•"/>
            </a:pPr>
            <a:r>
              <a:rPr lang="en-US" sz="3700" b="0" dirty="0">
                <a:solidFill>
                  <a:schemeClr val="tx2"/>
                </a:solidFill>
              </a:rPr>
              <a:t>Does your student have a graduation plan? Do you know if they are on track to meet it?</a:t>
            </a:r>
          </a:p>
          <a:p>
            <a:pPr marL="457200" indent="-457200">
              <a:buFont typeface="Arial" panose="020B0604020202020204" pitchFamily="34" charset="0"/>
              <a:buChar char="•"/>
            </a:pPr>
            <a:r>
              <a:rPr lang="en-US" sz="3700" b="0" dirty="0">
                <a:solidFill>
                  <a:schemeClr val="tx2"/>
                </a:solidFill>
              </a:rPr>
              <a:t>Is there a related service or support that you used to receive in the district school, but don’t get anymore at the residential on-grounds school?</a:t>
            </a:r>
          </a:p>
        </p:txBody>
      </p:sp>
      <p:sp>
        <p:nvSpPr>
          <p:cNvPr id="3" name="Text Placeholder 2">
            <a:extLst>
              <a:ext uri="{FF2B5EF4-FFF2-40B4-BE49-F238E27FC236}">
                <a16:creationId xmlns:a16="http://schemas.microsoft.com/office/drawing/2014/main" id="{979E9090-95E6-BEE9-AEAF-250AAE1DDD2E}"/>
              </a:ext>
            </a:extLst>
          </p:cNvPr>
          <p:cNvSpPr>
            <a:spLocks noGrp="1"/>
          </p:cNvSpPr>
          <p:nvPr>
            <p:ph type="body" sz="half" idx="2"/>
          </p:nvPr>
        </p:nvSpPr>
        <p:spPr>
          <a:xfrm>
            <a:off x="609600" y="1600200"/>
            <a:ext cx="5024284" cy="4480560"/>
          </a:xfrm>
        </p:spPr>
        <p:txBody>
          <a:bodyPr>
            <a:normAutofit fontScale="92500" lnSpcReduction="20000"/>
          </a:bodyPr>
          <a:lstStyle/>
          <a:p>
            <a:r>
              <a:rPr lang="en-US" u="sng" dirty="0">
                <a:solidFill>
                  <a:schemeClr val="tx2"/>
                </a:solidFill>
              </a:rPr>
              <a:t>Consider Asking Students About the Following:</a:t>
            </a:r>
          </a:p>
          <a:p>
            <a:pPr marL="285750" indent="-285750">
              <a:buFont typeface="Arial" panose="020B0604020202020204" pitchFamily="34" charset="0"/>
              <a:buChar char="•"/>
            </a:pPr>
            <a:r>
              <a:rPr lang="en-US" b="0" dirty="0">
                <a:solidFill>
                  <a:schemeClr val="tx2"/>
                </a:solidFill>
              </a:rPr>
              <a:t>Is there a teacher or live instruction? Do you go to school in a classroom? What are the ages of the other students? </a:t>
            </a:r>
          </a:p>
          <a:p>
            <a:pPr marL="285750" indent="-285750">
              <a:buFont typeface="Arial" panose="020B0604020202020204" pitchFamily="34" charset="0"/>
              <a:buChar char="•"/>
            </a:pPr>
            <a:r>
              <a:rPr lang="en-US" b="0" dirty="0">
                <a:solidFill>
                  <a:schemeClr val="tx2"/>
                </a:solidFill>
              </a:rPr>
              <a:t>For how many hours a day are you in school? Daily?</a:t>
            </a:r>
          </a:p>
          <a:p>
            <a:pPr marL="285750" indent="-285750">
              <a:buFont typeface="Arial" panose="020B0604020202020204" pitchFamily="34" charset="0"/>
              <a:buChar char="•"/>
            </a:pPr>
            <a:r>
              <a:rPr lang="en-US" b="0" dirty="0">
                <a:solidFill>
                  <a:schemeClr val="tx2"/>
                </a:solidFill>
              </a:rPr>
              <a:t>What does school look like – laptops or tablets only; textbooks and notebooks; live instruction delivered online; worksheets to your room?</a:t>
            </a:r>
          </a:p>
          <a:p>
            <a:pPr marL="285750" indent="-285750">
              <a:buFont typeface="Arial" panose="020B0604020202020204" pitchFamily="34" charset="0"/>
              <a:buChar char="•"/>
            </a:pPr>
            <a:r>
              <a:rPr lang="en-US" b="0" dirty="0">
                <a:solidFill>
                  <a:schemeClr val="tx2"/>
                </a:solidFill>
              </a:rPr>
              <a:t>Is there a special service or support that you used to receive in the district school, but don’t get anymore at the residential on-grounds school?</a:t>
            </a:r>
          </a:p>
          <a:p>
            <a:pPr marL="285750" indent="-285750">
              <a:buFont typeface="Arial" panose="020B0604020202020204" pitchFamily="34" charset="0"/>
              <a:buChar char="•"/>
            </a:pPr>
            <a:r>
              <a:rPr lang="en-US" b="0" dirty="0">
                <a:solidFill>
                  <a:schemeClr val="tx2"/>
                </a:solidFill>
              </a:rPr>
              <a:t>Are you being restrained in the residential or school setting?</a:t>
            </a:r>
          </a:p>
          <a:p>
            <a:pPr marL="285750" indent="-285750">
              <a:buFont typeface="Arial" panose="020B0604020202020204" pitchFamily="34" charset="0"/>
              <a:buChar char="•"/>
            </a:pPr>
            <a:r>
              <a:rPr lang="en-US" b="0" dirty="0">
                <a:solidFill>
                  <a:schemeClr val="tx2"/>
                </a:solidFill>
              </a:rPr>
              <a:t>Do you have a graduation plan? Do you know if you are on track to meet it?</a:t>
            </a:r>
          </a:p>
          <a:p>
            <a:pPr marL="285750" indent="-285750">
              <a:buFont typeface="Arial" panose="020B0604020202020204" pitchFamily="34" charset="0"/>
              <a:buChar char="•"/>
            </a:pPr>
            <a:r>
              <a:rPr lang="en-US" b="0" dirty="0">
                <a:solidFill>
                  <a:schemeClr val="tx2"/>
                </a:solidFill>
              </a:rPr>
              <a:t>If you are only receiving worksheets for school, do you ever get any feedback? </a:t>
            </a:r>
          </a:p>
          <a:p>
            <a:pPr marL="285750" indent="-285750">
              <a:buFont typeface="Arial" panose="020B0604020202020204" pitchFamily="34" charset="0"/>
              <a:buChar char="•"/>
            </a:pPr>
            <a:r>
              <a:rPr lang="en-US" b="0" dirty="0">
                <a:solidFill>
                  <a:schemeClr val="tx2"/>
                </a:solidFill>
              </a:rPr>
              <a:t>How do you know how you are doing in school? </a:t>
            </a:r>
          </a:p>
        </p:txBody>
      </p:sp>
      <p:sp>
        <p:nvSpPr>
          <p:cNvPr id="4" name="Title 3">
            <a:extLst>
              <a:ext uri="{FF2B5EF4-FFF2-40B4-BE49-F238E27FC236}">
                <a16:creationId xmlns:a16="http://schemas.microsoft.com/office/drawing/2014/main" id="{4FEB4784-E119-293E-AC43-A6EACCCFDB89}"/>
              </a:ext>
            </a:extLst>
          </p:cNvPr>
          <p:cNvSpPr>
            <a:spLocks noGrp="1"/>
          </p:cNvSpPr>
          <p:nvPr>
            <p:ph type="title"/>
          </p:nvPr>
        </p:nvSpPr>
        <p:spPr>
          <a:xfrm>
            <a:off x="609599" y="152718"/>
            <a:ext cx="10898221" cy="889698"/>
          </a:xfrm>
        </p:spPr>
        <p:txBody>
          <a:bodyPr/>
          <a:lstStyle/>
          <a:p>
            <a:r>
              <a:rPr lang="en-US" b="1" dirty="0"/>
              <a:t>Ensuring educational quality </a:t>
            </a:r>
          </a:p>
        </p:txBody>
      </p:sp>
    </p:spTree>
    <p:extLst>
      <p:ext uri="{BB962C8B-B14F-4D97-AF65-F5344CB8AC3E}">
        <p14:creationId xmlns:p14="http://schemas.microsoft.com/office/powerpoint/2010/main" val="19260349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hree neatly stacked books">
            <a:extLst>
              <a:ext uri="{FF2B5EF4-FFF2-40B4-BE49-F238E27FC236}">
                <a16:creationId xmlns:a16="http://schemas.microsoft.com/office/drawing/2014/main" id="{616BDEF2-26F6-4D0E-BFCA-553D098F28C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9705" b="19705"/>
          <a:stretch>
            <a:fillRect/>
          </a:stretch>
        </p:blipFill>
        <p:spPr/>
      </p:pic>
      <p:sp>
        <p:nvSpPr>
          <p:cNvPr id="5" name="Slide Number Placeholder 4">
            <a:extLst>
              <a:ext uri="{FF2B5EF4-FFF2-40B4-BE49-F238E27FC236}">
                <a16:creationId xmlns:a16="http://schemas.microsoft.com/office/drawing/2014/main" id="{A83987CE-5BFC-437C-BEB2-9C213D317569}"/>
              </a:ext>
            </a:extLst>
          </p:cNvPr>
          <p:cNvSpPr>
            <a:spLocks noGrp="1"/>
          </p:cNvSpPr>
          <p:nvPr>
            <p:ph type="sldNum" sz="quarter" idx="12"/>
          </p:nvPr>
        </p:nvSpPr>
        <p:spPr/>
        <p:txBody>
          <a:bodyPr/>
          <a:lstStyle/>
          <a:p>
            <a:fld id="{ED5BBBEE-5D91-4B8F-867F-2C151C9DB961}" type="slidenum">
              <a:rPr lang="en-US" smtClean="0"/>
              <a:t>66</a:t>
            </a:fld>
            <a:endParaRPr lang="en-US"/>
          </a:p>
        </p:txBody>
      </p:sp>
      <p:sp>
        <p:nvSpPr>
          <p:cNvPr id="6" name="Title 5">
            <a:extLst>
              <a:ext uri="{FF2B5EF4-FFF2-40B4-BE49-F238E27FC236}">
                <a16:creationId xmlns:a16="http://schemas.microsoft.com/office/drawing/2014/main" id="{A43AE5EB-2FFB-4689-89E5-614CE0402C7E}"/>
              </a:ext>
            </a:extLst>
          </p:cNvPr>
          <p:cNvSpPr>
            <a:spLocks noGrp="1"/>
          </p:cNvSpPr>
          <p:nvPr>
            <p:ph type="title"/>
          </p:nvPr>
        </p:nvSpPr>
        <p:spPr/>
        <p:txBody>
          <a:bodyPr>
            <a:normAutofit fontScale="90000"/>
          </a:bodyPr>
          <a:lstStyle/>
          <a:p>
            <a:r>
              <a:rPr lang="en-US" b="1" i="1" dirty="0"/>
              <a:t>Connecting the dots</a:t>
            </a:r>
            <a:r>
              <a:rPr lang="en-US" b="1" dirty="0"/>
              <a:t>:</a:t>
            </a:r>
            <a:br>
              <a:rPr lang="en-US" b="1" dirty="0"/>
            </a:br>
            <a:r>
              <a:rPr lang="en-US" b="1" dirty="0"/>
              <a:t>legal systems, child welfare, education, and health </a:t>
            </a:r>
            <a:endParaRPr lang="en-US" dirty="0"/>
          </a:p>
        </p:txBody>
      </p:sp>
    </p:spTree>
    <p:extLst>
      <p:ext uri="{BB962C8B-B14F-4D97-AF65-F5344CB8AC3E}">
        <p14:creationId xmlns:p14="http://schemas.microsoft.com/office/powerpoint/2010/main" val="14883373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DAC7-AE45-4191-9F38-08F6EE750AFE}"/>
              </a:ext>
            </a:extLst>
          </p:cNvPr>
          <p:cNvSpPr>
            <a:spLocks noGrp="1"/>
          </p:cNvSpPr>
          <p:nvPr>
            <p:ph type="title"/>
          </p:nvPr>
        </p:nvSpPr>
        <p:spPr>
          <a:xfrm>
            <a:off x="609599" y="152718"/>
            <a:ext cx="10887635" cy="1371600"/>
          </a:xfrm>
        </p:spPr>
        <p:txBody>
          <a:bodyPr>
            <a:normAutofit/>
          </a:bodyPr>
          <a:lstStyle/>
          <a:p>
            <a:r>
              <a:rPr lang="en-US" b="1" dirty="0"/>
              <a:t>FACING BARRIERS WHEN TRANSITIONING FROM DETENTION CENTERS </a:t>
            </a:r>
          </a:p>
        </p:txBody>
      </p:sp>
      <p:sp>
        <p:nvSpPr>
          <p:cNvPr id="3" name="Text Placeholder 2">
            <a:extLst>
              <a:ext uri="{FF2B5EF4-FFF2-40B4-BE49-F238E27FC236}">
                <a16:creationId xmlns:a16="http://schemas.microsoft.com/office/drawing/2014/main" id="{058D8708-5676-4521-9C45-964058F2D64C}"/>
              </a:ext>
            </a:extLst>
          </p:cNvPr>
          <p:cNvSpPr>
            <a:spLocks noGrp="1"/>
          </p:cNvSpPr>
          <p:nvPr>
            <p:ph type="body" idx="1"/>
          </p:nvPr>
        </p:nvSpPr>
        <p:spPr>
          <a:xfrm>
            <a:off x="609599" y="1606287"/>
            <a:ext cx="1903828" cy="344868"/>
          </a:xfrm>
        </p:spPr>
        <p:txBody>
          <a:bodyPr/>
          <a:lstStyle/>
          <a:p>
            <a:r>
              <a:rPr lang="en-US" sz="2000" b="1" u="sng" dirty="0"/>
              <a:t>Agnes</a:t>
            </a:r>
          </a:p>
        </p:txBody>
      </p:sp>
      <p:sp>
        <p:nvSpPr>
          <p:cNvPr id="4" name="Content Placeholder 3">
            <a:extLst>
              <a:ext uri="{FF2B5EF4-FFF2-40B4-BE49-F238E27FC236}">
                <a16:creationId xmlns:a16="http://schemas.microsoft.com/office/drawing/2014/main" id="{A375A125-F75D-4A39-8535-5D2B74C33BD0}"/>
              </a:ext>
            </a:extLst>
          </p:cNvPr>
          <p:cNvSpPr>
            <a:spLocks noGrp="1"/>
          </p:cNvSpPr>
          <p:nvPr>
            <p:ph sz="half" idx="2"/>
          </p:nvPr>
        </p:nvSpPr>
        <p:spPr>
          <a:xfrm>
            <a:off x="609599" y="1951156"/>
            <a:ext cx="9886546" cy="3939756"/>
          </a:xfrm>
        </p:spPr>
        <p:txBody>
          <a:bodyPr vert="horz" lIns="91440" tIns="45720" rIns="91440" bIns="45720" rtlCol="0" anchor="t">
            <a:noAutofit/>
          </a:bodyPr>
          <a:lstStyle/>
          <a:p>
            <a:r>
              <a:rPr lang="en-US" sz="1600" dirty="0">
                <a:solidFill>
                  <a:schemeClr val="tx2"/>
                </a:solidFill>
              </a:rPr>
              <a:t>Dec. 2020: ELC was contacted by public defenders with reports that no education was happening for their clients who also were students with disabilities at X Facility.*</a:t>
            </a:r>
          </a:p>
          <a:p>
            <a:r>
              <a:rPr lang="en-US" sz="1600" dirty="0">
                <a:solidFill>
                  <a:schemeClr val="tx2"/>
                </a:solidFill>
              </a:rPr>
              <a:t>“Agnes”, a 17y/o Black female student, was a dually involved youth, with an IEP and other mental health needs. Agnes was about to be released from detention in December 2020.  </a:t>
            </a:r>
          </a:p>
          <a:p>
            <a:r>
              <a:rPr lang="en-US" sz="1600" dirty="0">
                <a:solidFill>
                  <a:schemeClr val="tx2"/>
                </a:solidFill>
              </a:rPr>
              <a:t>An outdated IEP on file indicates Agnes was last reading at a 5</a:t>
            </a:r>
            <a:r>
              <a:rPr lang="en-US" sz="1600" baseline="30000" dirty="0">
                <a:solidFill>
                  <a:schemeClr val="tx2"/>
                </a:solidFill>
              </a:rPr>
              <a:t>th</a:t>
            </a:r>
            <a:r>
              <a:rPr lang="en-US" sz="1600" dirty="0">
                <a:solidFill>
                  <a:schemeClr val="tx2"/>
                </a:solidFill>
              </a:rPr>
              <a:t> grade level.</a:t>
            </a:r>
          </a:p>
          <a:p>
            <a:r>
              <a:rPr lang="en-US" sz="1600" dirty="0">
                <a:solidFill>
                  <a:schemeClr val="tx2"/>
                </a:solidFill>
              </a:rPr>
              <a:t>Agnes was hoping to graduate that year (2021) from high school. Agnes reported sporadic access to schools and irregular schedules or academic feedback. </a:t>
            </a:r>
          </a:p>
          <a:p>
            <a:r>
              <a:rPr lang="en-US" sz="1600" dirty="0">
                <a:solidFill>
                  <a:schemeClr val="tx2"/>
                </a:solidFill>
              </a:rPr>
              <a:t>Upon the transition out of detention, Agnes became an unaccompanied homeless youth and separated from her parent (decision maker). She was between shelters and </a:t>
            </a:r>
            <a:r>
              <a:rPr lang="en-US" sz="1600" dirty="0">
                <a:solidFill>
                  <a:schemeClr val="tx2"/>
                </a:solidFill>
                <a:highlight>
                  <a:srgbClr val="FFFF00"/>
                </a:highlight>
              </a:rPr>
              <a:t>couch-surfing</a:t>
            </a:r>
            <a:r>
              <a:rPr lang="en-US" sz="1600" dirty="0">
                <a:solidFill>
                  <a:schemeClr val="tx2"/>
                </a:solidFill>
              </a:rPr>
              <a:t>. </a:t>
            </a:r>
          </a:p>
          <a:p>
            <a:r>
              <a:rPr lang="en-US" sz="1600" dirty="0">
                <a:solidFill>
                  <a:schemeClr val="tx2"/>
                </a:solidFill>
              </a:rPr>
              <a:t>I worked to ensure Agnes maintained access to education and despite my involvement, we have faced several educational and delinquency related barriers:</a:t>
            </a:r>
          </a:p>
          <a:p>
            <a:endParaRPr lang="en-US" dirty="0">
              <a:solidFill>
                <a:schemeClr val="tx2"/>
              </a:solidFill>
            </a:endParaRPr>
          </a:p>
        </p:txBody>
      </p:sp>
      <p:sp>
        <p:nvSpPr>
          <p:cNvPr id="8" name="Slide Number Placeholder 7">
            <a:extLst>
              <a:ext uri="{FF2B5EF4-FFF2-40B4-BE49-F238E27FC236}">
                <a16:creationId xmlns:a16="http://schemas.microsoft.com/office/drawing/2014/main" id="{695EE045-E3FB-4C36-B2E6-D66EAB7B892C}"/>
              </a:ext>
            </a:extLst>
          </p:cNvPr>
          <p:cNvSpPr>
            <a:spLocks noGrp="1"/>
          </p:cNvSpPr>
          <p:nvPr>
            <p:ph type="sldNum" sz="quarter" idx="12"/>
          </p:nvPr>
        </p:nvSpPr>
        <p:spPr/>
        <p:txBody>
          <a:bodyPr/>
          <a:lstStyle/>
          <a:p>
            <a:fld id="{ED5BBBEE-5D91-4B8F-867F-2C151C9DB961}" type="slidenum">
              <a:rPr lang="en-US" smtClean="0"/>
              <a:t>67</a:t>
            </a:fld>
            <a:endParaRPr lang="en-US"/>
          </a:p>
        </p:txBody>
      </p:sp>
    </p:spTree>
    <p:extLst>
      <p:ext uri="{BB962C8B-B14F-4D97-AF65-F5344CB8AC3E}">
        <p14:creationId xmlns:p14="http://schemas.microsoft.com/office/powerpoint/2010/main" val="29980378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0E29E-9EBF-7858-BA33-1FDF6915F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0BE98-D2D3-2A6D-28D0-654B50BCD8C5}"/>
              </a:ext>
            </a:extLst>
          </p:cNvPr>
          <p:cNvSpPr>
            <a:spLocks noGrp="1"/>
          </p:cNvSpPr>
          <p:nvPr>
            <p:ph type="title"/>
          </p:nvPr>
        </p:nvSpPr>
        <p:spPr>
          <a:xfrm>
            <a:off x="609599" y="152718"/>
            <a:ext cx="10887635" cy="1102150"/>
          </a:xfrm>
        </p:spPr>
        <p:txBody>
          <a:bodyPr>
            <a:normAutofit fontScale="90000"/>
          </a:bodyPr>
          <a:lstStyle/>
          <a:p>
            <a:r>
              <a:rPr lang="en-US" b="1" dirty="0"/>
              <a:t>FACING BARRIERS WHEN TRANSITIONING FROM DETENTION CENTERS </a:t>
            </a:r>
          </a:p>
        </p:txBody>
      </p:sp>
      <p:sp>
        <p:nvSpPr>
          <p:cNvPr id="6" name="Content Placeholder 5">
            <a:extLst>
              <a:ext uri="{FF2B5EF4-FFF2-40B4-BE49-F238E27FC236}">
                <a16:creationId xmlns:a16="http://schemas.microsoft.com/office/drawing/2014/main" id="{26AC47D0-A8FC-9050-541A-5A605CC45CED}"/>
              </a:ext>
            </a:extLst>
          </p:cNvPr>
          <p:cNvSpPr>
            <a:spLocks noGrp="1"/>
          </p:cNvSpPr>
          <p:nvPr>
            <p:ph sz="quarter" idx="4"/>
          </p:nvPr>
        </p:nvSpPr>
        <p:spPr>
          <a:xfrm>
            <a:off x="949767" y="1605064"/>
            <a:ext cx="10207298" cy="4530151"/>
          </a:xfrm>
        </p:spPr>
        <p:txBody>
          <a:bodyPr vert="horz" lIns="91440" tIns="45720" rIns="91440" bIns="45720" rtlCol="0" anchor="t">
            <a:noAutofit/>
          </a:bodyPr>
          <a:lstStyle/>
          <a:p>
            <a:pPr marL="342900" indent="-342900">
              <a:buFont typeface="+mj-lt"/>
              <a:buAutoNum type="arabicPeriod"/>
            </a:pPr>
            <a:r>
              <a:rPr lang="en-US" sz="1400" dirty="0">
                <a:solidFill>
                  <a:schemeClr val="tx2"/>
                </a:solidFill>
              </a:rPr>
              <a:t>Access to quality general and special education services while incarcerated</a:t>
            </a:r>
          </a:p>
          <a:p>
            <a:pPr marL="342900" indent="-342900">
              <a:buFont typeface="+mj-lt"/>
              <a:buAutoNum type="arabicPeriod"/>
            </a:pPr>
            <a:r>
              <a:rPr lang="en-US" sz="1400" dirty="0">
                <a:solidFill>
                  <a:schemeClr val="tx2"/>
                </a:solidFill>
              </a:rPr>
              <a:t>Immediate School Enrollment despite entitlement under state law, ESSA, and McKinney Vento</a:t>
            </a:r>
          </a:p>
          <a:p>
            <a:pPr marL="800100" lvl="1" indent="-342900">
              <a:buFont typeface="+mj-lt"/>
              <a:buAutoNum type="arabicPeriod"/>
            </a:pPr>
            <a:r>
              <a:rPr lang="en-US" sz="1400" dirty="0">
                <a:solidFill>
                  <a:schemeClr val="tx2"/>
                </a:solidFill>
              </a:rPr>
              <a:t> Documentation as a barrier</a:t>
            </a:r>
          </a:p>
          <a:p>
            <a:pPr marL="342900" indent="-342900">
              <a:buFont typeface="+mj-lt"/>
              <a:buAutoNum type="arabicPeriod"/>
            </a:pPr>
            <a:r>
              <a:rPr lang="en-US" sz="1400" dirty="0">
                <a:solidFill>
                  <a:schemeClr val="tx2"/>
                </a:solidFill>
              </a:rPr>
              <a:t>Pendency placement and pushback on placements</a:t>
            </a:r>
          </a:p>
          <a:p>
            <a:pPr marL="342900" indent="-342900">
              <a:buFont typeface="+mj-lt"/>
              <a:buAutoNum type="arabicPeriod"/>
            </a:pPr>
            <a:r>
              <a:rPr lang="en-US" sz="1400" dirty="0">
                <a:solidFill>
                  <a:schemeClr val="tx2"/>
                </a:solidFill>
              </a:rPr>
              <a:t>District Appointment of a surrogate parent to assist with decision-making</a:t>
            </a:r>
          </a:p>
          <a:p>
            <a:pPr marL="342900" indent="-342900">
              <a:buFont typeface="+mj-lt"/>
              <a:buAutoNum type="arabicPeriod"/>
            </a:pPr>
            <a:r>
              <a:rPr lang="en-US" sz="1400" dirty="0">
                <a:solidFill>
                  <a:schemeClr val="tx2"/>
                </a:solidFill>
              </a:rPr>
              <a:t>New NOREP </a:t>
            </a:r>
          </a:p>
          <a:p>
            <a:pPr marL="342900" indent="-342900">
              <a:buFont typeface="+mj-lt"/>
              <a:buAutoNum type="arabicPeriod"/>
            </a:pPr>
            <a:r>
              <a:rPr lang="en-US" sz="1400" dirty="0">
                <a:solidFill>
                  <a:schemeClr val="tx2"/>
                </a:solidFill>
              </a:rPr>
              <a:t>Cycling-back to Detention settings</a:t>
            </a:r>
          </a:p>
          <a:p>
            <a:pPr marL="342900" indent="-342900">
              <a:buFont typeface="+mj-lt"/>
              <a:buAutoNum type="arabicPeriod"/>
            </a:pPr>
            <a:r>
              <a:rPr lang="en-US" sz="1400" dirty="0">
                <a:solidFill>
                  <a:schemeClr val="tx2"/>
                </a:solidFill>
              </a:rPr>
              <a:t>Status of expectant parent while in placement</a:t>
            </a:r>
          </a:p>
          <a:p>
            <a:pPr marL="800100" lvl="1" indent="-342900">
              <a:buFont typeface="+mj-lt"/>
              <a:buAutoNum type="arabicPeriod"/>
            </a:pPr>
            <a:r>
              <a:rPr lang="en-US" sz="1400" dirty="0">
                <a:solidFill>
                  <a:schemeClr val="tx2"/>
                </a:solidFill>
              </a:rPr>
              <a:t>Specific concerns expressed about restraints, safety, and access to adequate care </a:t>
            </a:r>
          </a:p>
          <a:p>
            <a:pPr marL="800100" lvl="1" indent="-342900">
              <a:buFont typeface="+mj-lt"/>
              <a:buAutoNum type="arabicPeriod"/>
            </a:pPr>
            <a:r>
              <a:rPr lang="en-US" sz="1400" dirty="0">
                <a:solidFill>
                  <a:schemeClr val="tx2"/>
                </a:solidFill>
              </a:rPr>
              <a:t>Academic and transitional IEP goals revised; joint Zoom meetings for future planning (ELC, Defender, surrogate, social worker)</a:t>
            </a:r>
          </a:p>
          <a:p>
            <a:pPr marL="342900" indent="-342900">
              <a:buFont typeface="+mj-lt"/>
              <a:buAutoNum type="arabicPeriod"/>
            </a:pPr>
            <a:r>
              <a:rPr lang="en-US" sz="1400" dirty="0">
                <a:solidFill>
                  <a:schemeClr val="tx2"/>
                </a:solidFill>
              </a:rPr>
              <a:t>Release from Placement and New/Resurfaced Enrollment Barriers </a:t>
            </a:r>
          </a:p>
          <a:p>
            <a:pPr marL="800100" lvl="1" indent="-342900">
              <a:buFont typeface="+mj-lt"/>
              <a:buAutoNum type="arabicPeriod"/>
            </a:pPr>
            <a:r>
              <a:rPr lang="en-US" sz="1400" dirty="0">
                <a:solidFill>
                  <a:schemeClr val="tx2"/>
                </a:solidFill>
              </a:rPr>
              <a:t>Successfully enrolled into a public HS school in Delaware county that maintained her enrollment despite multiple moves.</a:t>
            </a:r>
          </a:p>
          <a:p>
            <a:pPr marL="342900" indent="-342900">
              <a:buFont typeface="+mj-lt"/>
              <a:buAutoNum type="arabicPeriod"/>
            </a:pPr>
            <a:r>
              <a:rPr lang="en-US" sz="1400" dirty="0">
                <a:solidFill>
                  <a:schemeClr val="tx2"/>
                </a:solidFill>
              </a:rPr>
              <a:t>Another move, some resistance, and some progress</a:t>
            </a:r>
          </a:p>
          <a:p>
            <a:pPr lvl="1" indent="0">
              <a:buNone/>
            </a:pPr>
            <a:r>
              <a:rPr lang="en-US" sz="1400" dirty="0">
                <a:solidFill>
                  <a:schemeClr val="tx2"/>
                </a:solidFill>
              </a:rPr>
              <a:t>IEP Goals Diploma; Counseling; New Baby </a:t>
            </a:r>
          </a:p>
          <a:p>
            <a:pPr lvl="1" indent="0">
              <a:buNone/>
            </a:pPr>
            <a:r>
              <a:rPr lang="en-US" sz="1400" dirty="0">
                <a:solidFill>
                  <a:schemeClr val="tx2"/>
                </a:solidFill>
              </a:rPr>
              <a:t>Graduation!!!</a:t>
            </a:r>
          </a:p>
          <a:p>
            <a:pPr marL="342900" indent="-342900">
              <a:buFontTx/>
              <a:buChar char="-"/>
            </a:pPr>
            <a:endParaRPr lang="en-US" sz="1600" dirty="0">
              <a:solidFill>
                <a:schemeClr val="tx2"/>
              </a:solidFill>
            </a:endParaRPr>
          </a:p>
        </p:txBody>
      </p:sp>
      <p:sp>
        <p:nvSpPr>
          <p:cNvPr id="8" name="Slide Number Placeholder 7">
            <a:extLst>
              <a:ext uri="{FF2B5EF4-FFF2-40B4-BE49-F238E27FC236}">
                <a16:creationId xmlns:a16="http://schemas.microsoft.com/office/drawing/2014/main" id="{F9324A92-F12D-A2F0-D8ED-86335681C6FB}"/>
              </a:ext>
            </a:extLst>
          </p:cNvPr>
          <p:cNvSpPr>
            <a:spLocks noGrp="1"/>
          </p:cNvSpPr>
          <p:nvPr>
            <p:ph type="sldNum" sz="quarter" idx="12"/>
          </p:nvPr>
        </p:nvSpPr>
        <p:spPr/>
        <p:txBody>
          <a:bodyPr/>
          <a:lstStyle/>
          <a:p>
            <a:fld id="{ED5BBBEE-5D91-4B8F-867F-2C151C9DB961}" type="slidenum">
              <a:rPr lang="en-US" smtClean="0"/>
              <a:t>68</a:t>
            </a:fld>
            <a:endParaRPr lang="en-US"/>
          </a:p>
        </p:txBody>
      </p:sp>
    </p:spTree>
    <p:extLst>
      <p:ext uri="{BB962C8B-B14F-4D97-AF65-F5344CB8AC3E}">
        <p14:creationId xmlns:p14="http://schemas.microsoft.com/office/powerpoint/2010/main" val="2600492456"/>
      </p:ext>
    </p:extLst>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xEl>
                                              <p:pRg st="13" end="1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tudents wearing mortarboards">
            <a:extLst>
              <a:ext uri="{FF2B5EF4-FFF2-40B4-BE49-F238E27FC236}">
                <a16:creationId xmlns:a16="http://schemas.microsoft.com/office/drawing/2014/main" id="{CDEB85E9-B6A5-FD38-89B6-6413DA2DEEC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24653" y="1998202"/>
            <a:ext cx="5819111" cy="3273045"/>
          </a:xfrm>
        </p:spPr>
      </p:pic>
      <p:sp>
        <p:nvSpPr>
          <p:cNvPr id="3" name="Text Placeholder 2">
            <a:extLst>
              <a:ext uri="{FF2B5EF4-FFF2-40B4-BE49-F238E27FC236}">
                <a16:creationId xmlns:a16="http://schemas.microsoft.com/office/drawing/2014/main" id="{5D6FE4F9-8FC3-56BA-0DAC-08FDDD308663}"/>
              </a:ext>
            </a:extLst>
          </p:cNvPr>
          <p:cNvSpPr>
            <a:spLocks noGrp="1"/>
          </p:cNvSpPr>
          <p:nvPr>
            <p:ph type="body" sz="half" idx="2"/>
          </p:nvPr>
        </p:nvSpPr>
        <p:spPr>
          <a:xfrm>
            <a:off x="448236" y="1589442"/>
            <a:ext cx="5315053" cy="4811358"/>
          </a:xfrm>
        </p:spPr>
        <p:txBody>
          <a:bodyPr>
            <a:normAutofit lnSpcReduction="10000"/>
          </a:bodyPr>
          <a:lstStyle/>
          <a:p>
            <a:pPr marL="342900" indent="-342900">
              <a:buFont typeface="+mj-lt"/>
              <a:buAutoNum type="arabicPeriod"/>
            </a:pPr>
            <a:r>
              <a:rPr lang="en-US" sz="1800" dirty="0">
                <a:solidFill>
                  <a:schemeClr val="tx2"/>
                </a:solidFill>
              </a:rPr>
              <a:t>Ask questions = ensure progress</a:t>
            </a:r>
          </a:p>
          <a:p>
            <a:pPr marL="342900" indent="-342900">
              <a:buFont typeface="+mj-lt"/>
              <a:buAutoNum type="arabicPeriod"/>
            </a:pPr>
            <a:r>
              <a:rPr lang="en-US" sz="1800" dirty="0">
                <a:solidFill>
                  <a:schemeClr val="tx2"/>
                </a:solidFill>
              </a:rPr>
              <a:t>Ensuring IDEA procedural timelines are followed</a:t>
            </a:r>
          </a:p>
          <a:p>
            <a:pPr marL="800100" lvl="1" indent="-342900">
              <a:buFont typeface="+mj-lt"/>
              <a:buAutoNum type="arabicPeriod"/>
            </a:pPr>
            <a:r>
              <a:rPr lang="en-US" sz="1400" dirty="0">
                <a:solidFill>
                  <a:schemeClr val="tx2"/>
                </a:solidFill>
              </a:rPr>
              <a:t>Last IEP meeting?</a:t>
            </a:r>
          </a:p>
          <a:p>
            <a:pPr marL="800100" lvl="1" indent="-342900">
              <a:buFont typeface="+mj-lt"/>
              <a:buAutoNum type="arabicPeriod"/>
            </a:pPr>
            <a:r>
              <a:rPr lang="en-US" sz="1400" dirty="0">
                <a:solidFill>
                  <a:schemeClr val="tx2"/>
                </a:solidFill>
              </a:rPr>
              <a:t>Last re-eval?</a:t>
            </a:r>
          </a:p>
          <a:p>
            <a:pPr marL="800100" lvl="1" indent="-342900">
              <a:buFont typeface="+mj-lt"/>
              <a:buAutoNum type="arabicPeriod"/>
            </a:pPr>
            <a:r>
              <a:rPr lang="en-US" sz="1400" dirty="0">
                <a:solidFill>
                  <a:schemeClr val="tx2"/>
                </a:solidFill>
              </a:rPr>
              <a:t>ESY?</a:t>
            </a:r>
          </a:p>
          <a:p>
            <a:pPr marL="800100" lvl="1" indent="-342900">
              <a:buFont typeface="+mj-lt"/>
              <a:buAutoNum type="arabicPeriod"/>
            </a:pPr>
            <a:r>
              <a:rPr lang="en-US" sz="1400" dirty="0">
                <a:solidFill>
                  <a:schemeClr val="tx2"/>
                </a:solidFill>
              </a:rPr>
              <a:t>Quarterly data?</a:t>
            </a:r>
          </a:p>
          <a:p>
            <a:pPr marL="342900" indent="-342900">
              <a:buFont typeface="+mj-lt"/>
              <a:buAutoNum type="arabicPeriod"/>
            </a:pPr>
            <a:r>
              <a:rPr lang="en-US" sz="1800" dirty="0">
                <a:solidFill>
                  <a:schemeClr val="tx2"/>
                </a:solidFill>
              </a:rPr>
              <a:t>Requesting a Point of Contact through Act 1</a:t>
            </a:r>
          </a:p>
          <a:p>
            <a:pPr marL="800100" lvl="1" indent="-342900">
              <a:buFont typeface="+mj-lt"/>
              <a:buAutoNum type="arabicPeriod"/>
            </a:pPr>
            <a:r>
              <a:rPr lang="en-US" sz="1400" dirty="0">
                <a:solidFill>
                  <a:schemeClr val="tx2"/>
                </a:solidFill>
              </a:rPr>
              <a:t>Ensure steps are followed, records are transferred, credits accurately counted, and that there is a graduation plan</a:t>
            </a:r>
          </a:p>
          <a:p>
            <a:pPr marL="342900" indent="-342900">
              <a:buFont typeface="+mj-lt"/>
              <a:buAutoNum type="arabicPeriod"/>
            </a:pPr>
            <a:r>
              <a:rPr lang="en-US" sz="1800" dirty="0">
                <a:solidFill>
                  <a:schemeClr val="tx2"/>
                </a:solidFill>
              </a:rPr>
              <a:t>Requesting/Encouraging Meetings</a:t>
            </a:r>
          </a:p>
          <a:p>
            <a:pPr marL="800100" lvl="1" indent="-342900">
              <a:buFont typeface="+mj-lt"/>
              <a:buAutoNum type="arabicPeriod"/>
            </a:pPr>
            <a:r>
              <a:rPr lang="en-US" sz="1400" dirty="0">
                <a:solidFill>
                  <a:schemeClr val="tx2"/>
                </a:solidFill>
              </a:rPr>
              <a:t>With teachers, special education directors</a:t>
            </a:r>
          </a:p>
          <a:p>
            <a:pPr marL="800100" lvl="1" indent="-342900">
              <a:buFont typeface="+mj-lt"/>
              <a:buAutoNum type="arabicPeriod"/>
            </a:pPr>
            <a:r>
              <a:rPr lang="en-US" sz="1400" dirty="0">
                <a:solidFill>
                  <a:schemeClr val="tx2"/>
                </a:solidFill>
              </a:rPr>
              <a:t>On-site visits or more creative options</a:t>
            </a:r>
          </a:p>
          <a:p>
            <a:pPr marL="228600" indent="-228600">
              <a:buFont typeface="+mj-lt"/>
              <a:buAutoNum type="arabicPeriod"/>
            </a:pPr>
            <a:r>
              <a:rPr lang="en-US" sz="1800" dirty="0">
                <a:solidFill>
                  <a:schemeClr val="tx2"/>
                </a:solidFill>
              </a:rPr>
              <a:t>Records review</a:t>
            </a:r>
          </a:p>
          <a:p>
            <a:pPr marL="685800" lvl="1" indent="-228600">
              <a:buFont typeface="+mj-lt"/>
              <a:buAutoNum type="arabicPeriod"/>
            </a:pPr>
            <a:r>
              <a:rPr lang="en-US" sz="1400" dirty="0">
                <a:solidFill>
                  <a:schemeClr val="tx2"/>
                </a:solidFill>
              </a:rPr>
              <a:t>Report cards</a:t>
            </a:r>
          </a:p>
          <a:p>
            <a:pPr marL="685800" lvl="1" indent="-228600">
              <a:buFont typeface="+mj-lt"/>
              <a:buAutoNum type="arabicPeriod"/>
            </a:pPr>
            <a:r>
              <a:rPr lang="en-US" sz="1400" dirty="0">
                <a:solidFill>
                  <a:schemeClr val="tx2"/>
                </a:solidFill>
              </a:rPr>
              <a:t>transcripts</a:t>
            </a:r>
          </a:p>
        </p:txBody>
      </p:sp>
      <p:sp>
        <p:nvSpPr>
          <p:cNvPr id="4" name="Title 3">
            <a:extLst>
              <a:ext uri="{FF2B5EF4-FFF2-40B4-BE49-F238E27FC236}">
                <a16:creationId xmlns:a16="http://schemas.microsoft.com/office/drawing/2014/main" id="{AE44E58F-3F95-F67F-70AB-CB9BCCFC7D86}"/>
              </a:ext>
            </a:extLst>
          </p:cNvPr>
          <p:cNvSpPr>
            <a:spLocks noGrp="1"/>
          </p:cNvSpPr>
          <p:nvPr>
            <p:ph type="title"/>
          </p:nvPr>
        </p:nvSpPr>
        <p:spPr>
          <a:xfrm>
            <a:off x="609600" y="152718"/>
            <a:ext cx="7721600" cy="877296"/>
          </a:xfrm>
        </p:spPr>
        <p:txBody>
          <a:bodyPr/>
          <a:lstStyle/>
          <a:p>
            <a:r>
              <a:rPr lang="en-US" b="1" dirty="0"/>
              <a:t>Ways to support</a:t>
            </a:r>
          </a:p>
        </p:txBody>
      </p:sp>
    </p:spTree>
    <p:extLst>
      <p:ext uri="{BB962C8B-B14F-4D97-AF65-F5344CB8AC3E}">
        <p14:creationId xmlns:p14="http://schemas.microsoft.com/office/powerpoint/2010/main" val="34125874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5765-9C8E-C000-072C-06B2A14D874C}"/>
              </a:ext>
            </a:extLst>
          </p:cNvPr>
          <p:cNvSpPr>
            <a:spLocks noGrp="1"/>
          </p:cNvSpPr>
          <p:nvPr>
            <p:ph type="title"/>
          </p:nvPr>
        </p:nvSpPr>
        <p:spPr>
          <a:xfrm>
            <a:off x="478972" y="1282673"/>
            <a:ext cx="5232715" cy="731658"/>
          </a:xfrm>
        </p:spPr>
        <p:txBody>
          <a:bodyPr>
            <a:normAutofit/>
          </a:bodyPr>
          <a:lstStyle/>
          <a:p>
            <a:r>
              <a:rPr lang="en-US" sz="2400" b="1" cap="none">
                <a:solidFill>
                  <a:schemeClr val="accent1"/>
                </a:solidFill>
              </a:rPr>
              <a:t>Older Youth &amp; Aging Out Of Care</a:t>
            </a:r>
          </a:p>
        </p:txBody>
      </p:sp>
      <p:sp>
        <p:nvSpPr>
          <p:cNvPr id="3" name="Content Placeholder 2">
            <a:extLst>
              <a:ext uri="{FF2B5EF4-FFF2-40B4-BE49-F238E27FC236}">
                <a16:creationId xmlns:a16="http://schemas.microsoft.com/office/drawing/2014/main" id="{9F1A501D-8515-B301-134D-A6F038514907}"/>
              </a:ext>
            </a:extLst>
          </p:cNvPr>
          <p:cNvSpPr>
            <a:spLocks noGrp="1"/>
          </p:cNvSpPr>
          <p:nvPr>
            <p:ph idx="1"/>
          </p:nvPr>
        </p:nvSpPr>
        <p:spPr>
          <a:xfrm>
            <a:off x="609599" y="2250831"/>
            <a:ext cx="11052313" cy="3875333"/>
          </a:xfrm>
        </p:spPr>
        <p:txBody>
          <a:bodyPr>
            <a:normAutofit/>
          </a:bodyPr>
          <a:lstStyle/>
          <a:p>
            <a:r>
              <a:rPr lang="en-US" dirty="0">
                <a:solidFill>
                  <a:schemeClr val="tx2"/>
                </a:solidFill>
              </a:rPr>
              <a:t>In 2021, over 19,000 youth transitioned out of foster care without parental reunification or another familial-like home. Fortunately, this number has been decreasingly steadily, but the reality is thousands of youth left on their own without stable homes, consistent services, or access to supports. </a:t>
            </a:r>
          </a:p>
          <a:p>
            <a:endParaRPr lang="en-US" dirty="0">
              <a:solidFill>
                <a:schemeClr val="tx2"/>
              </a:solidFill>
            </a:endParaRPr>
          </a:p>
          <a:p>
            <a:r>
              <a:rPr lang="en-US" dirty="0">
                <a:solidFill>
                  <a:schemeClr val="tx2"/>
                </a:solidFill>
              </a:rPr>
              <a:t>This contributes to expe­ri­encing behav­ioral, men­tal and phys­i­cal health issues, hous­ing prob­lems and home­less­ness, employ­ment and aca­d­e­m­ic dif­fi­cul­ties, ear­ly par­ent­hood, incar­cer­a­tion and oth­er poten­tial­ly life­long adver­si­ties. Disproportionately, this impacts youth of col­or and LGBTQ+ youth.</a:t>
            </a:r>
          </a:p>
        </p:txBody>
      </p:sp>
      <p:sp>
        <p:nvSpPr>
          <p:cNvPr id="5" name="Slide Number Placeholder 4">
            <a:extLst>
              <a:ext uri="{FF2B5EF4-FFF2-40B4-BE49-F238E27FC236}">
                <a16:creationId xmlns:a16="http://schemas.microsoft.com/office/drawing/2014/main" id="{07728A6A-A5F7-95F4-4BF2-BFAA454D4CBC}"/>
              </a:ext>
            </a:extLst>
          </p:cNvPr>
          <p:cNvSpPr>
            <a:spLocks noGrp="1"/>
          </p:cNvSpPr>
          <p:nvPr>
            <p:ph type="sldNum" sz="quarter" idx="12"/>
          </p:nvPr>
        </p:nvSpPr>
        <p:spPr/>
        <p:txBody>
          <a:bodyPr/>
          <a:lstStyle/>
          <a:p>
            <a:fld id="{ED5BBBEE-5D91-4B8F-867F-2C151C9DB961}" type="slidenum">
              <a:rPr lang="en-US" smtClean="0"/>
              <a:t>7</a:t>
            </a:fld>
            <a:endParaRPr lang="en-US"/>
          </a:p>
        </p:txBody>
      </p:sp>
      <p:sp>
        <p:nvSpPr>
          <p:cNvPr id="4" name="Title 5">
            <a:extLst>
              <a:ext uri="{FF2B5EF4-FFF2-40B4-BE49-F238E27FC236}">
                <a16:creationId xmlns:a16="http://schemas.microsoft.com/office/drawing/2014/main" id="{16F9280F-8E6E-8438-E878-B1A2BBFC7117}"/>
              </a:ext>
            </a:extLst>
          </p:cNvPr>
          <p:cNvSpPr txBox="1">
            <a:spLocks/>
          </p:cNvSpPr>
          <p:nvPr/>
        </p:nvSpPr>
        <p:spPr>
          <a:xfrm>
            <a:off x="478971" y="152718"/>
            <a:ext cx="10581377" cy="94255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b="1" dirty="0"/>
              <a:t>The foster care system</a:t>
            </a:r>
          </a:p>
        </p:txBody>
      </p:sp>
      <p:sp>
        <p:nvSpPr>
          <p:cNvPr id="6" name="TextBox 5">
            <a:extLst>
              <a:ext uri="{FF2B5EF4-FFF2-40B4-BE49-F238E27FC236}">
                <a16:creationId xmlns:a16="http://schemas.microsoft.com/office/drawing/2014/main" id="{461DDD01-696F-0451-F12E-0B9A5E8C254E}"/>
              </a:ext>
            </a:extLst>
          </p:cNvPr>
          <p:cNvSpPr txBox="1"/>
          <p:nvPr/>
        </p:nvSpPr>
        <p:spPr>
          <a:xfrm>
            <a:off x="8877369" y="6175294"/>
            <a:ext cx="1929283" cy="523220"/>
          </a:xfrm>
          <a:prstGeom prst="rect">
            <a:avLst/>
          </a:prstGeom>
          <a:noFill/>
        </p:spPr>
        <p:txBody>
          <a:bodyPr wrap="square" rtlCol="0">
            <a:spAutoFit/>
          </a:bodyPr>
          <a:lstStyle/>
          <a:p>
            <a:r>
              <a:rPr lang="en-US" sz="1400"/>
              <a:t>Source: </a:t>
            </a:r>
            <a:r>
              <a:rPr lang="en-US" sz="1400">
                <a:hlinkClick r:id="rId3"/>
              </a:rPr>
              <a:t>Anne Casey Foundation, May 2023</a:t>
            </a:r>
            <a:endParaRPr lang="en-US" sz="1400"/>
          </a:p>
        </p:txBody>
      </p:sp>
    </p:spTree>
    <p:extLst>
      <p:ext uri="{BB962C8B-B14F-4D97-AF65-F5344CB8AC3E}">
        <p14:creationId xmlns:p14="http://schemas.microsoft.com/office/powerpoint/2010/main" val="288306823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FC5A-2862-7899-EC60-201D5C655C30}"/>
              </a:ext>
            </a:extLst>
          </p:cNvPr>
          <p:cNvSpPr>
            <a:spLocks noGrp="1"/>
          </p:cNvSpPr>
          <p:nvPr>
            <p:ph type="title"/>
          </p:nvPr>
        </p:nvSpPr>
        <p:spPr>
          <a:xfrm>
            <a:off x="609600" y="152719"/>
            <a:ext cx="7721600" cy="1371600"/>
          </a:xfrm>
        </p:spPr>
        <p:txBody>
          <a:bodyPr anchor="b">
            <a:normAutofit/>
          </a:bodyPr>
          <a:lstStyle/>
          <a:p>
            <a:r>
              <a:rPr lang="en-US" b="1"/>
              <a:t>Questions or reactions?</a:t>
            </a:r>
          </a:p>
        </p:txBody>
      </p:sp>
      <p:pic>
        <p:nvPicPr>
          <p:cNvPr id="5" name="Picture 4" descr="Close-up of hands raised in classroom">
            <a:extLst>
              <a:ext uri="{FF2B5EF4-FFF2-40B4-BE49-F238E27FC236}">
                <a16:creationId xmlns:a16="http://schemas.microsoft.com/office/drawing/2014/main" id="{6D1EC072-755E-ECF7-912E-E502B78A8C14}"/>
              </a:ext>
            </a:extLst>
          </p:cNvPr>
          <p:cNvPicPr>
            <a:picLocks noChangeAspect="1"/>
          </p:cNvPicPr>
          <p:nvPr/>
        </p:nvPicPr>
        <p:blipFill>
          <a:blip r:embed="rId3" cstate="print">
            <a:extLst>
              <a:ext uri="{28A0092B-C50C-407E-A947-70E740481C1C}">
                <a14:useLocalDpi xmlns:a14="http://schemas.microsoft.com/office/drawing/2010/main" val="0"/>
              </a:ext>
            </a:extLst>
          </a:blip>
          <a:srcRect t="23276" b="11992"/>
          <a:stretch>
            <a:fillRect/>
          </a:stretch>
        </p:blipFill>
        <p:spPr>
          <a:xfrm>
            <a:off x="609600" y="1752601"/>
            <a:ext cx="10160000" cy="4373563"/>
          </a:xfrm>
          <a:prstGeom prst="rect">
            <a:avLst/>
          </a:prstGeom>
          <a:noFill/>
        </p:spPr>
      </p:pic>
      <p:sp>
        <p:nvSpPr>
          <p:cNvPr id="4" name="Slide Number Placeholder 3">
            <a:extLst>
              <a:ext uri="{FF2B5EF4-FFF2-40B4-BE49-F238E27FC236}">
                <a16:creationId xmlns:a16="http://schemas.microsoft.com/office/drawing/2014/main" id="{B488B4A8-5462-6A58-5F3D-B2C58462604C}"/>
              </a:ext>
            </a:extLst>
          </p:cNvPr>
          <p:cNvSpPr>
            <a:spLocks noGrp="1"/>
          </p:cNvSpPr>
          <p:nvPr>
            <p:ph type="sldNum" sz="quarter" idx="12"/>
          </p:nvPr>
        </p:nvSpPr>
        <p:spPr>
          <a:xfrm>
            <a:off x="10247206" y="6310314"/>
            <a:ext cx="1754295" cy="365125"/>
          </a:xfrm>
        </p:spPr>
        <p:txBody>
          <a:bodyPr anchor="ctr">
            <a:normAutofit/>
          </a:bodyPr>
          <a:lstStyle/>
          <a:p>
            <a:pPr>
              <a:lnSpc>
                <a:spcPct val="90000"/>
              </a:lnSpc>
              <a:spcAft>
                <a:spcPts val="600"/>
              </a:spcAft>
            </a:pPr>
            <a:fld id="{ED5BBBEE-5D91-4B8F-867F-2C151C9DB961}" type="slidenum">
              <a:rPr lang="en-US" sz="1900" smtClean="0"/>
              <a:pPr>
                <a:lnSpc>
                  <a:spcPct val="90000"/>
                </a:lnSpc>
                <a:spcAft>
                  <a:spcPts val="600"/>
                </a:spcAft>
              </a:pPr>
              <a:t>70</a:t>
            </a:fld>
            <a:endParaRPr lang="en-US" sz="1900"/>
          </a:p>
        </p:txBody>
      </p:sp>
    </p:spTree>
    <p:extLst>
      <p:ext uri="{BB962C8B-B14F-4D97-AF65-F5344CB8AC3E}">
        <p14:creationId xmlns:p14="http://schemas.microsoft.com/office/powerpoint/2010/main" val="192950355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4814-A438-4E40-9F76-7985ACA0A408}"/>
              </a:ext>
            </a:extLst>
          </p:cNvPr>
          <p:cNvSpPr>
            <a:spLocks noGrp="1"/>
          </p:cNvSpPr>
          <p:nvPr>
            <p:ph type="title"/>
          </p:nvPr>
        </p:nvSpPr>
        <p:spPr>
          <a:xfrm>
            <a:off x="599768" y="135571"/>
            <a:ext cx="10982632" cy="1071398"/>
          </a:xfrm>
        </p:spPr>
        <p:txBody>
          <a:bodyPr anchor="ctr"/>
          <a:lstStyle/>
          <a:p>
            <a:r>
              <a:rPr lang="en-US" b="1" dirty="0"/>
              <a:t>ELC resources &amp; Contact Information </a:t>
            </a:r>
          </a:p>
        </p:txBody>
      </p:sp>
      <p:sp>
        <p:nvSpPr>
          <p:cNvPr id="3" name="Content Placeholder 2">
            <a:extLst>
              <a:ext uri="{FF2B5EF4-FFF2-40B4-BE49-F238E27FC236}">
                <a16:creationId xmlns:a16="http://schemas.microsoft.com/office/drawing/2014/main" id="{405E5F20-7219-4B5A-8AD3-BEFB382E8463}"/>
              </a:ext>
            </a:extLst>
          </p:cNvPr>
          <p:cNvSpPr>
            <a:spLocks noGrp="1"/>
          </p:cNvSpPr>
          <p:nvPr>
            <p:ph idx="1"/>
          </p:nvPr>
        </p:nvSpPr>
        <p:spPr>
          <a:xfrm>
            <a:off x="597694" y="1091381"/>
            <a:ext cx="10982632" cy="2836042"/>
          </a:xfrm>
        </p:spPr>
        <p:txBody>
          <a:bodyPr vert="horz" lIns="91440" tIns="45720" rIns="91440" bIns="45720" rtlCol="0" anchor="t">
            <a:normAutofit/>
          </a:bodyPr>
          <a:lstStyle/>
          <a:p>
            <a:r>
              <a:rPr lang="en-US" dirty="0">
                <a:solidFill>
                  <a:schemeClr val="accent5"/>
                </a:solidFill>
                <a:hlinkClick r:id="rId3"/>
              </a:rPr>
              <a:t>Back to School Guide for 2025-26 SY</a:t>
            </a:r>
            <a:endParaRPr lang="en-US" dirty="0">
              <a:solidFill>
                <a:schemeClr val="accent5"/>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Wingdings" panose="05000000000000000000" pitchFamily="2" charset="2"/>
              <a:buChar char="ü"/>
            </a:pPr>
            <a:endParaRPr lang="en-US" sz="1800" b="0" dirty="0">
              <a:solidFill>
                <a:schemeClr val="tx1">
                  <a:lumMod val="85000"/>
                  <a:lumOff val="15000"/>
                </a:schemeClr>
              </a:solidFill>
            </a:endParaRPr>
          </a:p>
          <a:p>
            <a:endParaRPr lang="en-US" dirty="0"/>
          </a:p>
          <a:p>
            <a:pPr marL="342900" indent="-342900">
              <a:buFont typeface="Arial" panose="020B0604020202020204" pitchFamily="34" charset="0"/>
              <a:buChar char="•"/>
            </a:pPr>
            <a:endParaRPr lang="en-US" dirty="0"/>
          </a:p>
          <a:p>
            <a:endParaRPr lang="en-US" dirty="0"/>
          </a:p>
        </p:txBody>
      </p:sp>
      <p:sp>
        <p:nvSpPr>
          <p:cNvPr id="8" name="TextBox 7">
            <a:extLst>
              <a:ext uri="{FF2B5EF4-FFF2-40B4-BE49-F238E27FC236}">
                <a16:creationId xmlns:a16="http://schemas.microsoft.com/office/drawing/2014/main" id="{D45F6E5F-B343-4D03-B113-7118B4EBAA69}"/>
              </a:ext>
            </a:extLst>
          </p:cNvPr>
          <p:cNvSpPr txBox="1"/>
          <p:nvPr/>
        </p:nvSpPr>
        <p:spPr>
          <a:xfrm>
            <a:off x="609600" y="1573681"/>
            <a:ext cx="10972800" cy="1938992"/>
          </a:xfrm>
          <a:prstGeom prst="rect">
            <a:avLst/>
          </a:prstGeom>
          <a:noFill/>
        </p:spPr>
        <p:txBody>
          <a:bodyPr wrap="square" numCol="3" rtlCol="0">
            <a:spAutoFit/>
          </a:bodyPr>
          <a:lstStyle/>
          <a:p>
            <a:pPr marL="285750" indent="-285750">
              <a:buClr>
                <a:schemeClr val="accent1"/>
              </a:buClr>
              <a:buFont typeface="Wingdings" panose="05000000000000000000" pitchFamily="2" charset="2"/>
              <a:buChar char="q"/>
            </a:pPr>
            <a:r>
              <a:rPr lang="en-US" sz="2000"/>
              <a:t>Affirming &amp; Safe Schools</a:t>
            </a:r>
          </a:p>
          <a:p>
            <a:pPr marL="285750" indent="-285750">
              <a:buClr>
                <a:schemeClr val="accent1"/>
              </a:buClr>
              <a:buFont typeface="Wingdings" panose="05000000000000000000" pitchFamily="2" charset="2"/>
              <a:buChar char="q"/>
            </a:pPr>
            <a:r>
              <a:rPr lang="en-US" sz="2000"/>
              <a:t>Act 1: Accessing Supports</a:t>
            </a:r>
          </a:p>
          <a:p>
            <a:pPr marL="285750" indent="-285750">
              <a:buClr>
                <a:schemeClr val="accent1"/>
              </a:buClr>
              <a:buFont typeface="Wingdings" panose="05000000000000000000" pitchFamily="2" charset="2"/>
              <a:buChar char="q"/>
            </a:pPr>
            <a:r>
              <a:rPr lang="en-US" sz="2000"/>
              <a:t>Enrollment</a:t>
            </a:r>
          </a:p>
          <a:p>
            <a:pPr marL="285750" indent="-285750">
              <a:buClr>
                <a:schemeClr val="accent1"/>
              </a:buClr>
              <a:buFont typeface="Wingdings" panose="05000000000000000000" pitchFamily="2" charset="2"/>
              <a:buChar char="q"/>
            </a:pPr>
            <a:r>
              <a:rPr lang="en-US" sz="2000"/>
              <a:t>School Discipline</a:t>
            </a:r>
          </a:p>
          <a:p>
            <a:pPr marL="285750" indent="-285750">
              <a:buClr>
                <a:schemeClr val="accent1"/>
              </a:buClr>
              <a:buFont typeface="Wingdings" panose="05000000000000000000" pitchFamily="2" charset="2"/>
              <a:buChar char="q"/>
            </a:pPr>
            <a:r>
              <a:rPr lang="en-US" sz="2000"/>
              <a:t>Attendance &amp; Truancy</a:t>
            </a:r>
          </a:p>
          <a:p>
            <a:pPr marL="285750" indent="-285750">
              <a:buClr>
                <a:schemeClr val="accent1"/>
              </a:buClr>
              <a:buFont typeface="Wingdings" panose="05000000000000000000" pitchFamily="2" charset="2"/>
              <a:buChar char="q"/>
              <a:tabLst>
                <a:tab pos="3082925" algn="l"/>
                <a:tab pos="3376613" algn="l"/>
              </a:tabLst>
            </a:pPr>
            <a:r>
              <a:rPr lang="en-US" sz="2000"/>
              <a:t>Bullying &amp; Harassment</a:t>
            </a:r>
          </a:p>
          <a:p>
            <a:pPr marL="285750" indent="-285750">
              <a:buClr>
                <a:schemeClr val="accent1"/>
              </a:buClr>
              <a:buFont typeface="Wingdings" panose="05000000000000000000" pitchFamily="2" charset="2"/>
              <a:buChar char="q"/>
            </a:pPr>
            <a:r>
              <a:rPr lang="en-US" sz="2000"/>
              <a:t>Honest &amp; Inclusive Schools</a:t>
            </a:r>
          </a:p>
          <a:p>
            <a:pPr marL="285750" indent="-285750">
              <a:buClr>
                <a:schemeClr val="accent1"/>
              </a:buClr>
              <a:buFont typeface="Wingdings" panose="05000000000000000000" pitchFamily="2" charset="2"/>
              <a:buChar char="q"/>
            </a:pPr>
            <a:r>
              <a:rPr lang="en-US" sz="2000"/>
              <a:t>Students with Disabilities</a:t>
            </a:r>
          </a:p>
          <a:p>
            <a:pPr marL="285750" indent="-285750">
              <a:buClr>
                <a:schemeClr val="accent1"/>
              </a:buClr>
              <a:buFont typeface="Wingdings" panose="05000000000000000000" pitchFamily="2" charset="2"/>
              <a:buChar char="q"/>
            </a:pPr>
            <a:r>
              <a:rPr lang="en-US" sz="2000"/>
              <a:t>Early Childhood Education</a:t>
            </a:r>
          </a:p>
          <a:p>
            <a:pPr marL="285750" indent="-285750">
              <a:buClr>
                <a:schemeClr val="accent1"/>
              </a:buClr>
              <a:buFont typeface="Wingdings" panose="05000000000000000000" pitchFamily="2" charset="2"/>
              <a:buChar char="q"/>
            </a:pPr>
            <a:r>
              <a:rPr lang="en-US" sz="2000"/>
              <a:t>KYR: Students in Care </a:t>
            </a:r>
          </a:p>
          <a:p>
            <a:pPr marL="285750" indent="-285750">
              <a:buClr>
                <a:schemeClr val="accent1"/>
              </a:buClr>
              <a:buFont typeface="Wingdings" panose="05000000000000000000" pitchFamily="2" charset="2"/>
              <a:buChar char="q"/>
            </a:pPr>
            <a:r>
              <a:rPr lang="en-US" sz="2000"/>
              <a:t>Juvenile Justice Involvement</a:t>
            </a:r>
          </a:p>
          <a:p>
            <a:pPr marL="285750" indent="-285750">
              <a:buClr>
                <a:schemeClr val="accent1"/>
              </a:buClr>
              <a:buFont typeface="Wingdings" panose="05000000000000000000" pitchFamily="2" charset="2"/>
              <a:buChar char="q"/>
            </a:pPr>
            <a:r>
              <a:rPr lang="en-US" sz="2000"/>
              <a:t>Students Experiencing Homelessness</a:t>
            </a:r>
          </a:p>
          <a:p>
            <a:pPr marL="285750" indent="-285750">
              <a:buClr>
                <a:schemeClr val="accent1"/>
              </a:buClr>
              <a:buFont typeface="Wingdings" panose="05000000000000000000" pitchFamily="2" charset="2"/>
              <a:buChar char="q"/>
            </a:pPr>
            <a:r>
              <a:rPr lang="en-US" sz="2000"/>
              <a:t>English Learners &amp; Immigrant Students</a:t>
            </a:r>
          </a:p>
          <a:p>
            <a:pPr marL="285750" indent="-285750">
              <a:buClr>
                <a:schemeClr val="accent1"/>
              </a:buClr>
              <a:buFont typeface="Wingdings" panose="05000000000000000000" pitchFamily="2" charset="2"/>
              <a:buChar char="q"/>
            </a:pPr>
            <a:r>
              <a:rPr lang="en-US" sz="2000"/>
              <a:t>School Funding</a:t>
            </a:r>
          </a:p>
          <a:p>
            <a:pPr marL="285750" indent="-285750">
              <a:buClr>
                <a:schemeClr val="accent1"/>
              </a:buClr>
              <a:buFont typeface="Wingdings" panose="05000000000000000000" pitchFamily="2" charset="2"/>
              <a:buChar char="q"/>
            </a:pPr>
            <a:r>
              <a:rPr lang="en-US" sz="2000"/>
              <a:t>LGBTQ &amp; Gender Nonconforming Students</a:t>
            </a:r>
          </a:p>
        </p:txBody>
      </p:sp>
      <p:sp>
        <p:nvSpPr>
          <p:cNvPr id="7" name="TextBox 6">
            <a:extLst>
              <a:ext uri="{FF2B5EF4-FFF2-40B4-BE49-F238E27FC236}">
                <a16:creationId xmlns:a16="http://schemas.microsoft.com/office/drawing/2014/main" id="{38552564-F726-48CF-BBC0-CEE0297A8364}"/>
              </a:ext>
            </a:extLst>
          </p:cNvPr>
          <p:cNvSpPr txBox="1"/>
          <p:nvPr/>
        </p:nvSpPr>
        <p:spPr>
          <a:xfrm>
            <a:off x="6546331" y="4475686"/>
            <a:ext cx="5171606" cy="1815882"/>
          </a:xfrm>
          <a:prstGeom prst="rect">
            <a:avLst/>
          </a:prstGeom>
          <a:solidFill>
            <a:schemeClr val="tx2"/>
          </a:solidFill>
          <a:ln>
            <a:solidFill>
              <a:schemeClr val="tx2"/>
            </a:solidFill>
          </a:ln>
        </p:spPr>
        <p:txBody>
          <a:bodyPr wrap="square" rtlCol="0">
            <a:spAutoFit/>
          </a:bodyPr>
          <a:lstStyle/>
          <a:p>
            <a:pPr algn="ctr"/>
            <a:r>
              <a:rPr lang="en-US" sz="2800" dirty="0">
                <a:solidFill>
                  <a:schemeClr val="bg1"/>
                </a:solidFill>
              </a:rPr>
              <a:t>Education Law Center-PA</a:t>
            </a:r>
          </a:p>
          <a:p>
            <a:pPr algn="ctr"/>
            <a:r>
              <a:rPr lang="en-US" sz="2800" dirty="0">
                <a:solidFill>
                  <a:schemeClr val="accent2"/>
                </a:solidFill>
              </a:rPr>
              <a:t>Intake: 215-238-6970</a:t>
            </a:r>
          </a:p>
          <a:p>
            <a:pPr algn="ctr"/>
            <a:r>
              <a:rPr lang="en-US" sz="2800" dirty="0">
                <a:solidFill>
                  <a:schemeClr val="accent2"/>
                </a:solidFill>
              </a:rPr>
              <a:t>Email: </a:t>
            </a:r>
            <a:r>
              <a:rPr lang="en-US" sz="2800" dirty="0">
                <a:solidFill>
                  <a:schemeClr val="accent2"/>
                </a:solidFill>
                <a:hlinkClick r:id="rId4"/>
              </a:rPr>
              <a:t>info@elc-pa.org</a:t>
            </a:r>
            <a:endParaRPr lang="en-US" sz="2800" dirty="0">
              <a:solidFill>
                <a:schemeClr val="accent2"/>
              </a:solidFill>
            </a:endParaRPr>
          </a:p>
          <a:p>
            <a:pPr algn="ctr"/>
            <a:r>
              <a:rPr lang="en-US" sz="2800" dirty="0">
                <a:solidFill>
                  <a:schemeClr val="accent2"/>
                </a:solidFill>
              </a:rPr>
              <a:t>Online Intake </a:t>
            </a:r>
            <a:r>
              <a:rPr lang="en-US" sz="2800" dirty="0">
                <a:solidFill>
                  <a:schemeClr val="accent2"/>
                </a:solidFill>
                <a:hlinkClick r:id="rId5"/>
              </a:rPr>
              <a:t>Form</a:t>
            </a:r>
            <a:endParaRPr lang="en-US" sz="2800" dirty="0">
              <a:solidFill>
                <a:schemeClr val="accent2"/>
              </a:solidFill>
            </a:endParaRPr>
          </a:p>
        </p:txBody>
      </p:sp>
      <p:pic>
        <p:nvPicPr>
          <p:cNvPr id="5" name="Picture 4" descr="A qr code on a yellow background&#10;&#10;Description automatically generated">
            <a:hlinkClick r:id="rId3"/>
            <a:extLst>
              <a:ext uri="{FF2B5EF4-FFF2-40B4-BE49-F238E27FC236}">
                <a16:creationId xmlns:a16="http://schemas.microsoft.com/office/drawing/2014/main" id="{66B20468-0FC5-656B-6B17-9B0DDECB791B}"/>
              </a:ext>
            </a:extLst>
          </p:cNvPr>
          <p:cNvPicPr>
            <a:picLocks noChangeAspect="1"/>
          </p:cNvPicPr>
          <p:nvPr/>
        </p:nvPicPr>
        <p:blipFill>
          <a:blip r:embed="rId6">
            <a:extLst>
              <a:ext uri="{28A0092B-C50C-407E-A947-70E740481C1C}">
                <a14:useLocalDpi xmlns:a14="http://schemas.microsoft.com/office/drawing/2010/main" val="0"/>
              </a:ext>
            </a:extLst>
          </a:blip>
          <a:srcRect t="25063"/>
          <a:stretch>
            <a:fillRect/>
          </a:stretch>
        </p:blipFill>
        <p:spPr>
          <a:xfrm>
            <a:off x="949449" y="3927423"/>
            <a:ext cx="3117989" cy="2336527"/>
          </a:xfrm>
          <a:prstGeom prst="rect">
            <a:avLst/>
          </a:prstGeom>
        </p:spPr>
      </p:pic>
    </p:spTree>
    <p:extLst>
      <p:ext uri="{BB962C8B-B14F-4D97-AF65-F5344CB8AC3E}">
        <p14:creationId xmlns:p14="http://schemas.microsoft.com/office/powerpoint/2010/main" val="249687460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44601" y="5105401"/>
            <a:ext cx="10045700" cy="690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7538" y="219674"/>
            <a:ext cx="6265738" cy="842662"/>
          </a:xfrm>
        </p:spPr>
        <p:txBody>
          <a:bodyPr>
            <a:normAutofit/>
          </a:bodyPr>
          <a:lstStyle/>
          <a:p>
            <a:pPr algn="ctr"/>
            <a:r>
              <a:rPr lang="en-US" b="1" dirty="0"/>
              <a:t>Education law center-pa</a:t>
            </a:r>
          </a:p>
        </p:txBody>
      </p:sp>
      <p:sp>
        <p:nvSpPr>
          <p:cNvPr id="5" name="TextBox 4"/>
          <p:cNvSpPr txBox="1"/>
          <p:nvPr/>
        </p:nvSpPr>
        <p:spPr>
          <a:xfrm>
            <a:off x="2073303" y="3657600"/>
            <a:ext cx="3810000" cy="1354217"/>
          </a:xfrm>
          <a:prstGeom prst="rect">
            <a:avLst/>
          </a:prstGeom>
          <a:noFill/>
        </p:spPr>
        <p:txBody>
          <a:bodyPr wrap="square" rtlCol="0">
            <a:spAutoFit/>
          </a:bodyPr>
          <a:lstStyle/>
          <a:p>
            <a:r>
              <a:rPr lang="en-US" b="1" cap="all">
                <a:solidFill>
                  <a:schemeClr val="tx2"/>
                </a:solidFill>
              </a:rPr>
              <a:t>PHILADELPHIA</a:t>
            </a:r>
            <a:br>
              <a:rPr lang="en-US" sz="1600">
                <a:solidFill>
                  <a:schemeClr val="accent1"/>
                </a:solidFill>
              </a:rPr>
            </a:br>
            <a:r>
              <a:rPr lang="en-US" sz="1600">
                <a:solidFill>
                  <a:schemeClr val="accent1"/>
                </a:solidFill>
              </a:rPr>
              <a:t>1800 JFK BLVD. </a:t>
            </a:r>
          </a:p>
          <a:p>
            <a:r>
              <a:rPr lang="en-US" sz="1600">
                <a:solidFill>
                  <a:schemeClr val="accent1"/>
                </a:solidFill>
              </a:rPr>
              <a:t>Suite 1900A </a:t>
            </a:r>
          </a:p>
          <a:p>
            <a:r>
              <a:rPr lang="en-US" sz="1600">
                <a:solidFill>
                  <a:schemeClr val="accent1"/>
                </a:solidFill>
              </a:rPr>
              <a:t>Philadelphia, PA 19103</a:t>
            </a:r>
            <a:br>
              <a:rPr lang="en-US" sz="1600">
                <a:solidFill>
                  <a:schemeClr val="accent1"/>
                </a:solidFill>
              </a:rPr>
            </a:br>
            <a:r>
              <a:rPr lang="en-US" sz="1600">
                <a:solidFill>
                  <a:schemeClr val="accent1"/>
                </a:solidFill>
              </a:rPr>
              <a:t>215-238-6970</a:t>
            </a:r>
          </a:p>
        </p:txBody>
      </p:sp>
      <p:sp>
        <p:nvSpPr>
          <p:cNvPr id="8" name="TextBox 7"/>
          <p:cNvSpPr txBox="1"/>
          <p:nvPr/>
        </p:nvSpPr>
        <p:spPr>
          <a:xfrm>
            <a:off x="6096000" y="3657600"/>
            <a:ext cx="3810000" cy="1138773"/>
          </a:xfrm>
          <a:prstGeom prst="rect">
            <a:avLst/>
          </a:prstGeom>
          <a:noFill/>
        </p:spPr>
        <p:txBody>
          <a:bodyPr wrap="square" rtlCol="0">
            <a:spAutoFit/>
          </a:bodyPr>
          <a:lstStyle/>
          <a:p>
            <a:r>
              <a:rPr lang="en-US" b="1" cap="all">
                <a:solidFill>
                  <a:schemeClr val="tx2"/>
                </a:solidFill>
              </a:rPr>
              <a:t>Pittsburgh</a:t>
            </a:r>
            <a:br>
              <a:rPr lang="en-US"/>
            </a:br>
            <a:r>
              <a:rPr lang="en-US" sz="1600">
                <a:solidFill>
                  <a:schemeClr val="accent1"/>
                </a:solidFill>
              </a:rPr>
              <a:t>429 Fourth Avenue, Suite 702</a:t>
            </a:r>
          </a:p>
          <a:p>
            <a:r>
              <a:rPr lang="en-US" sz="1600">
                <a:solidFill>
                  <a:schemeClr val="accent1"/>
                </a:solidFill>
              </a:rPr>
              <a:t>Pittsburgh, PA 15219</a:t>
            </a:r>
          </a:p>
          <a:p>
            <a:r>
              <a:rPr lang="en-US" sz="1600">
                <a:solidFill>
                  <a:schemeClr val="accent1"/>
                </a:solidFill>
              </a:rPr>
              <a:t>412-258-2120</a:t>
            </a:r>
          </a:p>
        </p:txBody>
      </p:sp>
      <p:grpSp>
        <p:nvGrpSpPr>
          <p:cNvPr id="10" name="Group 9"/>
          <p:cNvGrpSpPr/>
          <p:nvPr/>
        </p:nvGrpSpPr>
        <p:grpSpPr>
          <a:xfrm>
            <a:off x="4038600" y="5294244"/>
            <a:ext cx="3534568" cy="307777"/>
            <a:chOff x="885032" y="5640288"/>
            <a:chExt cx="3534568" cy="307777"/>
          </a:xfrm>
        </p:grpSpPr>
        <p:sp>
          <p:nvSpPr>
            <p:cNvPr id="7" name="TextBox 6"/>
            <p:cNvSpPr txBox="1"/>
            <p:nvPr/>
          </p:nvSpPr>
          <p:spPr>
            <a:xfrm>
              <a:off x="1295400" y="5640288"/>
              <a:ext cx="3124200" cy="307777"/>
            </a:xfrm>
            <a:prstGeom prst="rect">
              <a:avLst/>
            </a:prstGeom>
            <a:noFill/>
          </p:spPr>
          <p:txBody>
            <a:bodyPr wrap="square" rtlCol="0">
              <a:spAutoFit/>
            </a:bodyPr>
            <a:lstStyle/>
            <a:p>
              <a:r>
                <a:rPr lang="en-US" sz="1400">
                  <a:solidFill>
                    <a:schemeClr val="bg1"/>
                  </a:solidFill>
                </a:rPr>
                <a:t>Facebook.com/</a:t>
              </a:r>
              <a:r>
                <a:rPr lang="en-US" sz="1400" err="1">
                  <a:solidFill>
                    <a:schemeClr val="bg1"/>
                  </a:solidFill>
                </a:rPr>
                <a:t>EducationLawCenter</a:t>
              </a:r>
              <a:endParaRPr lang="en-US" sz="1400">
                <a:solidFill>
                  <a:schemeClr val="bg1"/>
                </a:solidFill>
              </a:endParaRPr>
            </a:p>
          </p:txBody>
        </p:sp>
        <p:pic>
          <p:nvPicPr>
            <p:cNvPr id="1030" name="Picture 6" descr="Image result for facebook log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032" y="5640288"/>
              <a:ext cx="410368" cy="3077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7924800" y="5294241"/>
            <a:ext cx="1844532" cy="307777"/>
            <a:chOff x="4506241" y="5640288"/>
            <a:chExt cx="1844532" cy="307777"/>
          </a:xfrm>
        </p:grpSpPr>
        <p:sp>
          <p:nvSpPr>
            <p:cNvPr id="11" name="TextBox 10"/>
            <p:cNvSpPr txBox="1"/>
            <p:nvPr/>
          </p:nvSpPr>
          <p:spPr>
            <a:xfrm>
              <a:off x="4788673" y="5640288"/>
              <a:ext cx="1562100" cy="307777"/>
            </a:xfrm>
            <a:prstGeom prst="rect">
              <a:avLst/>
            </a:prstGeom>
            <a:noFill/>
          </p:spPr>
          <p:txBody>
            <a:bodyPr wrap="square" rtlCol="0">
              <a:spAutoFit/>
            </a:bodyPr>
            <a:lstStyle/>
            <a:p>
              <a:r>
                <a:rPr lang="en-US" sz="1400">
                  <a:solidFill>
                    <a:schemeClr val="bg1"/>
                  </a:solidFill>
                </a:rPr>
                <a:t>@</a:t>
              </a:r>
              <a:r>
                <a:rPr lang="en-US" sz="1400" err="1">
                  <a:solidFill>
                    <a:schemeClr val="bg1"/>
                  </a:solidFill>
                </a:rPr>
                <a:t>EdLawCenterPa</a:t>
              </a:r>
              <a:endParaRPr lang="en-US" sz="1400">
                <a:solidFill>
                  <a:schemeClr val="bg1"/>
                </a:solidFill>
              </a:endParaRPr>
            </a:p>
          </p:txBody>
        </p:sp>
        <p:pic>
          <p:nvPicPr>
            <p:cNvPr id="1032" name="Picture 8" descr="Image result for twitter logo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241" y="5640289"/>
              <a:ext cx="307776" cy="307776"/>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2286000" y="5294243"/>
            <a:ext cx="1447800" cy="307777"/>
          </a:xfrm>
          <a:prstGeom prst="rect">
            <a:avLst/>
          </a:prstGeom>
          <a:noFill/>
        </p:spPr>
        <p:txBody>
          <a:bodyPr wrap="square" rtlCol="0">
            <a:spAutoFit/>
          </a:bodyPr>
          <a:lstStyle/>
          <a:p>
            <a:r>
              <a:rPr lang="en-US" sz="1400">
                <a:solidFill>
                  <a:schemeClr val="bg1"/>
                </a:solidFill>
              </a:rPr>
              <a:t>www.elc-pa.org</a:t>
            </a:r>
          </a:p>
        </p:txBody>
      </p:sp>
      <p:cxnSp>
        <p:nvCxnSpPr>
          <p:cNvPr id="12" name="Straight Connector 11"/>
          <p:cNvCxnSpPr/>
          <p:nvPr/>
        </p:nvCxnSpPr>
        <p:spPr>
          <a:xfrm>
            <a:off x="1985838" y="3276600"/>
            <a:ext cx="8169304"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D2CAAC3E-F515-E04A-8D1D-2149AC027A38}"/>
              </a:ext>
            </a:extLst>
          </p:cNvPr>
          <p:cNvSpPr txBox="1"/>
          <p:nvPr/>
        </p:nvSpPr>
        <p:spPr>
          <a:xfrm>
            <a:off x="2036858" y="1597985"/>
            <a:ext cx="8374220" cy="1754326"/>
          </a:xfrm>
          <a:prstGeom prst="rect">
            <a:avLst/>
          </a:prstGeom>
          <a:noFill/>
        </p:spPr>
        <p:txBody>
          <a:bodyPr wrap="square" lIns="91440" tIns="45720" rIns="91440" bIns="45720" rtlCol="0" anchor="t">
            <a:spAutoFit/>
          </a:bodyPr>
          <a:lstStyle/>
          <a:p>
            <a:pPr>
              <a:spcAft>
                <a:spcPts val="600"/>
              </a:spcAft>
            </a:pPr>
            <a:r>
              <a:rPr lang="en-US" b="1" cap="all" dirty="0">
                <a:solidFill>
                  <a:schemeClr val="tx2"/>
                </a:solidFill>
              </a:rPr>
              <a:t>Ashli Giles-Perkins, </a:t>
            </a:r>
            <a:r>
              <a:rPr lang="en-US" b="1" cap="all" dirty="0" err="1">
                <a:solidFill>
                  <a:schemeClr val="tx2"/>
                </a:solidFill>
              </a:rPr>
              <a:t>m.ED</a:t>
            </a:r>
            <a:r>
              <a:rPr lang="en-US" b="1" cap="all" dirty="0">
                <a:solidFill>
                  <a:schemeClr val="tx2"/>
                </a:solidFill>
              </a:rPr>
              <a:t>, ESQ.</a:t>
            </a:r>
            <a:br>
              <a:rPr lang="en-US" sz="1600" dirty="0"/>
            </a:br>
            <a:r>
              <a:rPr lang="en-US" sz="1600" i="1" dirty="0">
                <a:solidFill>
                  <a:schemeClr val="accent1">
                    <a:lumMod val="75000"/>
                  </a:schemeClr>
                </a:solidFill>
              </a:rPr>
              <a:t>Staff Attorney</a:t>
            </a:r>
          </a:p>
          <a:p>
            <a:r>
              <a:rPr lang="en-US" sz="1600" dirty="0">
                <a:solidFill>
                  <a:schemeClr val="accent1">
                    <a:lumMod val="75000"/>
                  </a:schemeClr>
                </a:solidFill>
              </a:rPr>
              <a:t>agiles-perkins@elc-pa.org</a:t>
            </a:r>
            <a:endParaRPr lang="en-US" sz="1600" i="1" dirty="0">
              <a:solidFill>
                <a:schemeClr val="accent1">
                  <a:lumMod val="75000"/>
                </a:schemeClr>
              </a:solidFill>
            </a:endParaRPr>
          </a:p>
          <a:p>
            <a:r>
              <a:rPr lang="en-US" sz="1600" dirty="0">
                <a:solidFill>
                  <a:schemeClr val="accent1">
                    <a:lumMod val="75000"/>
                  </a:schemeClr>
                </a:solidFill>
              </a:rPr>
              <a:t>(215) 346-6905</a:t>
            </a:r>
          </a:p>
          <a:p>
            <a:pPr>
              <a:spcAft>
                <a:spcPts val="600"/>
              </a:spcAft>
            </a:pPr>
            <a:endParaRPr lang="en-US" sz="1600" i="1" dirty="0">
              <a:solidFill>
                <a:schemeClr val="accent1">
                  <a:lumMod val="75000"/>
                </a:schemeClr>
              </a:solidFill>
            </a:endParaRPr>
          </a:p>
          <a:p>
            <a:pPr>
              <a:spcAft>
                <a:spcPts val="600"/>
              </a:spcAft>
            </a:pPr>
            <a:endParaRPr lang="en-US" sz="1600" i="1" dirty="0">
              <a:solidFill>
                <a:schemeClr val="tx2"/>
              </a:solidFill>
              <a:highlight>
                <a:srgbClr val="FFFF00"/>
              </a:highlight>
            </a:endParaRPr>
          </a:p>
        </p:txBody>
      </p:sp>
    </p:spTree>
    <p:extLst>
      <p:ext uri="{BB962C8B-B14F-4D97-AF65-F5344CB8AC3E}">
        <p14:creationId xmlns:p14="http://schemas.microsoft.com/office/powerpoint/2010/main" val="426739490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415D-197C-E641-B071-C016168CDF9A}"/>
              </a:ext>
            </a:extLst>
          </p:cNvPr>
          <p:cNvSpPr>
            <a:spLocks noGrp="1"/>
          </p:cNvSpPr>
          <p:nvPr>
            <p:ph type="title"/>
          </p:nvPr>
        </p:nvSpPr>
        <p:spPr>
          <a:xfrm>
            <a:off x="609600" y="152719"/>
            <a:ext cx="7721600" cy="944561"/>
          </a:xfrm>
        </p:spPr>
        <p:txBody>
          <a:bodyPr>
            <a:normAutofit/>
          </a:bodyPr>
          <a:lstStyle/>
          <a:p>
            <a:r>
              <a:rPr lang="en-US" b="1" dirty="0"/>
              <a:t>Reference Materials: </a:t>
            </a:r>
          </a:p>
        </p:txBody>
      </p:sp>
      <p:sp>
        <p:nvSpPr>
          <p:cNvPr id="3" name="Content Placeholder 2">
            <a:extLst>
              <a:ext uri="{FF2B5EF4-FFF2-40B4-BE49-F238E27FC236}">
                <a16:creationId xmlns:a16="http://schemas.microsoft.com/office/drawing/2014/main" id="{5FF04104-482D-87D9-7DC6-1261745B8D7F}"/>
              </a:ext>
            </a:extLst>
          </p:cNvPr>
          <p:cNvSpPr>
            <a:spLocks noGrp="1"/>
          </p:cNvSpPr>
          <p:nvPr>
            <p:ph idx="1"/>
          </p:nvPr>
        </p:nvSpPr>
        <p:spPr/>
        <p:txBody>
          <a:bodyPr>
            <a:normAutofit fontScale="92500" lnSpcReduction="10000"/>
          </a:bodyPr>
          <a:lstStyle/>
          <a:p>
            <a:pPr marL="274320" lvl="1" indent="0">
              <a:buNone/>
            </a:pPr>
            <a:r>
              <a:rPr lang="en-US" dirty="0">
                <a:solidFill>
                  <a:schemeClr val="tx2"/>
                </a:solidFill>
              </a:rPr>
              <a:t>• 24 P.S. §13-1306 </a:t>
            </a:r>
            <a:r>
              <a:rPr lang="en-US" dirty="0">
                <a:solidFill>
                  <a:schemeClr val="tx2"/>
                </a:solidFill>
                <a:hlinkClick r:id="rId2"/>
              </a:rPr>
              <a:t>statute</a:t>
            </a:r>
            <a:r>
              <a:rPr lang="en-US" dirty="0">
                <a:solidFill>
                  <a:schemeClr val="tx2"/>
                </a:solidFill>
              </a:rPr>
              <a:t> </a:t>
            </a:r>
          </a:p>
          <a:p>
            <a:pPr marL="274320" lvl="1" indent="0">
              <a:buNone/>
            </a:pPr>
            <a:r>
              <a:rPr lang="en-US" dirty="0">
                <a:solidFill>
                  <a:schemeClr val="tx2"/>
                </a:solidFill>
              </a:rPr>
              <a:t>• PDE guidance on </a:t>
            </a:r>
            <a:r>
              <a:rPr lang="en-US" dirty="0">
                <a:solidFill>
                  <a:schemeClr val="tx2"/>
                </a:solidFill>
                <a:hlinkClick r:id="rId3"/>
              </a:rPr>
              <a:t>Non-Resident Students in Institutions </a:t>
            </a:r>
            <a:endParaRPr lang="en-US" dirty="0">
              <a:solidFill>
                <a:schemeClr val="tx2"/>
              </a:solidFill>
            </a:endParaRPr>
          </a:p>
          <a:p>
            <a:pPr marL="274320" lvl="1" indent="0">
              <a:buNone/>
            </a:pPr>
            <a:r>
              <a:rPr lang="en-US" dirty="0">
                <a:solidFill>
                  <a:schemeClr val="tx2"/>
                </a:solidFill>
              </a:rPr>
              <a:t>• Act I of 2022 (BEC), </a:t>
            </a:r>
          </a:p>
          <a:p>
            <a:pPr marL="274320" lvl="1" indent="0">
              <a:buNone/>
            </a:pPr>
            <a:r>
              <a:rPr lang="en-US" dirty="0">
                <a:solidFill>
                  <a:schemeClr val="tx2"/>
                </a:solidFill>
              </a:rPr>
              <a:t>	o ELC's </a:t>
            </a:r>
            <a:r>
              <a:rPr lang="en-US" dirty="0">
                <a:solidFill>
                  <a:schemeClr val="tx2"/>
                </a:solidFill>
                <a:hlinkClick r:id="rId4"/>
              </a:rPr>
              <a:t>Factsheet on Act 1</a:t>
            </a:r>
            <a:r>
              <a:rPr lang="en-US" dirty="0">
                <a:solidFill>
                  <a:schemeClr val="tx2"/>
                </a:solidFill>
              </a:rPr>
              <a:t> </a:t>
            </a:r>
          </a:p>
          <a:p>
            <a:pPr marL="274320" lvl="1" indent="0">
              <a:buNone/>
            </a:pPr>
            <a:r>
              <a:rPr lang="en-US" dirty="0">
                <a:solidFill>
                  <a:schemeClr val="tx2"/>
                </a:solidFill>
              </a:rPr>
              <a:t>	o 24 P.S. § 13-1331.1 </a:t>
            </a:r>
            <a:r>
              <a:rPr lang="en-US" dirty="0">
                <a:solidFill>
                  <a:schemeClr val="tx2"/>
                </a:solidFill>
                <a:hlinkClick r:id="rId5"/>
              </a:rPr>
              <a:t>statute</a:t>
            </a:r>
            <a:r>
              <a:rPr lang="en-US" dirty="0">
                <a:solidFill>
                  <a:schemeClr val="tx2"/>
                </a:solidFill>
              </a:rPr>
              <a:t> </a:t>
            </a:r>
          </a:p>
          <a:p>
            <a:pPr marL="274320" lvl="1" indent="0">
              <a:buNone/>
            </a:pPr>
            <a:r>
              <a:rPr lang="en-US" dirty="0">
                <a:solidFill>
                  <a:schemeClr val="tx2"/>
                </a:solidFill>
              </a:rPr>
              <a:t>• Supporting Success for Pennsylvania’s Students in Foster Care: Data, Outcomes, and Stories from the Field (</a:t>
            </a:r>
            <a:r>
              <a:rPr lang="en-US" dirty="0">
                <a:solidFill>
                  <a:schemeClr val="tx2"/>
                </a:solidFill>
                <a:hlinkClick r:id="rId6"/>
              </a:rPr>
              <a:t>May 2025 Report</a:t>
            </a:r>
            <a:r>
              <a:rPr lang="en-US" dirty="0">
                <a:solidFill>
                  <a:schemeClr val="tx2"/>
                </a:solidFill>
              </a:rPr>
              <a:t>) </a:t>
            </a:r>
          </a:p>
          <a:p>
            <a:pPr marL="274320" lvl="1" indent="0">
              <a:buNone/>
            </a:pPr>
            <a:r>
              <a:rPr lang="en-US" dirty="0">
                <a:solidFill>
                  <a:schemeClr val="tx2"/>
                </a:solidFill>
              </a:rPr>
              <a:t>• Education Decision Maker </a:t>
            </a:r>
            <a:r>
              <a:rPr lang="en-US" dirty="0">
                <a:solidFill>
                  <a:schemeClr val="tx2"/>
                </a:solidFill>
                <a:hlinkClick r:id="rId7"/>
              </a:rPr>
              <a:t>Toolkit &amp; Guidebook</a:t>
            </a:r>
            <a:r>
              <a:rPr lang="en-US" dirty="0">
                <a:solidFill>
                  <a:schemeClr val="tx2"/>
                </a:solidFill>
              </a:rPr>
              <a:t> (2018) </a:t>
            </a:r>
          </a:p>
          <a:p>
            <a:pPr marL="274320" lvl="1" indent="0">
              <a:buNone/>
            </a:pPr>
            <a:r>
              <a:rPr lang="en-US" dirty="0">
                <a:solidFill>
                  <a:schemeClr val="tx2"/>
                </a:solidFill>
              </a:rPr>
              <a:t>• PA </a:t>
            </a:r>
            <a:r>
              <a:rPr lang="en-US" dirty="0">
                <a:solidFill>
                  <a:schemeClr val="tx2"/>
                </a:solidFill>
                <a:hlinkClick r:id="rId8"/>
              </a:rPr>
              <a:t>Dependency Bench Book </a:t>
            </a:r>
            <a:r>
              <a:rPr lang="en-US" dirty="0">
                <a:solidFill>
                  <a:schemeClr val="tx2"/>
                </a:solidFill>
              </a:rPr>
              <a:t>(4th Ed., Revised Feb. 2025) </a:t>
            </a:r>
          </a:p>
          <a:p>
            <a:pPr marL="274320" lvl="1" indent="0">
              <a:buNone/>
            </a:pPr>
            <a:r>
              <a:rPr lang="en-US" dirty="0">
                <a:solidFill>
                  <a:schemeClr val="tx2"/>
                </a:solidFill>
              </a:rPr>
              <a:t>• Unsafe and Uneducated: Indifference to Dangers in PA Residential Child Welfare Facilities, </a:t>
            </a:r>
            <a:r>
              <a:rPr lang="en-US" dirty="0">
                <a:solidFill>
                  <a:schemeClr val="tx2"/>
                </a:solidFill>
                <a:hlinkClick r:id="rId9"/>
              </a:rPr>
              <a:t>Dec. 2018 Report </a:t>
            </a:r>
            <a:endParaRPr lang="en-US" dirty="0">
              <a:solidFill>
                <a:schemeClr val="tx2"/>
              </a:solidFill>
            </a:endParaRPr>
          </a:p>
          <a:p>
            <a:pPr lvl="1"/>
            <a:r>
              <a:rPr lang="en-US" dirty="0">
                <a:solidFill>
                  <a:schemeClr val="tx2"/>
                </a:solidFill>
              </a:rPr>
              <a:t>Joint Non-regulatory Guidance: </a:t>
            </a:r>
            <a:r>
              <a:rPr lang="en-US" dirty="0">
                <a:solidFill>
                  <a:schemeClr val="tx2"/>
                </a:solidFill>
                <a:hlinkClick r:id="rId10"/>
              </a:rPr>
              <a:t>Ensuring Educational Stability for Children in Foster Care</a:t>
            </a:r>
            <a:r>
              <a:rPr lang="en-US" dirty="0">
                <a:solidFill>
                  <a:schemeClr val="tx2"/>
                </a:solidFill>
              </a:rPr>
              <a:t>, U.S. Dept. of Education and Dept. of Health and Human Services (June 2016) </a:t>
            </a:r>
          </a:p>
        </p:txBody>
      </p:sp>
    </p:spTree>
    <p:extLst>
      <p:ext uri="{BB962C8B-B14F-4D97-AF65-F5344CB8AC3E}">
        <p14:creationId xmlns:p14="http://schemas.microsoft.com/office/powerpoint/2010/main" val="57844331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F1C12-C893-E659-1B2E-EB88E2F2F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63010-7C8E-2E80-ADD0-9684A647609C}"/>
              </a:ext>
            </a:extLst>
          </p:cNvPr>
          <p:cNvSpPr>
            <a:spLocks noGrp="1"/>
          </p:cNvSpPr>
          <p:nvPr>
            <p:ph type="title"/>
          </p:nvPr>
        </p:nvSpPr>
        <p:spPr>
          <a:xfrm>
            <a:off x="609599" y="152718"/>
            <a:ext cx="11215955" cy="1212533"/>
          </a:xfrm>
        </p:spPr>
        <p:txBody>
          <a:bodyPr>
            <a:normAutofit/>
          </a:bodyPr>
          <a:lstStyle/>
          <a:p>
            <a:pPr algn="ctr"/>
            <a:r>
              <a:rPr lang="en-US" b="1" dirty="0"/>
              <a:t>Racial disproportionality in the  child welfare system</a:t>
            </a:r>
            <a:endParaRPr lang="en-US" dirty="0"/>
          </a:p>
        </p:txBody>
      </p:sp>
      <p:sp>
        <p:nvSpPr>
          <p:cNvPr id="4" name="Content Placeholder 3">
            <a:extLst>
              <a:ext uri="{FF2B5EF4-FFF2-40B4-BE49-F238E27FC236}">
                <a16:creationId xmlns:a16="http://schemas.microsoft.com/office/drawing/2014/main" id="{BD23C08F-F2B1-4E14-A378-721B58CACE0E}"/>
              </a:ext>
            </a:extLst>
          </p:cNvPr>
          <p:cNvSpPr>
            <a:spLocks noGrp="1"/>
          </p:cNvSpPr>
          <p:nvPr>
            <p:ph sz="half" idx="2"/>
          </p:nvPr>
        </p:nvSpPr>
        <p:spPr>
          <a:xfrm>
            <a:off x="749737" y="1656995"/>
            <a:ext cx="10374616" cy="4525963"/>
          </a:xfrm>
        </p:spPr>
        <p:txBody>
          <a:bodyPr>
            <a:normAutofit/>
          </a:bodyPr>
          <a:lstStyle/>
          <a:p>
            <a:r>
              <a:rPr lang="en-US" sz="2000" dirty="0">
                <a:solidFill>
                  <a:schemeClr val="tx2"/>
                </a:solidFill>
              </a:rPr>
              <a:t>Nationally -</a:t>
            </a:r>
          </a:p>
          <a:p>
            <a:pPr marL="457200" indent="-457200">
              <a:buFont typeface="Arial" panose="020B0604020202020204" pitchFamily="34" charset="0"/>
              <a:buChar char="•"/>
            </a:pPr>
            <a:r>
              <a:rPr lang="en-US" sz="1800" b="0" dirty="0">
                <a:solidFill>
                  <a:schemeClr val="tx2"/>
                </a:solidFill>
              </a:rPr>
              <a:t>Black Children are 4.5x more likely to be </a:t>
            </a:r>
            <a:r>
              <a:rPr lang="en-US" sz="1800" dirty="0">
                <a:solidFill>
                  <a:schemeClr val="tx2"/>
                </a:solidFill>
              </a:rPr>
              <a:t>placed</a:t>
            </a:r>
            <a:r>
              <a:rPr lang="en-US" sz="1800" b="0" dirty="0">
                <a:solidFill>
                  <a:schemeClr val="tx2"/>
                </a:solidFill>
              </a:rPr>
              <a:t> in foster care than white children.</a:t>
            </a:r>
          </a:p>
          <a:p>
            <a:pPr marL="457200" indent="-457200">
              <a:buFont typeface="Arial" panose="020B0604020202020204" pitchFamily="34" charset="0"/>
              <a:buChar char="•"/>
            </a:pPr>
            <a:r>
              <a:rPr lang="en-US" sz="1800" b="0" dirty="0">
                <a:solidFill>
                  <a:schemeClr val="tx2"/>
                </a:solidFill>
              </a:rPr>
              <a:t>Black children are more than 5x more likely to </a:t>
            </a:r>
            <a:r>
              <a:rPr lang="en-US" sz="1800" dirty="0">
                <a:solidFill>
                  <a:schemeClr val="tx2"/>
                </a:solidFill>
              </a:rPr>
              <a:t>re-enter</a:t>
            </a:r>
            <a:r>
              <a:rPr lang="en-US" sz="1800" b="0" dirty="0">
                <a:solidFill>
                  <a:schemeClr val="tx2"/>
                </a:solidFill>
              </a:rPr>
              <a:t> foster care than white children.</a:t>
            </a:r>
          </a:p>
          <a:p>
            <a:pPr marL="457200" indent="-457200">
              <a:buFont typeface="Arial" panose="020B0604020202020204" pitchFamily="34" charset="0"/>
              <a:buChar char="•"/>
            </a:pPr>
            <a:r>
              <a:rPr lang="en-US" sz="1800" b="0" dirty="0">
                <a:solidFill>
                  <a:schemeClr val="tx2"/>
                </a:solidFill>
              </a:rPr>
              <a:t>Children of two or more races are 4.5x more likely to re-enter the foster care system than white children. </a:t>
            </a:r>
          </a:p>
          <a:p>
            <a:pPr marL="457200" indent="-457200">
              <a:buFont typeface="Arial" panose="020B0604020202020204" pitchFamily="34" charset="0"/>
              <a:buChar char="•"/>
            </a:pPr>
            <a:r>
              <a:rPr lang="en-US" sz="1800" dirty="0">
                <a:solidFill>
                  <a:schemeClr val="tx2"/>
                </a:solidFill>
              </a:rPr>
              <a:t>At the national level, children of color were overrepresented in reports of suspected maltreatment by all groups of reporters (as categorized in the National Child Abuse and Neglect Data System [NCANDS]) (Krase, 2013). </a:t>
            </a:r>
          </a:p>
          <a:p>
            <a:pPr marL="914400" lvl="1" indent="-457200"/>
            <a:r>
              <a:rPr lang="en-US" sz="1800" dirty="0">
                <a:solidFill>
                  <a:schemeClr val="tx2"/>
                </a:solidFill>
              </a:rPr>
              <a:t>Additionally, due to the disproportional rates of poverty, staff of government agencies may have more contact with minority families seeking services or government benefits. </a:t>
            </a:r>
          </a:p>
          <a:p>
            <a:pPr marL="914400" lvl="1" indent="-457200"/>
            <a:r>
              <a:rPr lang="en-US" sz="1800" dirty="0">
                <a:solidFill>
                  <a:schemeClr val="tx2"/>
                </a:solidFill>
              </a:rPr>
              <a:t>In short, higher visibility of these families was opined to result in their being referred to the child welfare system at a higher rate.</a:t>
            </a:r>
            <a:endParaRPr lang="en-US" sz="1800" b="0" dirty="0">
              <a:solidFill>
                <a:schemeClr val="tx2"/>
              </a:solidFill>
            </a:endParaRPr>
          </a:p>
        </p:txBody>
      </p:sp>
      <p:sp>
        <p:nvSpPr>
          <p:cNvPr id="6" name="Slide Number Placeholder 5">
            <a:extLst>
              <a:ext uri="{FF2B5EF4-FFF2-40B4-BE49-F238E27FC236}">
                <a16:creationId xmlns:a16="http://schemas.microsoft.com/office/drawing/2014/main" id="{27F6E5F1-A7CB-8FCD-4B5F-59A4B0ACB207}"/>
              </a:ext>
            </a:extLst>
          </p:cNvPr>
          <p:cNvSpPr>
            <a:spLocks noGrp="1"/>
          </p:cNvSpPr>
          <p:nvPr>
            <p:ph type="sldNum" sz="quarter" idx="12"/>
          </p:nvPr>
        </p:nvSpPr>
        <p:spPr/>
        <p:txBody>
          <a:bodyPr/>
          <a:lstStyle/>
          <a:p>
            <a:fld id="{ED5BBBEE-5D91-4B8F-867F-2C151C9DB961}" type="slidenum">
              <a:rPr lang="en-US" smtClean="0"/>
              <a:t>8</a:t>
            </a:fld>
            <a:endParaRPr lang="en-US"/>
          </a:p>
        </p:txBody>
      </p:sp>
      <p:sp>
        <p:nvSpPr>
          <p:cNvPr id="3" name="TextBox 2">
            <a:extLst>
              <a:ext uri="{FF2B5EF4-FFF2-40B4-BE49-F238E27FC236}">
                <a16:creationId xmlns:a16="http://schemas.microsoft.com/office/drawing/2014/main" id="{4B4564F7-2B78-B447-9AC2-1678256844ED}"/>
              </a:ext>
            </a:extLst>
          </p:cNvPr>
          <p:cNvSpPr txBox="1"/>
          <p:nvPr/>
        </p:nvSpPr>
        <p:spPr>
          <a:xfrm>
            <a:off x="8408709" y="5705847"/>
            <a:ext cx="3033554" cy="938719"/>
          </a:xfrm>
          <a:prstGeom prst="rect">
            <a:avLst/>
          </a:prstGeom>
          <a:noFill/>
        </p:spPr>
        <p:txBody>
          <a:bodyPr wrap="square" rtlCol="0">
            <a:spAutoFit/>
          </a:bodyPr>
          <a:lstStyle/>
          <a:p>
            <a:r>
              <a:rPr lang="en-US" sz="1100" dirty="0"/>
              <a:t>Source: </a:t>
            </a:r>
            <a:r>
              <a:rPr lang="en-US" sz="1100" dirty="0">
                <a:hlinkClick r:id="rId3"/>
              </a:rPr>
              <a:t>Child Welfare Information Gateway. (2016). Racial disproportionality and disparity in child welfare. Washington, DC: U.S. Department of Health and Human Services, Children’s Bureau</a:t>
            </a:r>
            <a:r>
              <a:rPr lang="en-US" sz="1100" dirty="0"/>
              <a:t> </a:t>
            </a:r>
          </a:p>
        </p:txBody>
      </p:sp>
    </p:spTree>
    <p:extLst>
      <p:ext uri="{BB962C8B-B14F-4D97-AF65-F5344CB8AC3E}">
        <p14:creationId xmlns:p14="http://schemas.microsoft.com/office/powerpoint/2010/main" val="338385192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ext&#10;&#10;Description automatically generated">
            <a:extLst>
              <a:ext uri="{FF2B5EF4-FFF2-40B4-BE49-F238E27FC236}">
                <a16:creationId xmlns:a16="http://schemas.microsoft.com/office/drawing/2014/main" id="{DE89367F-5167-BA4C-9D6C-4ECD10CC6EBF}"/>
              </a:ext>
            </a:extLst>
          </p:cNvPr>
          <p:cNvPicPr>
            <a:picLocks noChangeAspect="1"/>
          </p:cNvPicPr>
          <p:nvPr/>
        </p:nvPicPr>
        <p:blipFill>
          <a:blip r:embed="rId3"/>
          <a:stretch>
            <a:fillRect/>
          </a:stretch>
        </p:blipFill>
        <p:spPr>
          <a:xfrm>
            <a:off x="589888" y="158854"/>
            <a:ext cx="9904713" cy="1724854"/>
          </a:xfrm>
          <a:prstGeom prst="rect">
            <a:avLst/>
          </a:prstGeom>
        </p:spPr>
      </p:pic>
      <p:pic>
        <p:nvPicPr>
          <p:cNvPr id="2" name="Picture 1" descr="A group of children sleeping in a room&#10;&#10;Description automatically generated">
            <a:hlinkClick r:id="rId4"/>
            <a:extLst>
              <a:ext uri="{FF2B5EF4-FFF2-40B4-BE49-F238E27FC236}">
                <a16:creationId xmlns:a16="http://schemas.microsoft.com/office/drawing/2014/main" id="{3D1857B7-E0A3-EF6F-368B-B9226771B1F6}"/>
              </a:ext>
            </a:extLst>
          </p:cNvPr>
          <p:cNvPicPr>
            <a:picLocks noChangeAspect="1"/>
          </p:cNvPicPr>
          <p:nvPr/>
        </p:nvPicPr>
        <p:blipFill>
          <a:blip r:embed="rId5"/>
          <a:stretch>
            <a:fillRect/>
          </a:stretch>
        </p:blipFill>
        <p:spPr>
          <a:xfrm>
            <a:off x="2677456" y="1883708"/>
            <a:ext cx="6457950" cy="4524375"/>
          </a:xfrm>
          <a:prstGeom prst="rect">
            <a:avLst/>
          </a:prstGeom>
        </p:spPr>
      </p:pic>
    </p:spTree>
    <p:extLst>
      <p:ext uri="{BB962C8B-B14F-4D97-AF65-F5344CB8AC3E}">
        <p14:creationId xmlns:p14="http://schemas.microsoft.com/office/powerpoint/2010/main" val="226941962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LC Theme">
      <a:dk1>
        <a:sysClr val="windowText" lastClr="000000"/>
      </a:dk1>
      <a:lt1>
        <a:sysClr val="window" lastClr="FFFFFF"/>
      </a:lt1>
      <a:dk2>
        <a:srgbClr val="1F497D"/>
      </a:dk2>
      <a:lt2>
        <a:srgbClr val="DBE5F1"/>
      </a:lt2>
      <a:accent1>
        <a:srgbClr val="0D7DB5"/>
      </a:accent1>
      <a:accent2>
        <a:srgbClr val="FFD000"/>
      </a:accent2>
      <a:accent3>
        <a:srgbClr val="C3D69B"/>
      </a:accent3>
      <a:accent4>
        <a:srgbClr val="A5A5A5"/>
      </a:accent4>
      <a:accent5>
        <a:srgbClr val="F79646"/>
      </a:accent5>
      <a:accent6>
        <a:srgbClr val="FFFFFF"/>
      </a:accent6>
      <a:hlink>
        <a:srgbClr val="0D7DB5"/>
      </a:hlink>
      <a:folHlink>
        <a:srgbClr val="1F497D"/>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Essential">
  <a:themeElements>
    <a:clrScheme name="ELC Theme">
      <a:dk1>
        <a:sysClr val="windowText" lastClr="000000"/>
      </a:dk1>
      <a:lt1>
        <a:sysClr val="window" lastClr="FFFFFF"/>
      </a:lt1>
      <a:dk2>
        <a:srgbClr val="1F497D"/>
      </a:dk2>
      <a:lt2>
        <a:srgbClr val="DBE5F1"/>
      </a:lt2>
      <a:accent1>
        <a:srgbClr val="0D7DB5"/>
      </a:accent1>
      <a:accent2>
        <a:srgbClr val="FFD000"/>
      </a:accent2>
      <a:accent3>
        <a:srgbClr val="C3D69B"/>
      </a:accent3>
      <a:accent4>
        <a:srgbClr val="A5A5A5"/>
      </a:accent4>
      <a:accent5>
        <a:srgbClr val="F79646"/>
      </a:accent5>
      <a:accent6>
        <a:srgbClr val="FFFFFF"/>
      </a:accent6>
      <a:hlink>
        <a:srgbClr val="0D7DB5"/>
      </a:hlink>
      <a:folHlink>
        <a:srgbClr val="1F497D"/>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1_Essential">
  <a:themeElements>
    <a:clrScheme name="ELC Theme">
      <a:dk1>
        <a:sysClr val="windowText" lastClr="000000"/>
      </a:dk1>
      <a:lt1>
        <a:sysClr val="window" lastClr="FFFFFF"/>
      </a:lt1>
      <a:dk2>
        <a:srgbClr val="1F497D"/>
      </a:dk2>
      <a:lt2>
        <a:srgbClr val="DBE5F1"/>
      </a:lt2>
      <a:accent1>
        <a:srgbClr val="0D7DB5"/>
      </a:accent1>
      <a:accent2>
        <a:srgbClr val="FFD000"/>
      </a:accent2>
      <a:accent3>
        <a:srgbClr val="C3D69B"/>
      </a:accent3>
      <a:accent4>
        <a:srgbClr val="A5A5A5"/>
      </a:accent4>
      <a:accent5>
        <a:srgbClr val="F79646"/>
      </a:accent5>
      <a:accent6>
        <a:srgbClr val="FFFFFF"/>
      </a:accent6>
      <a:hlink>
        <a:srgbClr val="0D7DB5"/>
      </a:hlink>
      <a:folHlink>
        <a:srgbClr val="1F497D"/>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88A6BBE4A37340906A37A09592FDE0" ma:contentTypeVersion="12" ma:contentTypeDescription="Create a new document." ma:contentTypeScope="" ma:versionID="530dedd91f5cfe53fb64d07c75996f61">
  <xsd:schema xmlns:xsd="http://www.w3.org/2001/XMLSchema" xmlns:xs="http://www.w3.org/2001/XMLSchema" xmlns:p="http://schemas.microsoft.com/office/2006/metadata/properties" xmlns:ns2="f168a88b-1cb4-49d6-83d9-3f6a8fa2517e" xmlns:ns3="64e8da70-0d51-4c2e-8e66-7ce94f21f203" targetNamespace="http://schemas.microsoft.com/office/2006/metadata/properties" ma:root="true" ma:fieldsID="8f361378806598c6566d94389dab502c" ns2:_="" ns3:_="">
    <xsd:import namespace="f168a88b-1cb4-49d6-83d9-3f6a8fa2517e"/>
    <xsd:import namespace="64e8da70-0d51-4c2e-8e66-7ce94f21f2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68a88b-1cb4-49d6-83d9-3f6a8fa251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e8da70-0d51-4c2e-8e66-7ce94f21f20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FB4D98-AF21-4F0F-951D-723DBFE2B106}">
  <ds:schemaRefs>
    <ds:schemaRef ds:uri="http://purl.org/dc/dcmitype/"/>
    <ds:schemaRef ds:uri="http://purl.org/dc/terms/"/>
    <ds:schemaRef ds:uri="http://www.w3.org/XML/1998/namespace"/>
    <ds:schemaRef ds:uri="http://schemas.microsoft.com/office/2006/metadata/properties"/>
    <ds:schemaRef ds:uri="http://schemas.microsoft.com/office/2006/documentManagement/types"/>
    <ds:schemaRef ds:uri="http://purl.org/dc/elements/1.1/"/>
    <ds:schemaRef ds:uri="64e8da70-0d51-4c2e-8e66-7ce94f21f203"/>
    <ds:schemaRef ds:uri="http://schemas.microsoft.com/office/infopath/2007/PartnerControls"/>
    <ds:schemaRef ds:uri="http://schemas.openxmlformats.org/package/2006/metadata/core-properties"/>
    <ds:schemaRef ds:uri="f168a88b-1cb4-49d6-83d9-3f6a8fa2517e"/>
  </ds:schemaRefs>
</ds:datastoreItem>
</file>

<file path=customXml/itemProps2.xml><?xml version="1.0" encoding="utf-8"?>
<ds:datastoreItem xmlns:ds="http://schemas.openxmlformats.org/officeDocument/2006/customXml" ds:itemID="{7CA742C4-15E5-4CC2-B242-17E2B6753C6A}">
  <ds:schemaRefs>
    <ds:schemaRef ds:uri="http://schemas.microsoft.com/sharepoint/v3/contenttype/forms"/>
  </ds:schemaRefs>
</ds:datastoreItem>
</file>

<file path=customXml/itemProps3.xml><?xml version="1.0" encoding="utf-8"?>
<ds:datastoreItem xmlns:ds="http://schemas.openxmlformats.org/officeDocument/2006/customXml" ds:itemID="{D782A8D7-990C-4386-AF82-B5F37C9F186A}">
  <ds:schemaRefs>
    <ds:schemaRef ds:uri="64e8da70-0d51-4c2e-8e66-7ce94f21f203"/>
    <ds:schemaRef ds:uri="f168a88b-1cb4-49d6-83d9-3f6a8fa251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53559</TotalTime>
  <Words>10198</Words>
  <Application>Microsoft Office PowerPoint</Application>
  <PresentationFormat>Widescreen</PresentationFormat>
  <Paragraphs>828</Paragraphs>
  <Slides>73</Slides>
  <Notes>63</Notes>
  <HiddenSlides>1</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73</vt:i4>
      </vt:variant>
    </vt:vector>
  </HeadingPairs>
  <TitlesOfParts>
    <vt:vector size="91" baseType="lpstr">
      <vt:lpstr>Aptos</vt:lpstr>
      <vt:lpstr>Arial</vt:lpstr>
      <vt:lpstr>Arial,Sans-Serif</vt:lpstr>
      <vt:lpstr>Book Antiqua</vt:lpstr>
      <vt:lpstr>Calibri</vt:lpstr>
      <vt:lpstr>Cambria</vt:lpstr>
      <vt:lpstr>Courier New</vt:lpstr>
      <vt:lpstr>Montserrat</vt:lpstr>
      <vt:lpstr>Muli</vt:lpstr>
      <vt:lpstr>MULI REGULAR ROMAN</vt:lpstr>
      <vt:lpstr>Noto Sans Symbols</vt:lpstr>
      <vt:lpstr>Playfair Display</vt:lpstr>
      <vt:lpstr>Times New Roman</vt:lpstr>
      <vt:lpstr>Trebuchet MS</vt:lpstr>
      <vt:lpstr>Wingdings</vt:lpstr>
      <vt:lpstr>Essential</vt:lpstr>
      <vt:lpstr>Essential</vt:lpstr>
      <vt:lpstr>1_Essential</vt:lpstr>
      <vt:lpstr>Beyond the BARRIERS:  ensuring Equitable Access to Education for  Youth in Dependency Before, During, &amp; After  Residential Placements </vt:lpstr>
      <vt:lpstr>  Key Topics &amp; overview (1.5Hrs)</vt:lpstr>
      <vt:lpstr>LEARNING OBJECTIVES</vt:lpstr>
      <vt:lpstr>About your presenter</vt:lpstr>
      <vt:lpstr>Foster care overview</vt:lpstr>
      <vt:lpstr>The foster care system</vt:lpstr>
      <vt:lpstr>Older Youth &amp; Aging Out Of Care</vt:lpstr>
      <vt:lpstr>Racial disproportionality in the  child welfare system</vt:lpstr>
      <vt:lpstr>PowerPoint Presentation</vt:lpstr>
      <vt:lpstr>PowerPoint Presentation</vt:lpstr>
      <vt:lpstr>Key Findings of Youth Transitioning out of Care</vt:lpstr>
      <vt:lpstr>National Education Data and Regional Data Based on Special Studies </vt:lpstr>
      <vt:lpstr>Understanding school types &amp; RESIDENTIAL FACILITIES</vt:lpstr>
      <vt:lpstr>Types of Schools in PA</vt:lpstr>
      <vt:lpstr>Licensing and Oversight of on-grounds schools in Pennsylvania</vt:lpstr>
      <vt:lpstr>Concerns with On-grounds schools</vt:lpstr>
      <vt:lpstr>A CASE STUDY: SYSTEMIC DEPRIVATIONS FOR YOUTH IN CONGREGATE CARE</vt:lpstr>
      <vt:lpstr>SYSTEMIC DEPRIVATIONS FOR YOUTH IN CONGREGATE CARE</vt:lpstr>
      <vt:lpstr>SYSTEMIC DEPRIVATIONS FOR YOUTH IN CONGREGATE CARE</vt:lpstr>
      <vt:lpstr>Systemic reforms for students at the bridge</vt:lpstr>
      <vt:lpstr>EDUCATIONAL PROFILE OF SYSTEM-INVOLVED (dependency)  YOUTH</vt:lpstr>
      <vt:lpstr>Who is placed at Residential Facilities in Pa?</vt:lpstr>
      <vt:lpstr>Highly Mobile Students</vt:lpstr>
      <vt:lpstr>System-Involved Youth: Educational Profile </vt:lpstr>
      <vt:lpstr>Concerns with On-grounds schools and students with disabilities</vt:lpstr>
      <vt:lpstr>State &amp; Federal Laws on Educational Rights of System-Involved Youth </vt:lpstr>
      <vt:lpstr>PowerPoint Presentation</vt:lpstr>
      <vt:lpstr>Who is the LEA?</vt:lpstr>
      <vt:lpstr>Key Federal Laws Protecting Students</vt:lpstr>
      <vt:lpstr>Every Student Succeeds Act (ESSA)</vt:lpstr>
      <vt:lpstr>Locate the region and involve the regional coordinator</vt:lpstr>
      <vt:lpstr>Fostering Connections to success and increasing adoptions Act of 2008</vt:lpstr>
      <vt:lpstr>Educational rights of children in residential placements</vt:lpstr>
      <vt:lpstr>Best Interest Determination (“BID”) meetings</vt:lpstr>
      <vt:lpstr>Best Interest Determination cont’d</vt:lpstr>
      <vt:lpstr>Bid factors and supporting documents</vt:lpstr>
      <vt:lpstr>Problems with the bid process or conference</vt:lpstr>
      <vt:lpstr>special education considerations</vt:lpstr>
      <vt:lpstr>PowerPoint Presentation</vt:lpstr>
      <vt:lpstr>Timely Evaluations: Special Considerations </vt:lpstr>
      <vt:lpstr>Manifestation Determinations</vt:lpstr>
      <vt:lpstr>Exclusionary discipline in a virtual world</vt:lpstr>
      <vt:lpstr>Students returning from placement</vt:lpstr>
      <vt:lpstr>Who Makes Special Education Decisions for  System- Involved Students?</vt:lpstr>
      <vt:lpstr>Educational decision makers &amp; surrogate parents</vt:lpstr>
      <vt:lpstr>Educational decision makers &amp; surrogate parents</vt:lpstr>
      <vt:lpstr>Increased support and monitoring of special education for youth in care</vt:lpstr>
      <vt:lpstr>Seeking remedies for idea violations: consider a Due Process Hearings</vt:lpstr>
      <vt:lpstr>Obligations of school districts to serve youth in care</vt:lpstr>
      <vt:lpstr>PUBLIC SCHOOL Enrollment of Students In Residential</vt:lpstr>
      <vt:lpstr>Act 1 of 2022</vt:lpstr>
      <vt:lpstr>Duties of schools</vt:lpstr>
      <vt:lpstr>Assessing Student Credits </vt:lpstr>
      <vt:lpstr>Diploma options through act 1</vt:lpstr>
      <vt:lpstr>Summarizing the School’s role</vt:lpstr>
      <vt:lpstr>Aedy (also called “disciplinary transfer”)</vt:lpstr>
      <vt:lpstr>AEDY Complaints</vt:lpstr>
      <vt:lpstr>Role of the Court  in Education</vt:lpstr>
      <vt:lpstr>Education to be considered at all stages</vt:lpstr>
      <vt:lpstr>School Stability</vt:lpstr>
      <vt:lpstr>Court orders can clarify and maintain school stability</vt:lpstr>
      <vt:lpstr>Ensure “Access” to public schools</vt:lpstr>
      <vt:lpstr>Educational rights of children in residential placements</vt:lpstr>
      <vt:lpstr>Ensuring there is *any* school is just the first half of the battle </vt:lpstr>
      <vt:lpstr>Ensuring educational quality </vt:lpstr>
      <vt:lpstr>Connecting the dots: legal systems, child welfare, education, and health </vt:lpstr>
      <vt:lpstr>FACING BARRIERS WHEN TRANSITIONING FROM DETENTION CENTERS </vt:lpstr>
      <vt:lpstr>FACING BARRIERS WHEN TRANSITIONING FROM DETENTION CENTERS </vt:lpstr>
      <vt:lpstr>Ways to support</vt:lpstr>
      <vt:lpstr>Questions or reactions?</vt:lpstr>
      <vt:lpstr>ELC resources &amp; Contact Information </vt:lpstr>
      <vt:lpstr>Education law center-pa</vt:lpstr>
      <vt:lpstr>Reference Materials: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BARRIERS (AND HOW TO OVERCOME THEM) FOR YOUTH IN RESIDENTIAL FACILITIES</dc:title>
  <dc:creator>Ashli Giles-Perkins</dc:creator>
  <cp:lastModifiedBy>Ashli Giles-Perkins</cp:lastModifiedBy>
  <cp:revision>42</cp:revision>
  <cp:lastPrinted>2021-01-25T23:11:14Z</cp:lastPrinted>
  <dcterms:created xsi:type="dcterms:W3CDTF">2021-01-22T18:25:33Z</dcterms:created>
  <dcterms:modified xsi:type="dcterms:W3CDTF">2025-10-27T17:13:29Z</dcterms:modified>
</cp:coreProperties>
</file>