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5"/>
  </p:sldMasterIdLst>
  <p:notesMasterIdLst>
    <p:notesMasterId r:id="rId34"/>
  </p:notesMasterIdLst>
  <p:sldIdLst>
    <p:sldId id="389" r:id="rId6"/>
    <p:sldId id="297" r:id="rId7"/>
    <p:sldId id="298" r:id="rId8"/>
    <p:sldId id="331" r:id="rId9"/>
    <p:sldId id="390" r:id="rId10"/>
    <p:sldId id="372" r:id="rId11"/>
    <p:sldId id="391" r:id="rId12"/>
    <p:sldId id="392" r:id="rId13"/>
    <p:sldId id="393" r:id="rId14"/>
    <p:sldId id="394" r:id="rId15"/>
    <p:sldId id="395" r:id="rId16"/>
    <p:sldId id="396" r:id="rId17"/>
    <p:sldId id="397" r:id="rId18"/>
    <p:sldId id="376" r:id="rId19"/>
    <p:sldId id="373" r:id="rId20"/>
    <p:sldId id="369" r:id="rId21"/>
    <p:sldId id="327" r:id="rId22"/>
    <p:sldId id="313" r:id="rId23"/>
    <p:sldId id="399" r:id="rId24"/>
    <p:sldId id="400" r:id="rId25"/>
    <p:sldId id="378" r:id="rId26"/>
    <p:sldId id="383" r:id="rId27"/>
    <p:sldId id="384" r:id="rId28"/>
    <p:sldId id="385" r:id="rId29"/>
    <p:sldId id="386" r:id="rId30"/>
    <p:sldId id="387" r:id="rId31"/>
    <p:sldId id="388" r:id="rId32"/>
    <p:sldId id="31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C8ED"/>
    <a:srgbClr val="65666B"/>
    <a:srgbClr val="A6193A"/>
    <a:srgbClr val="C72F53"/>
    <a:srgbClr val="0699C8"/>
    <a:srgbClr val="B5B4B8"/>
    <a:srgbClr val="C9C5C9"/>
    <a:srgbClr val="3233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E40BEE-C7D7-9609-39CF-C4D5031DC99C}" v="12" dt="2025-05-21T19:31:07.3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45"/>
  </p:normalViewPr>
  <p:slideViewPr>
    <p:cSldViewPr snapToGrid="0">
      <p:cViewPr varScale="1">
        <p:scale>
          <a:sx n="113" d="100"/>
          <a:sy n="113" d="100"/>
        </p:scale>
        <p:origin x="544"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8976AD-CDE9-464E-8DAC-E9D3F0F662A8}"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626E31AB-C028-4B37-9DA4-F50FC86F5764}">
      <dgm:prSet phldrT="[Text]"/>
      <dgm:spPr>
        <a:solidFill>
          <a:srgbClr val="0699C8"/>
        </a:solidFill>
        <a:ln>
          <a:solidFill>
            <a:srgbClr val="0699C8"/>
          </a:solidFill>
        </a:ln>
      </dgm:spPr>
      <dgm:t>
        <a:bodyPr/>
        <a:lstStyle/>
        <a:p>
          <a:r>
            <a:rPr lang="en-US"/>
            <a:t>Residential Housing</a:t>
          </a:r>
        </a:p>
      </dgm:t>
    </dgm:pt>
    <dgm:pt modelId="{16BDF044-7595-4CFC-BDCD-6D414A05DC87}" type="parTrans" cxnId="{F205C56E-6786-4143-9275-C7AD33EDE97E}">
      <dgm:prSet/>
      <dgm:spPr/>
      <dgm:t>
        <a:bodyPr/>
        <a:lstStyle/>
        <a:p>
          <a:endParaRPr lang="en-US"/>
        </a:p>
      </dgm:t>
    </dgm:pt>
    <dgm:pt modelId="{38B6A94F-A360-40A8-9CB5-CFD7074FBA64}" type="sibTrans" cxnId="{F205C56E-6786-4143-9275-C7AD33EDE97E}">
      <dgm:prSet/>
      <dgm:spPr/>
      <dgm:t>
        <a:bodyPr/>
        <a:lstStyle/>
        <a:p>
          <a:endParaRPr lang="en-US"/>
        </a:p>
      </dgm:t>
    </dgm:pt>
    <dgm:pt modelId="{AC46E186-E1DE-44D9-BCA2-72EFE8309B74}" type="pres">
      <dgm:prSet presAssocID="{148976AD-CDE9-464E-8DAC-E9D3F0F662A8}" presName="diagram" presStyleCnt="0">
        <dgm:presLayoutVars>
          <dgm:chPref val="1"/>
          <dgm:dir/>
          <dgm:animOne val="branch"/>
          <dgm:animLvl val="lvl"/>
          <dgm:resizeHandles/>
        </dgm:presLayoutVars>
      </dgm:prSet>
      <dgm:spPr/>
    </dgm:pt>
    <dgm:pt modelId="{160C34DE-BBA1-4EB3-9CAC-C0ED21CF1B62}" type="pres">
      <dgm:prSet presAssocID="{626E31AB-C028-4B37-9DA4-F50FC86F5764}" presName="root" presStyleCnt="0"/>
      <dgm:spPr/>
    </dgm:pt>
    <dgm:pt modelId="{54233684-DEDF-429D-82F6-4306C9E4662F}" type="pres">
      <dgm:prSet presAssocID="{626E31AB-C028-4B37-9DA4-F50FC86F5764}" presName="rootComposite" presStyleCnt="0"/>
      <dgm:spPr/>
    </dgm:pt>
    <dgm:pt modelId="{2EB12A0C-8120-4A58-B568-E6CE6A7C94BE}" type="pres">
      <dgm:prSet presAssocID="{626E31AB-C028-4B37-9DA4-F50FC86F5764}" presName="rootText" presStyleLbl="node1" presStyleIdx="0" presStyleCnt="1" custScaleX="460313" custScaleY="67267" custLinFactNeighborX="9012" custLinFactNeighborY="4911"/>
      <dgm:spPr/>
    </dgm:pt>
    <dgm:pt modelId="{A146DE54-842D-45F0-A094-AD19651721E7}" type="pres">
      <dgm:prSet presAssocID="{626E31AB-C028-4B37-9DA4-F50FC86F5764}" presName="rootConnector" presStyleLbl="node1" presStyleIdx="0" presStyleCnt="1"/>
      <dgm:spPr/>
    </dgm:pt>
    <dgm:pt modelId="{40C7C40C-8BC6-40E9-8B2C-10887BB7B5EE}" type="pres">
      <dgm:prSet presAssocID="{626E31AB-C028-4B37-9DA4-F50FC86F5764}" presName="childShape" presStyleCnt="0"/>
      <dgm:spPr/>
    </dgm:pt>
  </dgm:ptLst>
  <dgm:cxnLst>
    <dgm:cxn modelId="{108AD504-BB30-435F-A579-F3A44AA85BB5}" type="presOf" srcId="{626E31AB-C028-4B37-9DA4-F50FC86F5764}" destId="{2EB12A0C-8120-4A58-B568-E6CE6A7C94BE}" srcOrd="0" destOrd="0" presId="urn:microsoft.com/office/officeart/2005/8/layout/hierarchy3"/>
    <dgm:cxn modelId="{75538D3E-8291-4E9C-8B30-9BC0D20A65EF}" type="presOf" srcId="{626E31AB-C028-4B37-9DA4-F50FC86F5764}" destId="{A146DE54-842D-45F0-A094-AD19651721E7}" srcOrd="1" destOrd="0" presId="urn:microsoft.com/office/officeart/2005/8/layout/hierarchy3"/>
    <dgm:cxn modelId="{F205C56E-6786-4143-9275-C7AD33EDE97E}" srcId="{148976AD-CDE9-464E-8DAC-E9D3F0F662A8}" destId="{626E31AB-C028-4B37-9DA4-F50FC86F5764}" srcOrd="0" destOrd="0" parTransId="{16BDF044-7595-4CFC-BDCD-6D414A05DC87}" sibTransId="{38B6A94F-A360-40A8-9CB5-CFD7074FBA64}"/>
    <dgm:cxn modelId="{EBDBF58F-F4B6-4A01-8AF2-0EF481984E6A}" type="presOf" srcId="{148976AD-CDE9-464E-8DAC-E9D3F0F662A8}" destId="{AC46E186-E1DE-44D9-BCA2-72EFE8309B74}" srcOrd="0" destOrd="0" presId="urn:microsoft.com/office/officeart/2005/8/layout/hierarchy3"/>
    <dgm:cxn modelId="{63FC97EA-57FB-4821-A227-8E76AA3A4FD5}" type="presParOf" srcId="{AC46E186-E1DE-44D9-BCA2-72EFE8309B74}" destId="{160C34DE-BBA1-4EB3-9CAC-C0ED21CF1B62}" srcOrd="0" destOrd="0" presId="urn:microsoft.com/office/officeart/2005/8/layout/hierarchy3"/>
    <dgm:cxn modelId="{2F0A02F5-4BB9-44A1-8D89-D6B1888BE9F9}" type="presParOf" srcId="{160C34DE-BBA1-4EB3-9CAC-C0ED21CF1B62}" destId="{54233684-DEDF-429D-82F6-4306C9E4662F}" srcOrd="0" destOrd="0" presId="urn:microsoft.com/office/officeart/2005/8/layout/hierarchy3"/>
    <dgm:cxn modelId="{ED59371F-9FBA-4FCF-83E9-9A600B712E06}" type="presParOf" srcId="{54233684-DEDF-429D-82F6-4306C9E4662F}" destId="{2EB12A0C-8120-4A58-B568-E6CE6A7C94BE}" srcOrd="0" destOrd="0" presId="urn:microsoft.com/office/officeart/2005/8/layout/hierarchy3"/>
    <dgm:cxn modelId="{A5A3A333-4654-4A80-85BA-3886403AA49A}" type="presParOf" srcId="{54233684-DEDF-429D-82F6-4306C9E4662F}" destId="{A146DE54-842D-45F0-A094-AD19651721E7}" srcOrd="1" destOrd="0" presId="urn:microsoft.com/office/officeart/2005/8/layout/hierarchy3"/>
    <dgm:cxn modelId="{92D141F3-A260-4E99-A81F-ED933921FC38}" type="presParOf" srcId="{160C34DE-BBA1-4EB3-9CAC-C0ED21CF1B62}" destId="{40C7C40C-8BC6-40E9-8B2C-10887BB7B5EE}" srcOrd="1"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12A0C-8120-4A58-B568-E6CE6A7C94BE}">
      <dsp:nvSpPr>
        <dsp:cNvPr id="0" name=""/>
        <dsp:cNvSpPr/>
      </dsp:nvSpPr>
      <dsp:spPr>
        <a:xfrm>
          <a:off x="7674" y="133041"/>
          <a:ext cx="8227020" cy="601120"/>
        </a:xfrm>
        <a:prstGeom prst="roundRect">
          <a:avLst>
            <a:gd name="adj" fmla="val 10000"/>
          </a:avLst>
        </a:prstGeom>
        <a:solidFill>
          <a:srgbClr val="0699C8"/>
        </a:solidFill>
        <a:ln w="12700" cap="flat" cmpd="sng" algn="ctr">
          <a:solidFill>
            <a:srgbClr val="0699C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a:t>Residential Housing</a:t>
          </a:r>
        </a:p>
      </dsp:txBody>
      <dsp:txXfrm>
        <a:off x="25280" y="150647"/>
        <a:ext cx="8191808" cy="56590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A37C28-02A3-453C-BAD2-C6E8640936FB}" type="datetimeFigureOut">
              <a:rPr lang="en-US" smtClean="0"/>
              <a:t>5/21/25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6BC6D3-19B5-4146-91B7-875711D2C245}" type="slidenum">
              <a:rPr lang="en-US" smtClean="0"/>
              <a:t>‹#›</a:t>
            </a:fld>
            <a:endParaRPr lang="en-US"/>
          </a:p>
        </p:txBody>
      </p:sp>
    </p:spTree>
    <p:extLst>
      <p:ext uri="{BB962C8B-B14F-4D97-AF65-F5344CB8AC3E}">
        <p14:creationId xmlns:p14="http://schemas.microsoft.com/office/powerpoint/2010/main" val="2214876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BB615C-966E-491A-9DCC-F65E1A23F185}" type="slidenum">
              <a:rPr lang="en-US" smtClean="0"/>
              <a:t>1</a:t>
            </a:fld>
            <a:endParaRPr lang="en-US"/>
          </a:p>
        </p:txBody>
      </p:sp>
    </p:spTree>
    <p:extLst>
      <p:ext uri="{BB962C8B-B14F-4D97-AF65-F5344CB8AC3E}">
        <p14:creationId xmlns:p14="http://schemas.microsoft.com/office/powerpoint/2010/main" val="4061492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fld id="{026BC6D3-19B5-4146-91B7-875711D2C245}" type="slidenum">
              <a:rPr lang="en-US" smtClean="0"/>
              <a:t>10</a:t>
            </a:fld>
            <a:endParaRPr lang="en-US"/>
          </a:p>
        </p:txBody>
      </p:sp>
    </p:spTree>
    <p:extLst>
      <p:ext uri="{BB962C8B-B14F-4D97-AF65-F5344CB8AC3E}">
        <p14:creationId xmlns:p14="http://schemas.microsoft.com/office/powerpoint/2010/main" val="2013209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algn="l"/>
            <a:endParaRPr lang="en-US"/>
          </a:p>
        </p:txBody>
      </p:sp>
      <p:sp>
        <p:nvSpPr>
          <p:cNvPr id="4" name="Slide Number Placeholder 3"/>
          <p:cNvSpPr>
            <a:spLocks noGrp="1"/>
          </p:cNvSpPr>
          <p:nvPr>
            <p:ph type="sldNum" sz="quarter" idx="5"/>
          </p:nvPr>
        </p:nvSpPr>
        <p:spPr/>
        <p:txBody>
          <a:bodyPr/>
          <a:lstStyle/>
          <a:p>
            <a:fld id="{026BC6D3-19B5-4146-91B7-875711D2C245}" type="slidenum">
              <a:rPr lang="en-US" smtClean="0"/>
              <a:t>11</a:t>
            </a:fld>
            <a:endParaRPr lang="en-US"/>
          </a:p>
        </p:txBody>
      </p:sp>
    </p:spTree>
    <p:extLst>
      <p:ext uri="{BB962C8B-B14F-4D97-AF65-F5344CB8AC3E}">
        <p14:creationId xmlns:p14="http://schemas.microsoft.com/office/powerpoint/2010/main" val="3618697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EEF2E-2712-3D09-0B85-76F5AE7A03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4BD82F-1DC8-A844-DC33-497D30734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AFF3A4-8B1D-26A2-E1BF-0347113B475D}"/>
              </a:ext>
            </a:extLst>
          </p:cNvPr>
          <p:cNvSpPr>
            <a:spLocks noGrp="1"/>
          </p:cNvSpPr>
          <p:nvPr>
            <p:ph type="body" idx="1"/>
          </p:nvPr>
        </p:nvSpPr>
        <p:spPr/>
        <p:txBody>
          <a:bodyPr/>
          <a:lstStyle/>
          <a:p>
            <a:endParaRPr lang="en-US"/>
          </a:p>
          <a:p>
            <a:pPr marL="232943" indent="-232943">
              <a:buAutoNum type="arabicPeriod"/>
            </a:pPr>
            <a:r>
              <a:rPr lang="en-US"/>
              <a:t>Former Allentown Police Officer Charged with Sex Trafficking – March 2025 – New charges of rape and sexual assault, these follow earlier charges of sex trafficking, soliciting prostitution, theft and harassment.</a:t>
            </a:r>
          </a:p>
          <a:p>
            <a:pPr marL="232943" indent="-232943">
              <a:buAutoNum type="arabicPeriod"/>
            </a:pPr>
            <a:r>
              <a:rPr lang="en-US"/>
              <a:t>Coopersburg Man charged in Bucks County Sex Trafficking Case – April 2025 – A 42 year old man from Coopersburg was charged along with 2 others in the sex trafficking of a 13 year old girl in Bucks County. The child was lured in via social media to create a dating profile. The perpetrator located in Kentucky had never met the victim in person.</a:t>
            </a:r>
          </a:p>
          <a:p>
            <a:pPr marL="232943" indent="-232943">
              <a:buAutoNum type="arabicPeriod"/>
            </a:pPr>
            <a:r>
              <a:rPr lang="en-US"/>
              <a:t>Nazareth Emergency Management official arrested in sex trafficking sting – July  2024 – Arrested during a joint federal and local sex trafficking operation. There were several arrested as part of this sting targeting those soliciting sex from a minor.</a:t>
            </a:r>
          </a:p>
        </p:txBody>
      </p:sp>
      <p:sp>
        <p:nvSpPr>
          <p:cNvPr id="4" name="Slide Number Placeholder 3">
            <a:extLst>
              <a:ext uri="{FF2B5EF4-FFF2-40B4-BE49-F238E27FC236}">
                <a16:creationId xmlns:a16="http://schemas.microsoft.com/office/drawing/2014/main" id="{2909273E-80B0-14E6-FB8E-CE3CB28159FE}"/>
              </a:ext>
            </a:extLst>
          </p:cNvPr>
          <p:cNvSpPr>
            <a:spLocks noGrp="1"/>
          </p:cNvSpPr>
          <p:nvPr>
            <p:ph type="sldNum" sz="quarter" idx="5"/>
          </p:nvPr>
        </p:nvSpPr>
        <p:spPr/>
        <p:txBody>
          <a:bodyPr/>
          <a:lstStyle/>
          <a:p>
            <a:fld id="{026BC6D3-19B5-4146-91B7-875711D2C245}" type="slidenum">
              <a:rPr lang="en-US" smtClean="0"/>
              <a:t>12</a:t>
            </a:fld>
            <a:endParaRPr lang="en-US"/>
          </a:p>
        </p:txBody>
      </p:sp>
    </p:spTree>
    <p:extLst>
      <p:ext uri="{BB962C8B-B14F-4D97-AF65-F5344CB8AC3E}">
        <p14:creationId xmlns:p14="http://schemas.microsoft.com/office/powerpoint/2010/main" val="3944534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39A1F-34F8-5916-6138-7CA96475E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913A96-872A-2A14-51EC-6F149186A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C85CD9-D730-2288-0DD2-5E0EFE7BA467}"/>
              </a:ext>
            </a:extLst>
          </p:cNvPr>
          <p:cNvSpPr>
            <a:spLocks noGrp="1"/>
          </p:cNvSpPr>
          <p:nvPr>
            <p:ph type="body" idx="1"/>
          </p:nvPr>
        </p:nvSpPr>
        <p:spPr/>
        <p:txBody>
          <a:bodyPr/>
          <a:lstStyle/>
          <a:p>
            <a:r>
              <a:rPr lang="en-US"/>
              <a:t>This graphic shows how many potential victims were identified through Freedom Signals’ technology within 50 miles of Bethlehem during a six month period. </a:t>
            </a:r>
          </a:p>
          <a:p>
            <a:endParaRPr lang="en-US"/>
          </a:p>
          <a:p>
            <a:pPr fontAlgn="base">
              <a:spcAft>
                <a:spcPts val="535"/>
              </a:spcAft>
            </a:pPr>
            <a:r>
              <a:rPr lang="en-US"/>
              <a:t>Freedom Signal - </a:t>
            </a:r>
            <a:r>
              <a:rPr lang="en-US" b="0" i="0">
                <a:solidFill>
                  <a:srgbClr val="000000"/>
                </a:solidFill>
                <a:effectLst/>
                <a:latin typeface="Plus Jakarta Sans"/>
              </a:rPr>
              <a:t>Survivors of sex trafficking and software engineers came together to design a solution that </a:t>
            </a:r>
            <a:r>
              <a:rPr lang="en-US" b="0" i="0">
                <a:solidFill>
                  <a:srgbClr val="000000"/>
                </a:solidFill>
                <a:effectLst/>
                <a:latin typeface="inherit"/>
              </a:rPr>
              <a:t>allows advocates to directly reach those in the sex trade, offering help when someone posts an ad. No longer does a victim have to self-identify and search for help on their own; nor are victims dependent on getting a referral through the criminal justice system.</a:t>
            </a:r>
          </a:p>
          <a:p>
            <a:pPr fontAlgn="base">
              <a:spcAft>
                <a:spcPts val="535"/>
              </a:spcAft>
            </a:pPr>
            <a:endParaRPr lang="en-US" b="0" i="0">
              <a:solidFill>
                <a:srgbClr val="000000"/>
              </a:solidFill>
              <a:effectLst/>
              <a:latin typeface="inherit"/>
            </a:endParaRPr>
          </a:p>
          <a:p>
            <a:pPr fontAlgn="base">
              <a:spcAft>
                <a:spcPts val="535"/>
              </a:spcAft>
            </a:pPr>
            <a:r>
              <a:rPr lang="en-US" b="0" i="0">
                <a:solidFill>
                  <a:srgbClr val="000000"/>
                </a:solidFill>
                <a:effectLst/>
                <a:latin typeface="Plus Jakarta Sans"/>
              </a:rPr>
              <a:t>Freedom Signal is an online app for service providers and advocates that specialize in reaching victims of online sex trafficking or sexual exploitation. When a potential victim replies to a direct outreach message, it enables advocates to develop relationships and build trust with vulnerable populations in acute crisis.</a:t>
            </a:r>
            <a:endParaRPr lang="en-US" b="0" i="0">
              <a:solidFill>
                <a:srgbClr val="000000"/>
              </a:solidFill>
              <a:effectLst/>
              <a:latin typeface="inherit"/>
            </a:endParaRPr>
          </a:p>
          <a:p>
            <a:pPr fontAlgn="base">
              <a:spcAft>
                <a:spcPts val="535"/>
              </a:spcAft>
            </a:pPr>
            <a:endParaRPr lang="en-US" b="0" i="0">
              <a:solidFill>
                <a:srgbClr val="000000"/>
              </a:solidFill>
              <a:effectLst/>
              <a:latin typeface="inherit"/>
            </a:endParaRPr>
          </a:p>
          <a:p>
            <a:pPr fontAlgn="base">
              <a:spcAft>
                <a:spcPts val="535"/>
              </a:spcAft>
            </a:pPr>
            <a:endParaRPr lang="en-US" b="0" i="0">
              <a:solidFill>
                <a:srgbClr val="000000"/>
              </a:solidFill>
              <a:effectLst/>
              <a:latin typeface="inherit"/>
            </a:endParaRPr>
          </a:p>
        </p:txBody>
      </p:sp>
      <p:sp>
        <p:nvSpPr>
          <p:cNvPr id="4" name="Slide Number Placeholder 3">
            <a:extLst>
              <a:ext uri="{FF2B5EF4-FFF2-40B4-BE49-F238E27FC236}">
                <a16:creationId xmlns:a16="http://schemas.microsoft.com/office/drawing/2014/main" id="{CB31122D-6257-7718-590E-72E6829D5FD7}"/>
              </a:ext>
            </a:extLst>
          </p:cNvPr>
          <p:cNvSpPr>
            <a:spLocks noGrp="1"/>
          </p:cNvSpPr>
          <p:nvPr>
            <p:ph type="sldNum" sz="quarter" idx="5"/>
          </p:nvPr>
        </p:nvSpPr>
        <p:spPr/>
        <p:txBody>
          <a:bodyPr/>
          <a:lstStyle/>
          <a:p>
            <a:fld id="{026BC6D3-19B5-4146-91B7-875711D2C245}" type="slidenum">
              <a:rPr lang="en-US" smtClean="0"/>
              <a:t>13</a:t>
            </a:fld>
            <a:endParaRPr lang="en-US"/>
          </a:p>
        </p:txBody>
      </p:sp>
    </p:spTree>
    <p:extLst>
      <p:ext uri="{BB962C8B-B14F-4D97-AF65-F5344CB8AC3E}">
        <p14:creationId xmlns:p14="http://schemas.microsoft.com/office/powerpoint/2010/main" val="2798574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000">
              <a:solidFill>
                <a:srgbClr val="65666B"/>
              </a:solidFill>
              <a:effectLst/>
              <a:latin typeface="Raleway" pitchFamily="2" charset="0"/>
              <a:ea typeface="Calibri" panose="020F0502020204030204" pitchFamily="34" charset="0"/>
              <a:cs typeface="Times New Roman" panose="02020603050405020304" pitchFamily="18" charset="0"/>
            </a:endParaRPr>
          </a:p>
          <a:p>
            <a:pPr algn="l"/>
            <a:endParaRPr lang="en-US"/>
          </a:p>
        </p:txBody>
      </p:sp>
      <p:sp>
        <p:nvSpPr>
          <p:cNvPr id="4" name="Slide Number Placeholder 3"/>
          <p:cNvSpPr>
            <a:spLocks noGrp="1"/>
          </p:cNvSpPr>
          <p:nvPr>
            <p:ph type="sldNum" sz="quarter" idx="5"/>
          </p:nvPr>
        </p:nvSpPr>
        <p:spPr/>
        <p:txBody>
          <a:bodyPr/>
          <a:lstStyle/>
          <a:p>
            <a:fld id="{026BC6D3-19B5-4146-91B7-875711D2C245}" type="slidenum">
              <a:rPr lang="en-US" smtClean="0"/>
              <a:t>14</a:t>
            </a:fld>
            <a:endParaRPr lang="en-US"/>
          </a:p>
        </p:txBody>
      </p:sp>
    </p:spTree>
    <p:extLst>
      <p:ext uri="{BB962C8B-B14F-4D97-AF65-F5344CB8AC3E}">
        <p14:creationId xmlns:p14="http://schemas.microsoft.com/office/powerpoint/2010/main" val="1909301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000">
              <a:solidFill>
                <a:srgbClr val="65666B"/>
              </a:solidFill>
              <a:effectLst/>
              <a:latin typeface="Raleway" pitchFamily="2" charset="0"/>
              <a:ea typeface="Calibri" panose="020F0502020204030204" pitchFamily="34" charset="0"/>
              <a:cs typeface="Times New Roman" panose="02020603050405020304" pitchFamily="18" charset="0"/>
            </a:endParaRPr>
          </a:p>
          <a:p>
            <a:pPr algn="l"/>
            <a:endParaRPr lang="en-US"/>
          </a:p>
        </p:txBody>
      </p:sp>
      <p:sp>
        <p:nvSpPr>
          <p:cNvPr id="4" name="Slide Number Placeholder 3"/>
          <p:cNvSpPr>
            <a:spLocks noGrp="1"/>
          </p:cNvSpPr>
          <p:nvPr>
            <p:ph type="sldNum" sz="quarter" idx="5"/>
          </p:nvPr>
        </p:nvSpPr>
        <p:spPr/>
        <p:txBody>
          <a:bodyPr/>
          <a:lstStyle/>
          <a:p>
            <a:fld id="{026BC6D3-19B5-4146-91B7-875711D2C245}" type="slidenum">
              <a:rPr lang="en-US" smtClean="0"/>
              <a:t>15</a:t>
            </a:fld>
            <a:endParaRPr lang="en-US"/>
          </a:p>
        </p:txBody>
      </p:sp>
    </p:spTree>
    <p:extLst>
      <p:ext uri="{BB962C8B-B14F-4D97-AF65-F5344CB8AC3E}">
        <p14:creationId xmlns:p14="http://schemas.microsoft.com/office/powerpoint/2010/main" val="1494306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latin typeface="Calibri" panose="020F0502020204030204" pitchFamily="34" charset="0"/>
                <a:ea typeface="Times New Roman" panose="02020603050405020304" pitchFamily="18" charset="0"/>
                <a:cs typeface="Times New Roman" panose="02020603050405020304" pitchFamily="18" charset="0"/>
              </a:rPr>
              <a:t>Emergency Response: </a:t>
            </a:r>
            <a:r>
              <a:rPr lang="en-US" sz="1800">
                <a:latin typeface="Calibri" panose="020F0502020204030204" pitchFamily="34" charset="0"/>
                <a:ea typeface="Times New Roman" panose="02020603050405020304" pitchFamily="18" charset="0"/>
                <a:cs typeface="Times New Roman" panose="02020603050405020304" pitchFamily="18" charset="0"/>
              </a:rPr>
              <a:t>Bloom provides emergency safety for survivors of sex trafficking and sexual exploitation. Bloom’s outreach line is staffed by trauma-informed staff who can respond to a survivor in need of safety from violence and their traffickers. As part of Bloom’s emergency response, survivors are given a safe place to stay, emergency supplies such as food, clothing and essential personal hygiene items. Staff provides case management and referral services to support a survivor as she chooses her next step.  </a:t>
            </a:r>
          </a:p>
          <a:p>
            <a:r>
              <a:rPr lang="en-US" sz="1800">
                <a:latin typeface="Calibri" panose="020F0502020204030204" pitchFamily="34" charset="0"/>
                <a:ea typeface="Times New Roman" panose="02020603050405020304" pitchFamily="18" charset="0"/>
                <a:cs typeface="Times New Roman" panose="02020603050405020304" pitchFamily="18" charset="0"/>
              </a:rPr>
              <a:t> </a:t>
            </a:r>
          </a:p>
          <a:p>
            <a:r>
              <a:rPr lang="en-US" sz="1800" b="1">
                <a:latin typeface="Calibri" panose="020F0502020204030204" pitchFamily="34" charset="0"/>
                <a:ea typeface="Times New Roman" panose="02020603050405020304" pitchFamily="18" charset="0"/>
                <a:cs typeface="Times New Roman" panose="02020603050405020304" pitchFamily="18" charset="0"/>
              </a:rPr>
              <a:t>Bloom operates 5 homes in the Lehigh Valley.</a:t>
            </a:r>
          </a:p>
          <a:p>
            <a:endParaRPr lang="en-US" sz="1800" b="1">
              <a:latin typeface="Calibri" panose="020F0502020204030204" pitchFamily="34" charset="0"/>
              <a:ea typeface="Times New Roman" panose="02020603050405020304" pitchFamily="18" charset="0"/>
              <a:cs typeface="Times New Roman" panose="02020603050405020304" pitchFamily="18" charset="0"/>
            </a:endParaRPr>
          </a:p>
          <a:p>
            <a:r>
              <a:rPr lang="en-US" sz="1800">
                <a:latin typeface="Calibri" panose="020F0502020204030204" pitchFamily="34" charset="0"/>
                <a:ea typeface="Times New Roman" panose="02020603050405020304" pitchFamily="18" charset="0"/>
                <a:cs typeface="Times New Roman" panose="02020603050405020304" pitchFamily="18" charset="0"/>
              </a:rPr>
              <a:t>Our two-year residential programs is for women survivors of sex trafficking, exploitation and addiction. It provides structure and support to heal, empower and employ women survivors through safe housing, trauma-informed programming, partnerships with treatment providers, vocational and educational training, and ongoing connections with a growing community of supporters that believe it’s never too late to start over. This program operates without 24-hour staff or live-in supervision and all services are offered to the women participants at no cost to them.</a:t>
            </a:r>
          </a:p>
          <a:p>
            <a:r>
              <a:rPr lang="en-US" sz="1800">
                <a:latin typeface="Calibri" panose="020F0502020204030204" pitchFamily="34" charset="0"/>
                <a:ea typeface="Times New Roman" panose="02020603050405020304" pitchFamily="18" charset="0"/>
                <a:cs typeface="Times New Roman" panose="02020603050405020304" pitchFamily="18" charset="0"/>
              </a:rPr>
              <a:t> </a:t>
            </a:r>
          </a:p>
          <a:p>
            <a:r>
              <a:rPr lang="en-US" sz="1800">
                <a:latin typeface="Calibri" panose="020F0502020204030204" pitchFamily="34" charset="0"/>
                <a:ea typeface="Times New Roman" panose="02020603050405020304" pitchFamily="18" charset="0"/>
                <a:cs typeface="Times New Roman" panose="02020603050405020304" pitchFamily="18" charset="0"/>
              </a:rPr>
              <a:t>We also offer a two-year residential program for pregnant and parenting survivors providing a safe space for these survivors as they heal, deliver and care for their baby.</a:t>
            </a:r>
          </a:p>
          <a:p>
            <a:endParaRPr lang="en-US" sz="1800">
              <a:latin typeface="Calibri" panose="020F0502020204030204" pitchFamily="34" charset="0"/>
              <a:ea typeface="Times New Roman" panose="02020603050405020304" pitchFamily="18" charset="0"/>
              <a:cs typeface="Times New Roman" panose="02020603050405020304" pitchFamily="18" charset="0"/>
            </a:endParaRPr>
          </a:p>
          <a:p>
            <a:r>
              <a:rPr lang="en-US" sz="1800">
                <a:latin typeface="Calibri" panose="020F0502020204030204" pitchFamily="34" charset="0"/>
                <a:ea typeface="Times New Roman" panose="02020603050405020304" pitchFamily="18" charset="0"/>
                <a:cs typeface="Times New Roman" panose="02020603050405020304" pitchFamily="18" charset="0"/>
              </a:rPr>
              <a:t> </a:t>
            </a:r>
          </a:p>
          <a:p>
            <a:r>
              <a:rPr lang="en-US" sz="1800">
                <a:latin typeface="Calibri" panose="020F0502020204030204" pitchFamily="34" charset="0"/>
                <a:ea typeface="Times New Roman" panose="02020603050405020304" pitchFamily="18" charset="0"/>
                <a:cs typeface="Times New Roman" panose="02020603050405020304" pitchFamily="18" charset="0"/>
              </a:rPr>
              <a:t>Furthermore, we offer fee-based independent living residences for program graduates as they transition to a life of independence.</a:t>
            </a:r>
          </a:p>
          <a:p>
            <a:r>
              <a:rPr lang="en-US" sz="1800">
                <a:latin typeface="Calibri" panose="020F0502020204030204" pitchFamily="34" charset="0"/>
                <a:ea typeface="Times New Roman" panose="02020603050405020304" pitchFamily="18" charset="0"/>
                <a:cs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fld id="{026BC6D3-19B5-4146-91B7-875711D2C245}" type="slidenum">
              <a:rPr lang="en-US" smtClean="0"/>
              <a:t>16</a:t>
            </a:fld>
            <a:endParaRPr lang="en-US"/>
          </a:p>
        </p:txBody>
      </p:sp>
    </p:spTree>
    <p:extLst>
      <p:ext uri="{BB962C8B-B14F-4D97-AF65-F5344CB8AC3E}">
        <p14:creationId xmlns:p14="http://schemas.microsoft.com/office/powerpoint/2010/main" val="1160824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solidFill>
                  <a:srgbClr val="65666B"/>
                </a:solidFill>
              </a:rPr>
              <a:t>Everyone deserves a chance to start over. Flourish is our Workforce Development Program for Bloom residents and graduates helping them gain financial independence. Flourish provides job opportunities for program participants in their first year of recovery and is offered through our two (soon to be three) social enterprises, as well as through partnering companies throughout the Lehigh Valley – providing supportive workplaces for women leaving lives of addiction and violence.</a:t>
            </a:r>
          </a:p>
          <a:p>
            <a:endParaRPr lang="en-US"/>
          </a:p>
          <a:p>
            <a:pPr defTabSz="931774">
              <a:defRPr/>
            </a:pPr>
            <a:r>
              <a:rPr lang="en-US" b="1">
                <a:solidFill>
                  <a:srgbClr val="65666B"/>
                </a:solidFill>
                <a:ea typeface="Times New Roman" panose="02020603050405020304" pitchFamily="18" charset="0"/>
                <a:cs typeface="Times New Roman" panose="02020603050405020304" pitchFamily="18" charset="0"/>
              </a:rPr>
              <a:t>My Sister’s Closet</a:t>
            </a:r>
            <a:r>
              <a:rPr lang="en-US">
                <a:solidFill>
                  <a:srgbClr val="65666B"/>
                </a:solidFill>
                <a:ea typeface="Times New Roman" panose="02020603050405020304" pitchFamily="18" charset="0"/>
                <a:cs typeface="Times New Roman" panose="02020603050405020304" pitchFamily="18" charset="0"/>
              </a:rPr>
              <a:t> is a women’s charity boutique in Bethlehem providing employment opportunities for program participants and is a significant funding source for Bloom.</a:t>
            </a:r>
          </a:p>
          <a:p>
            <a:pPr defTabSz="931774">
              <a:defRPr/>
            </a:pPr>
            <a:endParaRPr lang="en-US">
              <a:solidFill>
                <a:srgbClr val="65666B"/>
              </a:solidFill>
              <a:ea typeface="Times New Roman" panose="02020603050405020304" pitchFamily="18" charset="0"/>
              <a:cs typeface="Times New Roman" panose="02020603050405020304" pitchFamily="18" charset="0"/>
            </a:endParaRPr>
          </a:p>
          <a:p>
            <a:pPr defTabSz="931774">
              <a:defRPr/>
            </a:pPr>
            <a:r>
              <a:rPr lang="en-US" b="1">
                <a:solidFill>
                  <a:srgbClr val="65666B"/>
                </a:solidFill>
                <a:ea typeface="Times New Roman" panose="02020603050405020304" pitchFamily="18" charset="0"/>
                <a:cs typeface="Times New Roman" panose="02020603050405020304" pitchFamily="18" charset="0"/>
              </a:rPr>
              <a:t>Bloom Creative Studio </a:t>
            </a:r>
            <a:r>
              <a:rPr lang="en-US">
                <a:solidFill>
                  <a:srgbClr val="65666B"/>
                </a:solidFill>
                <a:ea typeface="Times New Roman" panose="02020603050405020304" pitchFamily="18" charset="0"/>
                <a:cs typeface="Times New Roman" panose="02020603050405020304" pitchFamily="18" charset="0"/>
              </a:rPr>
              <a:t>is social enterprise leveraging art as a healing tool and providing employment opportunities to program participants. The Studio offers classes, as well as hosts parties and events. It also has a gift shop, DIY crafts, pottery and glass fusion. </a:t>
            </a:r>
          </a:p>
          <a:p>
            <a:pPr defTabSz="931774">
              <a:defRPr/>
            </a:pPr>
            <a:endParaRPr lang="en-US">
              <a:solidFill>
                <a:srgbClr val="65666B"/>
              </a:solidFill>
              <a:ea typeface="Times New Roman" panose="02020603050405020304" pitchFamily="18" charset="0"/>
              <a:cs typeface="Times New Roman" panose="02020603050405020304" pitchFamily="18" charset="0"/>
            </a:endParaRPr>
          </a:p>
          <a:p>
            <a:pPr defTabSz="931774">
              <a:defRPr/>
            </a:pPr>
            <a:r>
              <a:rPr lang="en-US" b="1">
                <a:solidFill>
                  <a:srgbClr val="65666B"/>
                </a:solidFill>
              </a:rPr>
              <a:t>New Social Enterprise - </a:t>
            </a:r>
            <a:r>
              <a:rPr lang="en-US">
                <a:solidFill>
                  <a:srgbClr val="65666B"/>
                </a:solidFill>
              </a:rPr>
              <a:t>We are currently researching opening a third social enterprise.  This business will be a café based in Allentown that will provide more job opportunities for our program residents. </a:t>
            </a:r>
          </a:p>
          <a:p>
            <a:pPr defTabSz="931774">
              <a:defRPr/>
            </a:pPr>
            <a:endParaRPr lang="en-US">
              <a:solidFill>
                <a:srgbClr val="65666B"/>
              </a:solidFill>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26BC6D3-19B5-4146-91B7-875711D2C245}" type="slidenum">
              <a:rPr lang="en-US" smtClean="0"/>
              <a:t>17</a:t>
            </a:fld>
            <a:endParaRPr lang="en-US"/>
          </a:p>
        </p:txBody>
      </p:sp>
    </p:spTree>
    <p:extLst>
      <p:ext uri="{BB962C8B-B14F-4D97-AF65-F5344CB8AC3E}">
        <p14:creationId xmlns:p14="http://schemas.microsoft.com/office/powerpoint/2010/main" val="3752264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a:p>
            <a:pPr algn="l"/>
            <a:endParaRPr lang="en-US"/>
          </a:p>
        </p:txBody>
      </p:sp>
      <p:sp>
        <p:nvSpPr>
          <p:cNvPr id="4" name="Slide Number Placeholder 3"/>
          <p:cNvSpPr>
            <a:spLocks noGrp="1"/>
          </p:cNvSpPr>
          <p:nvPr>
            <p:ph type="sldNum" sz="quarter" idx="5"/>
          </p:nvPr>
        </p:nvSpPr>
        <p:spPr/>
        <p:txBody>
          <a:bodyPr/>
          <a:lstStyle/>
          <a:p>
            <a:fld id="{026BC6D3-19B5-4146-91B7-875711D2C245}" type="slidenum">
              <a:rPr lang="en-US" smtClean="0"/>
              <a:t>18</a:t>
            </a:fld>
            <a:endParaRPr lang="en-US"/>
          </a:p>
        </p:txBody>
      </p:sp>
    </p:spTree>
    <p:extLst>
      <p:ext uri="{BB962C8B-B14F-4D97-AF65-F5344CB8AC3E}">
        <p14:creationId xmlns:p14="http://schemas.microsoft.com/office/powerpoint/2010/main" val="4009857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a:solidFill>
                  <a:srgbClr val="65666B"/>
                </a:solidFill>
              </a:rPr>
              <a:t>Bloom on the Inside</a:t>
            </a:r>
            <a:endParaRPr lang="en-US">
              <a:solidFill>
                <a:srgbClr val="65666B"/>
              </a:solidFill>
            </a:endParaRPr>
          </a:p>
          <a:p>
            <a:pPr algn="l"/>
            <a:r>
              <a:rPr lang="en-US">
                <a:solidFill>
                  <a:srgbClr val="65666B"/>
                </a:solidFill>
              </a:rPr>
              <a:t>Our in-jail program offering assessments as well as individual and group psychoeducational programming in local jails and to provide safe housing for women leaving prison.</a:t>
            </a:r>
          </a:p>
          <a:p>
            <a:pPr algn="l"/>
            <a:endParaRPr lang="en-US">
              <a:solidFill>
                <a:srgbClr val="65666B"/>
              </a:solidFill>
            </a:endParaRPr>
          </a:p>
          <a:p>
            <a:pPr algn="l"/>
            <a:r>
              <a:rPr lang="en-US" b="1">
                <a:solidFill>
                  <a:srgbClr val="65666B"/>
                </a:solidFill>
              </a:rPr>
              <a:t>Street Outreach:  </a:t>
            </a:r>
          </a:p>
          <a:p>
            <a:pPr algn="l"/>
            <a:r>
              <a:rPr lang="en-US" b="1">
                <a:solidFill>
                  <a:srgbClr val="65666B"/>
                </a:solidFill>
              </a:rPr>
              <a:t>Laundry Mat Ministries Partnership &amp; Housing Authority</a:t>
            </a:r>
          </a:p>
          <a:p>
            <a:pPr algn="l"/>
            <a:r>
              <a:rPr lang="en-US">
                <a:solidFill>
                  <a:srgbClr val="65666B"/>
                </a:solidFill>
              </a:rPr>
              <a:t>Bloom staff attend this weekly program in Allentown to develop relationships that will lead to victim disclosure as well as the opportunity to educate those present to prevent future victimization.  </a:t>
            </a:r>
          </a:p>
          <a:p>
            <a:pPr algn="l"/>
            <a:r>
              <a:rPr lang="en-US">
                <a:solidFill>
                  <a:srgbClr val="65666B"/>
                </a:solidFill>
              </a:rPr>
              <a:t>Bloom offers a Kids Corner at the laundry to provide prevention services focusing on </a:t>
            </a:r>
          </a:p>
          <a:p>
            <a:pPr algn="l"/>
            <a:r>
              <a:rPr lang="en-US">
                <a:solidFill>
                  <a:srgbClr val="65666B"/>
                </a:solidFill>
              </a:rPr>
              <a:t>Be Ready Aware Courageous, and Educated (B.R.A.C.E.). </a:t>
            </a:r>
          </a:p>
          <a:p>
            <a:pPr algn="l"/>
            <a:endParaRPr lang="en-US"/>
          </a:p>
          <a:p>
            <a:pPr algn="l"/>
            <a:endParaRPr lang="en-US" b="1"/>
          </a:p>
        </p:txBody>
      </p:sp>
      <p:sp>
        <p:nvSpPr>
          <p:cNvPr id="4" name="Slide Number Placeholder 3"/>
          <p:cNvSpPr>
            <a:spLocks noGrp="1"/>
          </p:cNvSpPr>
          <p:nvPr>
            <p:ph type="sldNum" sz="quarter" idx="5"/>
          </p:nvPr>
        </p:nvSpPr>
        <p:spPr/>
        <p:txBody>
          <a:bodyPr/>
          <a:lstStyle/>
          <a:p>
            <a:fld id="{026BC6D3-19B5-4146-91B7-875711D2C245}" type="slidenum">
              <a:rPr lang="en-US" smtClean="0"/>
              <a:t>19</a:t>
            </a:fld>
            <a:endParaRPr lang="en-US"/>
          </a:p>
        </p:txBody>
      </p:sp>
    </p:spTree>
    <p:extLst>
      <p:ext uri="{BB962C8B-B14F-4D97-AF65-F5344CB8AC3E}">
        <p14:creationId xmlns:p14="http://schemas.microsoft.com/office/powerpoint/2010/main" val="3458478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u="none" strike="noStrike" baseline="0">
              <a:solidFill>
                <a:srgbClr val="000000"/>
              </a:solidFill>
              <a:latin typeface="Calibri" panose="020F0502020204030204" pitchFamily="34" charset="0"/>
            </a:endParaRPr>
          </a:p>
          <a:p>
            <a:pPr algn="l"/>
            <a:endParaRPr lang="en-US"/>
          </a:p>
        </p:txBody>
      </p:sp>
      <p:sp>
        <p:nvSpPr>
          <p:cNvPr id="4" name="Slide Number Placeholder 3"/>
          <p:cNvSpPr>
            <a:spLocks noGrp="1"/>
          </p:cNvSpPr>
          <p:nvPr>
            <p:ph type="sldNum" sz="quarter" idx="5"/>
          </p:nvPr>
        </p:nvSpPr>
        <p:spPr/>
        <p:txBody>
          <a:bodyPr/>
          <a:lstStyle/>
          <a:p>
            <a:fld id="{026BC6D3-19B5-4146-91B7-875711D2C245}" type="slidenum">
              <a:rPr lang="en-US" smtClean="0"/>
              <a:t>2</a:t>
            </a:fld>
            <a:endParaRPr lang="en-US"/>
          </a:p>
        </p:txBody>
      </p:sp>
    </p:spTree>
    <p:extLst>
      <p:ext uri="{BB962C8B-B14F-4D97-AF65-F5344CB8AC3E}">
        <p14:creationId xmlns:p14="http://schemas.microsoft.com/office/powerpoint/2010/main" val="1793225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317CA-CD9B-C1F9-10B0-5EC39945C6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D9B903-AD8E-A03C-2D89-0090691EB4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459AFA-F81B-5999-D879-9FE977C64B6B}"/>
              </a:ext>
            </a:extLst>
          </p:cNvPr>
          <p:cNvSpPr>
            <a:spLocks noGrp="1"/>
          </p:cNvSpPr>
          <p:nvPr>
            <p:ph type="body" idx="1"/>
          </p:nvPr>
        </p:nvSpPr>
        <p:spPr/>
        <p:txBody>
          <a:bodyPr/>
          <a:lstStyle/>
          <a:p>
            <a:pPr algn="l"/>
            <a:r>
              <a:rPr lang="en-US" sz="1200" b="1">
                <a:solidFill>
                  <a:srgbClr val="65666B"/>
                </a:solidFill>
              </a:rPr>
              <a:t>Barrier Wall Project </a:t>
            </a:r>
            <a:endParaRPr lang="en-US" sz="1200">
              <a:solidFill>
                <a:srgbClr val="65666B"/>
              </a:solidFill>
            </a:endParaRPr>
          </a:p>
          <a:p>
            <a:pPr algn="l"/>
            <a:endParaRPr lang="en-US" sz="1200" b="1"/>
          </a:p>
        </p:txBody>
      </p:sp>
      <p:sp>
        <p:nvSpPr>
          <p:cNvPr id="4" name="Slide Number Placeholder 3">
            <a:extLst>
              <a:ext uri="{FF2B5EF4-FFF2-40B4-BE49-F238E27FC236}">
                <a16:creationId xmlns:a16="http://schemas.microsoft.com/office/drawing/2014/main" id="{53FDC805-620F-F601-168D-CEF6F852A215}"/>
              </a:ext>
            </a:extLst>
          </p:cNvPr>
          <p:cNvSpPr>
            <a:spLocks noGrp="1"/>
          </p:cNvSpPr>
          <p:nvPr>
            <p:ph type="sldNum" sz="quarter" idx="5"/>
          </p:nvPr>
        </p:nvSpPr>
        <p:spPr/>
        <p:txBody>
          <a:bodyPr/>
          <a:lstStyle/>
          <a:p>
            <a:fld id="{026BC6D3-19B5-4146-91B7-875711D2C245}" type="slidenum">
              <a:rPr lang="en-US" smtClean="0"/>
              <a:t>20</a:t>
            </a:fld>
            <a:endParaRPr lang="en-US"/>
          </a:p>
        </p:txBody>
      </p:sp>
    </p:spTree>
    <p:extLst>
      <p:ext uri="{BB962C8B-B14F-4D97-AF65-F5344CB8AC3E}">
        <p14:creationId xmlns:p14="http://schemas.microsoft.com/office/powerpoint/2010/main" val="127475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EA0C2-5E4A-084D-1903-B6D974DDB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CCC07-8211-049F-B535-257E0CFE9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B476DC-D590-61B8-85A1-67F8325D7C31}"/>
              </a:ext>
            </a:extLst>
          </p:cNvPr>
          <p:cNvSpPr>
            <a:spLocks noGrp="1"/>
          </p:cNvSpPr>
          <p:nvPr>
            <p:ph type="body" idx="1"/>
          </p:nvPr>
        </p:nvSpPr>
        <p:spPr/>
        <p:txBody>
          <a:bodyPr/>
          <a:lstStyle/>
          <a:p>
            <a:pPr algn="l"/>
            <a:r>
              <a:rPr lang="en-US" sz="1200" b="1">
                <a:solidFill>
                  <a:srgbClr val="65666B"/>
                </a:solidFill>
              </a:rPr>
              <a:t>Barrier Wall Project </a:t>
            </a:r>
            <a:endParaRPr lang="en-US" sz="1200">
              <a:solidFill>
                <a:srgbClr val="65666B"/>
              </a:solidFill>
            </a:endParaRPr>
          </a:p>
          <a:p>
            <a:pPr algn="l"/>
            <a:endParaRPr lang="en-US" sz="1200" b="1"/>
          </a:p>
        </p:txBody>
      </p:sp>
      <p:sp>
        <p:nvSpPr>
          <p:cNvPr id="4" name="Slide Number Placeholder 3">
            <a:extLst>
              <a:ext uri="{FF2B5EF4-FFF2-40B4-BE49-F238E27FC236}">
                <a16:creationId xmlns:a16="http://schemas.microsoft.com/office/drawing/2014/main" id="{EB376076-2FF7-53ED-86B5-127A3CEA6252}"/>
              </a:ext>
            </a:extLst>
          </p:cNvPr>
          <p:cNvSpPr>
            <a:spLocks noGrp="1"/>
          </p:cNvSpPr>
          <p:nvPr>
            <p:ph type="sldNum" sz="quarter" idx="5"/>
          </p:nvPr>
        </p:nvSpPr>
        <p:spPr/>
        <p:txBody>
          <a:bodyPr/>
          <a:lstStyle/>
          <a:p>
            <a:fld id="{026BC6D3-19B5-4146-91B7-875711D2C245}" type="slidenum">
              <a:rPr lang="en-US" smtClean="0"/>
              <a:t>21</a:t>
            </a:fld>
            <a:endParaRPr lang="en-US"/>
          </a:p>
        </p:txBody>
      </p:sp>
    </p:spTree>
    <p:extLst>
      <p:ext uri="{BB962C8B-B14F-4D97-AF65-F5344CB8AC3E}">
        <p14:creationId xmlns:p14="http://schemas.microsoft.com/office/powerpoint/2010/main" val="1882614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74BCE-A261-51B7-03B4-4F715D8EAE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A0DE9-C0F3-BEDF-3A9D-598215B263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67C304-2DAE-6315-3396-0A089C09FEB1}"/>
              </a:ext>
            </a:extLst>
          </p:cNvPr>
          <p:cNvSpPr>
            <a:spLocks noGrp="1"/>
          </p:cNvSpPr>
          <p:nvPr>
            <p:ph type="body" idx="1"/>
          </p:nvPr>
        </p:nvSpPr>
        <p:spPr/>
        <p:txBody>
          <a:bodyPr/>
          <a:lstStyle/>
          <a:p>
            <a:pPr lvl="1"/>
            <a:endParaRPr lang="en-US" sz="2400">
              <a:solidFill>
                <a:srgbClr val="65666B"/>
              </a:solidFill>
            </a:endParaRPr>
          </a:p>
          <a:p>
            <a:r>
              <a:rPr lang="en-US" sz="2400" b="1">
                <a:solidFill>
                  <a:srgbClr val="65666B"/>
                </a:solidFill>
              </a:rPr>
              <a:t>We asked survivors, what is your biggest barrier?</a:t>
            </a:r>
          </a:p>
          <a:p>
            <a:pPr marL="0" marR="0">
              <a:lnSpc>
                <a:spcPct val="107000"/>
              </a:lnSpc>
              <a:spcBef>
                <a:spcPts val="0"/>
              </a:spcBef>
              <a:spcAft>
                <a:spcPts val="800"/>
              </a:spcAft>
            </a:pPr>
            <a:endParaRPr lang="en-US" sz="1000">
              <a:solidFill>
                <a:srgbClr val="65666B"/>
              </a:solidFill>
              <a:effectLst/>
              <a:latin typeface="Raleway" pitchFamily="2" charset="0"/>
              <a:ea typeface="Calibri" panose="020F0502020204030204" pitchFamily="34" charset="0"/>
              <a:cs typeface="Times New Roman" panose="02020603050405020304" pitchFamily="18" charset="0"/>
            </a:endParaRPr>
          </a:p>
          <a:p>
            <a:pPr algn="l"/>
            <a:endParaRPr lang="en-US"/>
          </a:p>
        </p:txBody>
      </p:sp>
      <p:sp>
        <p:nvSpPr>
          <p:cNvPr id="4" name="Slide Number Placeholder 3">
            <a:extLst>
              <a:ext uri="{FF2B5EF4-FFF2-40B4-BE49-F238E27FC236}">
                <a16:creationId xmlns:a16="http://schemas.microsoft.com/office/drawing/2014/main" id="{F3459CD4-45A8-D9EB-FE45-F4A58BD881C0}"/>
              </a:ext>
            </a:extLst>
          </p:cNvPr>
          <p:cNvSpPr>
            <a:spLocks noGrp="1"/>
          </p:cNvSpPr>
          <p:nvPr>
            <p:ph type="sldNum" sz="quarter" idx="5"/>
          </p:nvPr>
        </p:nvSpPr>
        <p:spPr/>
        <p:txBody>
          <a:bodyPr/>
          <a:lstStyle/>
          <a:p>
            <a:fld id="{026BC6D3-19B5-4146-91B7-875711D2C245}" type="slidenum">
              <a:rPr lang="en-US" smtClean="0"/>
              <a:t>22</a:t>
            </a:fld>
            <a:endParaRPr lang="en-US"/>
          </a:p>
        </p:txBody>
      </p:sp>
    </p:spTree>
    <p:extLst>
      <p:ext uri="{BB962C8B-B14F-4D97-AF65-F5344CB8AC3E}">
        <p14:creationId xmlns:p14="http://schemas.microsoft.com/office/powerpoint/2010/main" val="3442277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03EAE-0ADD-511E-6F39-67BD82BDF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5EC2C-CC53-808B-4B5E-3F5BABF5D1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8463C9-6DAA-2538-62DF-E0CDB5DBF7D5}"/>
              </a:ext>
            </a:extLst>
          </p:cNvPr>
          <p:cNvSpPr>
            <a:spLocks noGrp="1"/>
          </p:cNvSpPr>
          <p:nvPr>
            <p:ph type="body" idx="1"/>
          </p:nvPr>
        </p:nvSpPr>
        <p:spPr/>
        <p:txBody>
          <a:bodyPr/>
          <a:lstStyle/>
          <a:p>
            <a:pPr algn="l"/>
            <a:r>
              <a:rPr lang="en-US" sz="1200" b="1">
                <a:solidFill>
                  <a:srgbClr val="65666B"/>
                </a:solidFill>
              </a:rPr>
              <a:t>Barrier Wall Project </a:t>
            </a:r>
            <a:endParaRPr lang="en-US" sz="1200">
              <a:solidFill>
                <a:srgbClr val="65666B"/>
              </a:solidFill>
            </a:endParaRPr>
          </a:p>
          <a:p>
            <a:pPr algn="l"/>
            <a:endParaRPr lang="en-US" sz="1200" b="1"/>
          </a:p>
        </p:txBody>
      </p:sp>
      <p:sp>
        <p:nvSpPr>
          <p:cNvPr id="4" name="Slide Number Placeholder 3">
            <a:extLst>
              <a:ext uri="{FF2B5EF4-FFF2-40B4-BE49-F238E27FC236}">
                <a16:creationId xmlns:a16="http://schemas.microsoft.com/office/drawing/2014/main" id="{AAD7B765-DA84-7E12-8CFB-0EBCE0628A42}"/>
              </a:ext>
            </a:extLst>
          </p:cNvPr>
          <p:cNvSpPr>
            <a:spLocks noGrp="1"/>
          </p:cNvSpPr>
          <p:nvPr>
            <p:ph type="sldNum" sz="quarter" idx="5"/>
          </p:nvPr>
        </p:nvSpPr>
        <p:spPr/>
        <p:txBody>
          <a:bodyPr/>
          <a:lstStyle/>
          <a:p>
            <a:fld id="{026BC6D3-19B5-4146-91B7-875711D2C245}" type="slidenum">
              <a:rPr lang="en-US" smtClean="0"/>
              <a:t>23</a:t>
            </a:fld>
            <a:endParaRPr lang="en-US"/>
          </a:p>
        </p:txBody>
      </p:sp>
    </p:spTree>
    <p:extLst>
      <p:ext uri="{BB962C8B-B14F-4D97-AF65-F5344CB8AC3E}">
        <p14:creationId xmlns:p14="http://schemas.microsoft.com/office/powerpoint/2010/main" val="1805481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1D42F-2333-B3B4-C822-BE56E0C47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6CA63-9A74-7129-F3AB-683A2229D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5F5850-76CF-5E61-B67D-267141B95794}"/>
              </a:ext>
            </a:extLst>
          </p:cNvPr>
          <p:cNvSpPr>
            <a:spLocks noGrp="1"/>
          </p:cNvSpPr>
          <p:nvPr>
            <p:ph type="body" idx="1"/>
          </p:nvPr>
        </p:nvSpPr>
        <p:spPr/>
        <p:txBody>
          <a:bodyPr/>
          <a:lstStyle/>
          <a:p>
            <a:pPr algn="l"/>
            <a:r>
              <a:rPr lang="en-US" sz="1200" b="1">
                <a:solidFill>
                  <a:srgbClr val="65666B"/>
                </a:solidFill>
              </a:rPr>
              <a:t>Barrier Wall Project </a:t>
            </a:r>
            <a:endParaRPr lang="en-US" sz="1200">
              <a:solidFill>
                <a:srgbClr val="65666B"/>
              </a:solidFill>
            </a:endParaRPr>
          </a:p>
          <a:p>
            <a:pPr algn="l"/>
            <a:endParaRPr lang="en-US" sz="1200" b="1"/>
          </a:p>
        </p:txBody>
      </p:sp>
      <p:sp>
        <p:nvSpPr>
          <p:cNvPr id="4" name="Slide Number Placeholder 3">
            <a:extLst>
              <a:ext uri="{FF2B5EF4-FFF2-40B4-BE49-F238E27FC236}">
                <a16:creationId xmlns:a16="http://schemas.microsoft.com/office/drawing/2014/main" id="{0D2DB9AA-D783-CF2B-61DB-5D3AC7775486}"/>
              </a:ext>
            </a:extLst>
          </p:cNvPr>
          <p:cNvSpPr>
            <a:spLocks noGrp="1"/>
          </p:cNvSpPr>
          <p:nvPr>
            <p:ph type="sldNum" sz="quarter" idx="5"/>
          </p:nvPr>
        </p:nvSpPr>
        <p:spPr/>
        <p:txBody>
          <a:bodyPr/>
          <a:lstStyle/>
          <a:p>
            <a:fld id="{026BC6D3-19B5-4146-91B7-875711D2C245}" type="slidenum">
              <a:rPr lang="en-US" smtClean="0"/>
              <a:t>24</a:t>
            </a:fld>
            <a:endParaRPr lang="en-US"/>
          </a:p>
        </p:txBody>
      </p:sp>
    </p:spTree>
    <p:extLst>
      <p:ext uri="{BB962C8B-B14F-4D97-AF65-F5344CB8AC3E}">
        <p14:creationId xmlns:p14="http://schemas.microsoft.com/office/powerpoint/2010/main" val="3760895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01C07-C274-9162-395B-D8CBADD0B6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DBE92-A0EE-5696-0D83-27A6411BE6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7ABD99-5F13-0D9A-24E0-86C41161B288}"/>
              </a:ext>
            </a:extLst>
          </p:cNvPr>
          <p:cNvSpPr>
            <a:spLocks noGrp="1"/>
          </p:cNvSpPr>
          <p:nvPr>
            <p:ph type="body" idx="1"/>
          </p:nvPr>
        </p:nvSpPr>
        <p:spPr/>
        <p:txBody>
          <a:bodyPr/>
          <a:lstStyle/>
          <a:p>
            <a:pPr algn="l"/>
            <a:r>
              <a:rPr lang="en-US" sz="1200" b="1">
                <a:solidFill>
                  <a:srgbClr val="65666B"/>
                </a:solidFill>
              </a:rPr>
              <a:t>Barrier Wall Project </a:t>
            </a:r>
            <a:endParaRPr lang="en-US" sz="1200">
              <a:solidFill>
                <a:srgbClr val="65666B"/>
              </a:solidFill>
            </a:endParaRPr>
          </a:p>
          <a:p>
            <a:pPr algn="l"/>
            <a:endParaRPr lang="en-US" sz="1200" b="1"/>
          </a:p>
          <a:p>
            <a:pPr algn="l"/>
            <a:r>
              <a:rPr lang="en-US" sz="1200" b="1"/>
              <a:t>Hopes and Dreams: </a:t>
            </a:r>
          </a:p>
          <a:p>
            <a:pPr algn="l"/>
            <a:endParaRPr lang="en-US" sz="1200" b="1"/>
          </a:p>
          <a:p>
            <a:pPr algn="l"/>
            <a:r>
              <a:rPr lang="en-US" sz="1200" b="1"/>
              <a:t>My goal is to have an attorney see the seriousness of my case</a:t>
            </a:r>
          </a:p>
          <a:p>
            <a:pPr algn="l"/>
            <a:endParaRPr lang="en-US" sz="1200" b="1"/>
          </a:p>
          <a:p>
            <a:pPr algn="l"/>
            <a:r>
              <a:rPr lang="en-US" sz="1200" b="1"/>
              <a:t>I dream of having my family back together.</a:t>
            </a:r>
          </a:p>
          <a:p>
            <a:pPr algn="l"/>
            <a:endParaRPr lang="en-US" sz="1200" b="1"/>
          </a:p>
          <a:p>
            <a:pPr algn="l"/>
            <a:r>
              <a:rPr lang="en-US" sz="1200" b="1"/>
              <a:t>I want to give back.</a:t>
            </a:r>
          </a:p>
          <a:p>
            <a:pPr algn="l"/>
            <a:endParaRPr lang="en-US" sz="1200" b="1"/>
          </a:p>
          <a:p>
            <a:pPr algn="l"/>
            <a:endParaRPr lang="en-US" sz="1200" b="1"/>
          </a:p>
          <a:p>
            <a:pPr algn="l"/>
            <a:endParaRPr lang="en-US" sz="1200" b="1"/>
          </a:p>
        </p:txBody>
      </p:sp>
      <p:sp>
        <p:nvSpPr>
          <p:cNvPr id="4" name="Slide Number Placeholder 3">
            <a:extLst>
              <a:ext uri="{FF2B5EF4-FFF2-40B4-BE49-F238E27FC236}">
                <a16:creationId xmlns:a16="http://schemas.microsoft.com/office/drawing/2014/main" id="{5621EC63-56A4-4C09-49A3-952D1FB3C919}"/>
              </a:ext>
            </a:extLst>
          </p:cNvPr>
          <p:cNvSpPr>
            <a:spLocks noGrp="1"/>
          </p:cNvSpPr>
          <p:nvPr>
            <p:ph type="sldNum" sz="quarter" idx="5"/>
          </p:nvPr>
        </p:nvSpPr>
        <p:spPr/>
        <p:txBody>
          <a:bodyPr/>
          <a:lstStyle/>
          <a:p>
            <a:fld id="{026BC6D3-19B5-4146-91B7-875711D2C245}" type="slidenum">
              <a:rPr lang="en-US" smtClean="0"/>
              <a:t>25</a:t>
            </a:fld>
            <a:endParaRPr lang="en-US"/>
          </a:p>
        </p:txBody>
      </p:sp>
    </p:spTree>
    <p:extLst>
      <p:ext uri="{BB962C8B-B14F-4D97-AF65-F5344CB8AC3E}">
        <p14:creationId xmlns:p14="http://schemas.microsoft.com/office/powerpoint/2010/main" val="1616461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02AB2-5D29-79AF-80C5-2FA850E9F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EBF6D7-94F9-BE27-2B47-FBA90A70C6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1A97F-3BE2-5F9D-B5CF-5E2573963AC9}"/>
              </a:ext>
            </a:extLst>
          </p:cNvPr>
          <p:cNvSpPr>
            <a:spLocks noGrp="1"/>
          </p:cNvSpPr>
          <p:nvPr>
            <p:ph type="body" idx="1"/>
          </p:nvPr>
        </p:nvSpPr>
        <p:spPr/>
        <p:txBody>
          <a:bodyPr/>
          <a:lstStyle/>
          <a:p>
            <a:pPr algn="l"/>
            <a:r>
              <a:rPr lang="en-US" sz="1200" b="1">
                <a:solidFill>
                  <a:srgbClr val="65666B"/>
                </a:solidFill>
              </a:rPr>
              <a:t>Barrier Wall Project </a:t>
            </a:r>
            <a:endParaRPr lang="en-US" sz="1200">
              <a:solidFill>
                <a:srgbClr val="65666B"/>
              </a:solidFill>
            </a:endParaRPr>
          </a:p>
          <a:p>
            <a:pPr algn="l"/>
            <a:endParaRPr lang="en-US" sz="1200" b="1"/>
          </a:p>
          <a:p>
            <a:pPr algn="l"/>
            <a:r>
              <a:rPr lang="en-US" sz="1200" b="1"/>
              <a:t>Hopes and Dreams: </a:t>
            </a:r>
          </a:p>
          <a:p>
            <a:pPr algn="l"/>
            <a:endParaRPr lang="en-US" sz="1200" b="1"/>
          </a:p>
          <a:p>
            <a:pPr algn="l"/>
            <a:r>
              <a:rPr lang="en-US" sz="1200" b="1"/>
              <a:t>My goal is to have an attorney see the seriousness of my case</a:t>
            </a:r>
          </a:p>
          <a:p>
            <a:pPr algn="l"/>
            <a:endParaRPr lang="en-US" sz="1200" b="1"/>
          </a:p>
          <a:p>
            <a:pPr algn="l"/>
            <a:r>
              <a:rPr lang="en-US" sz="1200" b="1"/>
              <a:t>I dream of having my family back together.</a:t>
            </a:r>
          </a:p>
          <a:p>
            <a:pPr algn="l"/>
            <a:endParaRPr lang="en-US" sz="1200" b="1"/>
          </a:p>
          <a:p>
            <a:pPr algn="l"/>
            <a:r>
              <a:rPr lang="en-US" sz="1200" b="1"/>
              <a:t>I want to give back.</a:t>
            </a:r>
          </a:p>
          <a:p>
            <a:pPr algn="l"/>
            <a:endParaRPr lang="en-US" sz="1200" b="1"/>
          </a:p>
          <a:p>
            <a:pPr algn="l"/>
            <a:endParaRPr lang="en-US" sz="1200" b="1"/>
          </a:p>
          <a:p>
            <a:pPr algn="l"/>
            <a:endParaRPr lang="en-US" sz="1200" b="1"/>
          </a:p>
        </p:txBody>
      </p:sp>
      <p:sp>
        <p:nvSpPr>
          <p:cNvPr id="4" name="Slide Number Placeholder 3">
            <a:extLst>
              <a:ext uri="{FF2B5EF4-FFF2-40B4-BE49-F238E27FC236}">
                <a16:creationId xmlns:a16="http://schemas.microsoft.com/office/drawing/2014/main" id="{44844040-8963-005A-32D5-0B823B6678E3}"/>
              </a:ext>
            </a:extLst>
          </p:cNvPr>
          <p:cNvSpPr>
            <a:spLocks noGrp="1"/>
          </p:cNvSpPr>
          <p:nvPr>
            <p:ph type="sldNum" sz="quarter" idx="5"/>
          </p:nvPr>
        </p:nvSpPr>
        <p:spPr/>
        <p:txBody>
          <a:bodyPr/>
          <a:lstStyle/>
          <a:p>
            <a:fld id="{026BC6D3-19B5-4146-91B7-875711D2C245}" type="slidenum">
              <a:rPr lang="en-US" smtClean="0"/>
              <a:t>26</a:t>
            </a:fld>
            <a:endParaRPr lang="en-US"/>
          </a:p>
        </p:txBody>
      </p:sp>
    </p:spTree>
    <p:extLst>
      <p:ext uri="{BB962C8B-B14F-4D97-AF65-F5344CB8AC3E}">
        <p14:creationId xmlns:p14="http://schemas.microsoft.com/office/powerpoint/2010/main" val="3144676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BBFAF-AD63-F857-DFF9-739B601EFF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500B8A-089C-B966-435B-43FF937B60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2C2D83-7C79-6E18-E940-77BAA99CCDAD}"/>
              </a:ext>
            </a:extLst>
          </p:cNvPr>
          <p:cNvSpPr>
            <a:spLocks noGrp="1"/>
          </p:cNvSpPr>
          <p:nvPr>
            <p:ph type="body" idx="1"/>
          </p:nvPr>
        </p:nvSpPr>
        <p:spPr/>
        <p:txBody>
          <a:bodyPr/>
          <a:lstStyle/>
          <a:p>
            <a:pPr algn="l"/>
            <a:r>
              <a:rPr lang="en-US" sz="1200" b="1">
                <a:solidFill>
                  <a:srgbClr val="65666B"/>
                </a:solidFill>
              </a:rPr>
              <a:t>Barrier Wall Project </a:t>
            </a:r>
            <a:endParaRPr lang="en-US" sz="1200">
              <a:solidFill>
                <a:srgbClr val="65666B"/>
              </a:solidFill>
            </a:endParaRPr>
          </a:p>
          <a:p>
            <a:pPr algn="l"/>
            <a:endParaRPr lang="en-US" sz="1200" b="1"/>
          </a:p>
          <a:p>
            <a:pPr algn="l"/>
            <a:r>
              <a:rPr lang="en-US" sz="1200" b="1"/>
              <a:t>Hopes and Dreams: </a:t>
            </a:r>
          </a:p>
          <a:p>
            <a:pPr algn="l"/>
            <a:endParaRPr lang="en-US" sz="1200" b="1"/>
          </a:p>
          <a:p>
            <a:pPr algn="l"/>
            <a:r>
              <a:rPr lang="en-US" sz="1200" b="1"/>
              <a:t>My goal is to have an attorney see the seriousness of my case</a:t>
            </a:r>
          </a:p>
          <a:p>
            <a:pPr algn="l"/>
            <a:endParaRPr lang="en-US" sz="1200" b="1"/>
          </a:p>
          <a:p>
            <a:pPr algn="l"/>
            <a:r>
              <a:rPr lang="en-US" sz="1200" b="1"/>
              <a:t>I dream of having my family back together.</a:t>
            </a:r>
          </a:p>
          <a:p>
            <a:pPr algn="l"/>
            <a:endParaRPr lang="en-US" sz="1200" b="1"/>
          </a:p>
          <a:p>
            <a:pPr algn="l"/>
            <a:r>
              <a:rPr lang="en-US" sz="1200" b="1"/>
              <a:t>I want to give back.</a:t>
            </a:r>
          </a:p>
          <a:p>
            <a:pPr algn="l"/>
            <a:endParaRPr lang="en-US" sz="1200" b="1"/>
          </a:p>
          <a:p>
            <a:pPr algn="l"/>
            <a:endParaRPr lang="en-US" sz="1200" b="1"/>
          </a:p>
          <a:p>
            <a:pPr algn="l"/>
            <a:endParaRPr lang="en-US" sz="1200" b="1"/>
          </a:p>
        </p:txBody>
      </p:sp>
      <p:sp>
        <p:nvSpPr>
          <p:cNvPr id="4" name="Slide Number Placeholder 3">
            <a:extLst>
              <a:ext uri="{FF2B5EF4-FFF2-40B4-BE49-F238E27FC236}">
                <a16:creationId xmlns:a16="http://schemas.microsoft.com/office/drawing/2014/main" id="{FCA80A0C-A8EC-E538-D0DF-2B2EE49016BE}"/>
              </a:ext>
            </a:extLst>
          </p:cNvPr>
          <p:cNvSpPr>
            <a:spLocks noGrp="1"/>
          </p:cNvSpPr>
          <p:nvPr>
            <p:ph type="sldNum" sz="quarter" idx="5"/>
          </p:nvPr>
        </p:nvSpPr>
        <p:spPr/>
        <p:txBody>
          <a:bodyPr/>
          <a:lstStyle/>
          <a:p>
            <a:fld id="{026BC6D3-19B5-4146-91B7-875711D2C245}" type="slidenum">
              <a:rPr lang="en-US" smtClean="0"/>
              <a:t>27</a:t>
            </a:fld>
            <a:endParaRPr lang="en-US"/>
          </a:p>
        </p:txBody>
      </p:sp>
    </p:spTree>
    <p:extLst>
      <p:ext uri="{BB962C8B-B14F-4D97-AF65-F5344CB8AC3E}">
        <p14:creationId xmlns:p14="http://schemas.microsoft.com/office/powerpoint/2010/main" val="2801597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a:p>
            <a:pPr algn="l"/>
            <a:endParaRPr lang="en-US"/>
          </a:p>
        </p:txBody>
      </p:sp>
      <p:sp>
        <p:nvSpPr>
          <p:cNvPr id="4" name="Slide Number Placeholder 3"/>
          <p:cNvSpPr>
            <a:spLocks noGrp="1"/>
          </p:cNvSpPr>
          <p:nvPr>
            <p:ph type="sldNum" sz="quarter" idx="5"/>
          </p:nvPr>
        </p:nvSpPr>
        <p:spPr/>
        <p:txBody>
          <a:bodyPr/>
          <a:lstStyle/>
          <a:p>
            <a:fld id="{026BC6D3-19B5-4146-91B7-875711D2C245}" type="slidenum">
              <a:rPr lang="en-US" smtClean="0"/>
              <a:t>28</a:t>
            </a:fld>
            <a:endParaRPr lang="en-US"/>
          </a:p>
        </p:txBody>
      </p:sp>
    </p:spTree>
    <p:extLst>
      <p:ext uri="{BB962C8B-B14F-4D97-AF65-F5344CB8AC3E}">
        <p14:creationId xmlns:p14="http://schemas.microsoft.com/office/powerpoint/2010/main" val="3453296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Human Trafficking is the second largest criminal industry in the world, and it is the fastest growing!</a:t>
            </a:r>
            <a:r>
              <a:rPr kumimoji="0" lang="en-US" sz="800" b="0" i="0" u="none" strike="noStrike" kern="1200" cap="all" spc="0" normalizeH="0" baseline="0" noProof="0">
                <a:ln>
                  <a:noFill/>
                </a:ln>
                <a:solidFill>
                  <a:srgbClr val="424242"/>
                </a:solidFill>
                <a:effectLst/>
                <a:uLnTx/>
                <a:uFillTx/>
                <a:latin typeface="Calibri" panose="020F0502020204030204" pitchFamily="34" charset="0"/>
                <a:ea typeface="Century Schoolbook" charset="0"/>
                <a:cs typeface="Calibri" panose="020F0502020204030204" pitchFamily="34" charset="0"/>
              </a:rPr>
              <a:t> </a:t>
            </a:r>
          </a:p>
          <a:p>
            <a:r>
              <a:rPr lang="en-US"/>
              <a:t>As a side note: 1</a:t>
            </a:r>
            <a:r>
              <a:rPr lang="en-US" baseline="30000"/>
              <a:t>st</a:t>
            </a:r>
            <a:r>
              <a:rPr lang="en-US"/>
              <a:t> is Drug Trade and a close 3</a:t>
            </a:r>
            <a:r>
              <a:rPr lang="en-US" baseline="30000"/>
              <a:t>nd</a:t>
            </a:r>
            <a:r>
              <a:rPr lang="en-US"/>
              <a:t> is Counterfeiting </a:t>
            </a:r>
            <a:r>
              <a:rPr lang="en-US" b="1" i="0">
                <a:solidFill>
                  <a:srgbClr val="5F6368"/>
                </a:solidFill>
                <a:effectLst/>
                <a:latin typeface="Roboto" panose="02000000000000000000" pitchFamily="2" charset="0"/>
              </a:rPr>
              <a:t>fake</a:t>
            </a:r>
            <a:r>
              <a:rPr lang="en-US" b="0" i="0">
                <a:solidFill>
                  <a:srgbClr val="4D5156"/>
                </a:solidFill>
                <a:effectLst/>
                <a:latin typeface="Roboto" panose="02000000000000000000" pitchFamily="2" charset="0"/>
              </a:rPr>
              <a:t> and pirated goods - fashion, drugs, food, electronics</a:t>
            </a:r>
          </a:p>
          <a:p>
            <a:endParaRPr lang="en-US" b="0" i="0">
              <a:solidFill>
                <a:srgbClr val="4D5156"/>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65666B"/>
                </a:solidFill>
                <a:effectLst/>
              </a:rPr>
              <a:t>Therefore, human trafficking is about the power of ownership over another human being, treating her as a commodity, for personal gain, whether that’s financial or material gain or sadistic pleasure. Ownership of another human being is slavery. Source: </a:t>
            </a:r>
            <a:r>
              <a:rPr lang="en-US">
                <a:solidFill>
                  <a:srgbClr val="65666B"/>
                </a:solidFill>
              </a:rPr>
              <a:t>Nordic Model Now!</a:t>
            </a:r>
            <a:r>
              <a:rPr lang="en-US" sz="1200">
                <a:solidFill>
                  <a:srgbClr val="65666B"/>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65666B"/>
              </a:solidFill>
            </a:endParaRPr>
          </a:p>
          <a:p>
            <a:endParaRPr lang="en-US" b="0" i="0">
              <a:solidFill>
                <a:srgbClr val="4D5156"/>
              </a:solidFill>
              <a:effectLst/>
              <a:latin typeface="Roboto" panose="02000000000000000000" pitchFamily="2" charset="0"/>
            </a:endParaRPr>
          </a:p>
          <a:p>
            <a:endParaRPr lang="en-US"/>
          </a:p>
          <a:p>
            <a:pPr algn="l"/>
            <a:endParaRPr lang="en-US"/>
          </a:p>
        </p:txBody>
      </p:sp>
      <p:sp>
        <p:nvSpPr>
          <p:cNvPr id="4" name="Slide Number Placeholder 3"/>
          <p:cNvSpPr>
            <a:spLocks noGrp="1"/>
          </p:cNvSpPr>
          <p:nvPr>
            <p:ph type="sldNum" sz="quarter" idx="5"/>
          </p:nvPr>
        </p:nvSpPr>
        <p:spPr/>
        <p:txBody>
          <a:bodyPr/>
          <a:lstStyle/>
          <a:p>
            <a:fld id="{026BC6D3-19B5-4146-91B7-875711D2C245}" type="slidenum">
              <a:rPr lang="en-US" smtClean="0"/>
              <a:t>3</a:t>
            </a:fld>
            <a:endParaRPr lang="en-US"/>
          </a:p>
        </p:txBody>
      </p:sp>
    </p:spTree>
    <p:extLst>
      <p:ext uri="{BB962C8B-B14F-4D97-AF65-F5344CB8AC3E}">
        <p14:creationId xmlns:p14="http://schemas.microsoft.com/office/powerpoint/2010/main" val="2304274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6BC6D3-19B5-4146-91B7-875711D2C245}" type="slidenum">
              <a:rPr lang="en-US" smtClean="0"/>
              <a:t>4</a:t>
            </a:fld>
            <a:endParaRPr lang="en-US"/>
          </a:p>
        </p:txBody>
      </p:sp>
    </p:spTree>
    <p:extLst>
      <p:ext uri="{BB962C8B-B14F-4D97-AF65-F5344CB8AC3E}">
        <p14:creationId xmlns:p14="http://schemas.microsoft.com/office/powerpoint/2010/main" val="3335616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6BC6D3-19B5-4146-91B7-875711D2C245}" type="slidenum">
              <a:rPr lang="en-US" smtClean="0"/>
              <a:t>5</a:t>
            </a:fld>
            <a:endParaRPr lang="en-US"/>
          </a:p>
        </p:txBody>
      </p:sp>
    </p:spTree>
    <p:extLst>
      <p:ext uri="{BB962C8B-B14F-4D97-AF65-F5344CB8AC3E}">
        <p14:creationId xmlns:p14="http://schemas.microsoft.com/office/powerpoint/2010/main" val="1040646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algn="l"/>
            <a:r>
              <a:rPr lang="en-US"/>
              <a:t>You can learn more about the Nordic Model at </a:t>
            </a:r>
            <a:r>
              <a:rPr lang="en-US" err="1"/>
              <a:t>www.nordicmodelnow.org</a:t>
            </a:r>
            <a:endParaRPr lang="en-US"/>
          </a:p>
        </p:txBody>
      </p:sp>
      <p:sp>
        <p:nvSpPr>
          <p:cNvPr id="4" name="Slide Number Placeholder 3"/>
          <p:cNvSpPr>
            <a:spLocks noGrp="1"/>
          </p:cNvSpPr>
          <p:nvPr>
            <p:ph type="sldNum" sz="quarter" idx="5"/>
          </p:nvPr>
        </p:nvSpPr>
        <p:spPr/>
        <p:txBody>
          <a:bodyPr/>
          <a:lstStyle/>
          <a:p>
            <a:fld id="{026BC6D3-19B5-4146-91B7-875711D2C245}" type="slidenum">
              <a:rPr lang="en-US" smtClean="0"/>
              <a:t>6</a:t>
            </a:fld>
            <a:endParaRPr lang="en-US"/>
          </a:p>
        </p:txBody>
      </p:sp>
    </p:spTree>
    <p:extLst>
      <p:ext uri="{BB962C8B-B14F-4D97-AF65-F5344CB8AC3E}">
        <p14:creationId xmlns:p14="http://schemas.microsoft.com/office/powerpoint/2010/main" val="3344468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D7E37-0B86-1E51-9961-0D481E2E33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A2C349-3408-32DC-FEF0-429FDC618B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E2F9C7-117A-7202-5870-7D4ADA42B91A}"/>
              </a:ext>
            </a:extLst>
          </p:cNvPr>
          <p:cNvSpPr>
            <a:spLocks noGrp="1"/>
          </p:cNvSpPr>
          <p:nvPr>
            <p:ph type="body" idx="1"/>
          </p:nvPr>
        </p:nvSpPr>
        <p:spPr/>
        <p:txBody>
          <a:bodyPr/>
          <a:lstStyle/>
          <a:p>
            <a:pPr algn="l"/>
            <a:endParaRPr lang="en-US"/>
          </a:p>
        </p:txBody>
      </p:sp>
      <p:sp>
        <p:nvSpPr>
          <p:cNvPr id="4" name="Slide Number Placeholder 3">
            <a:extLst>
              <a:ext uri="{FF2B5EF4-FFF2-40B4-BE49-F238E27FC236}">
                <a16:creationId xmlns:a16="http://schemas.microsoft.com/office/drawing/2014/main" id="{43F4AFA1-DB5E-39F7-AE38-E71CFE0F36D1}"/>
              </a:ext>
            </a:extLst>
          </p:cNvPr>
          <p:cNvSpPr>
            <a:spLocks noGrp="1"/>
          </p:cNvSpPr>
          <p:nvPr>
            <p:ph type="sldNum" sz="quarter" idx="5"/>
          </p:nvPr>
        </p:nvSpPr>
        <p:spPr/>
        <p:txBody>
          <a:bodyPr/>
          <a:lstStyle/>
          <a:p>
            <a:fld id="{026BC6D3-19B5-4146-91B7-875711D2C245}" type="slidenum">
              <a:rPr lang="en-US" smtClean="0"/>
              <a:t>7</a:t>
            </a:fld>
            <a:endParaRPr lang="en-US"/>
          </a:p>
        </p:txBody>
      </p:sp>
    </p:spTree>
    <p:extLst>
      <p:ext uri="{BB962C8B-B14F-4D97-AF65-F5344CB8AC3E}">
        <p14:creationId xmlns:p14="http://schemas.microsoft.com/office/powerpoint/2010/main" val="2633849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5F846-EEBE-A89B-DC57-F5E13EDC6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A01FE-7257-61D6-7326-0A4AB737FE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EBCB9A-BA79-56ED-7956-26E3496CC7B8}"/>
              </a:ext>
            </a:extLst>
          </p:cNvPr>
          <p:cNvSpPr>
            <a:spLocks noGrp="1"/>
          </p:cNvSpPr>
          <p:nvPr>
            <p:ph type="body" idx="1"/>
          </p:nvPr>
        </p:nvSpPr>
        <p:spPr/>
        <p:txBody>
          <a:bodyPr/>
          <a:lstStyle/>
          <a:p>
            <a:pPr algn="l"/>
            <a:endParaRPr lang="en-US"/>
          </a:p>
        </p:txBody>
      </p:sp>
      <p:sp>
        <p:nvSpPr>
          <p:cNvPr id="4" name="Slide Number Placeholder 3">
            <a:extLst>
              <a:ext uri="{FF2B5EF4-FFF2-40B4-BE49-F238E27FC236}">
                <a16:creationId xmlns:a16="http://schemas.microsoft.com/office/drawing/2014/main" id="{327EDA8A-EC8A-4B11-7AEE-A8EE780979BD}"/>
              </a:ext>
            </a:extLst>
          </p:cNvPr>
          <p:cNvSpPr>
            <a:spLocks noGrp="1"/>
          </p:cNvSpPr>
          <p:nvPr>
            <p:ph type="sldNum" sz="quarter" idx="5"/>
          </p:nvPr>
        </p:nvSpPr>
        <p:spPr/>
        <p:txBody>
          <a:bodyPr/>
          <a:lstStyle/>
          <a:p>
            <a:fld id="{026BC6D3-19B5-4146-91B7-875711D2C245}" type="slidenum">
              <a:rPr lang="en-US" smtClean="0"/>
              <a:t>8</a:t>
            </a:fld>
            <a:endParaRPr lang="en-US"/>
          </a:p>
        </p:txBody>
      </p:sp>
    </p:spTree>
    <p:extLst>
      <p:ext uri="{BB962C8B-B14F-4D97-AF65-F5344CB8AC3E}">
        <p14:creationId xmlns:p14="http://schemas.microsoft.com/office/powerpoint/2010/main" val="2160177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fld id="{026BC6D3-19B5-4146-91B7-875711D2C245}" type="slidenum">
              <a:rPr lang="en-US" smtClean="0"/>
              <a:t>9</a:t>
            </a:fld>
            <a:endParaRPr lang="en-US"/>
          </a:p>
        </p:txBody>
      </p:sp>
    </p:spTree>
    <p:extLst>
      <p:ext uri="{BB962C8B-B14F-4D97-AF65-F5344CB8AC3E}">
        <p14:creationId xmlns:p14="http://schemas.microsoft.com/office/powerpoint/2010/main" val="2831466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1F1E7-802C-48FE-B785-706E4BEF34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5AC1A4-8250-4C87-860E-6B23F42DB0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24D71C-DF98-4CB9-8173-4ABF0AE5218F}"/>
              </a:ext>
            </a:extLst>
          </p:cNvPr>
          <p:cNvSpPr>
            <a:spLocks noGrp="1"/>
          </p:cNvSpPr>
          <p:nvPr>
            <p:ph type="dt" sz="half" idx="10"/>
          </p:nvPr>
        </p:nvSpPr>
        <p:spPr/>
        <p:txBody>
          <a:bodyPr/>
          <a:lstStyle/>
          <a:p>
            <a:fld id="{9B01085B-07D6-4C19-89A2-186D7A3A885C}" type="datetimeFigureOut">
              <a:rPr lang="en-US" smtClean="0"/>
              <a:t>5/21/25</a:t>
            </a:fld>
            <a:endParaRPr lang="en-US"/>
          </a:p>
        </p:txBody>
      </p:sp>
      <p:sp>
        <p:nvSpPr>
          <p:cNvPr id="5" name="Footer Placeholder 4">
            <a:extLst>
              <a:ext uri="{FF2B5EF4-FFF2-40B4-BE49-F238E27FC236}">
                <a16:creationId xmlns:a16="http://schemas.microsoft.com/office/drawing/2014/main" id="{5B78034B-5DE8-4F22-8337-EA5EC4958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71B9F-E2E4-4280-A4C1-E508BE9B366F}"/>
              </a:ext>
            </a:extLst>
          </p:cNvPr>
          <p:cNvSpPr>
            <a:spLocks noGrp="1"/>
          </p:cNvSpPr>
          <p:nvPr>
            <p:ph type="sldNum" sz="quarter" idx="12"/>
          </p:nvPr>
        </p:nvSpPr>
        <p:spPr/>
        <p:txBody>
          <a:bodyPr/>
          <a:lstStyle/>
          <a:p>
            <a:fld id="{5FBAE287-619E-43F1-90FC-7445C08B10B7}" type="slidenum">
              <a:rPr lang="en-US" smtClean="0"/>
              <a:t>‹#›</a:t>
            </a:fld>
            <a:endParaRPr lang="en-US"/>
          </a:p>
        </p:txBody>
      </p:sp>
    </p:spTree>
    <p:extLst>
      <p:ext uri="{BB962C8B-B14F-4D97-AF65-F5344CB8AC3E}">
        <p14:creationId xmlns:p14="http://schemas.microsoft.com/office/powerpoint/2010/main" val="241137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848D6-ABE1-4225-939C-E1D471DB7D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E74174-6455-4AAD-8BE9-1FE497FA41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FBBB0-F154-4483-93E2-F87B577755DC}"/>
              </a:ext>
            </a:extLst>
          </p:cNvPr>
          <p:cNvSpPr>
            <a:spLocks noGrp="1"/>
          </p:cNvSpPr>
          <p:nvPr>
            <p:ph type="dt" sz="half" idx="10"/>
          </p:nvPr>
        </p:nvSpPr>
        <p:spPr/>
        <p:txBody>
          <a:bodyPr/>
          <a:lstStyle/>
          <a:p>
            <a:fld id="{9B01085B-07D6-4C19-89A2-186D7A3A885C}" type="datetimeFigureOut">
              <a:rPr lang="en-US" smtClean="0"/>
              <a:t>5/21/25</a:t>
            </a:fld>
            <a:endParaRPr lang="en-US"/>
          </a:p>
        </p:txBody>
      </p:sp>
      <p:sp>
        <p:nvSpPr>
          <p:cNvPr id="5" name="Footer Placeholder 4">
            <a:extLst>
              <a:ext uri="{FF2B5EF4-FFF2-40B4-BE49-F238E27FC236}">
                <a16:creationId xmlns:a16="http://schemas.microsoft.com/office/drawing/2014/main" id="{D4731DDD-7734-4229-B71E-E972203B28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E32A5D-D029-4F8A-B0D3-AEC540B32C88}"/>
              </a:ext>
            </a:extLst>
          </p:cNvPr>
          <p:cNvSpPr>
            <a:spLocks noGrp="1"/>
          </p:cNvSpPr>
          <p:nvPr>
            <p:ph type="sldNum" sz="quarter" idx="12"/>
          </p:nvPr>
        </p:nvSpPr>
        <p:spPr/>
        <p:txBody>
          <a:bodyPr/>
          <a:lstStyle/>
          <a:p>
            <a:fld id="{5FBAE287-619E-43F1-90FC-7445C08B10B7}" type="slidenum">
              <a:rPr lang="en-US" smtClean="0"/>
              <a:t>‹#›</a:t>
            </a:fld>
            <a:endParaRPr lang="en-US"/>
          </a:p>
        </p:txBody>
      </p:sp>
    </p:spTree>
    <p:extLst>
      <p:ext uri="{BB962C8B-B14F-4D97-AF65-F5344CB8AC3E}">
        <p14:creationId xmlns:p14="http://schemas.microsoft.com/office/powerpoint/2010/main" val="2938449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630AFE-3E6C-42D0-8F31-086BA034E0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D3196F-54E5-4C56-9880-7BE5C9E267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953B0A-B978-4E93-A9A9-4FC4CFD7B889}"/>
              </a:ext>
            </a:extLst>
          </p:cNvPr>
          <p:cNvSpPr>
            <a:spLocks noGrp="1"/>
          </p:cNvSpPr>
          <p:nvPr>
            <p:ph type="dt" sz="half" idx="10"/>
          </p:nvPr>
        </p:nvSpPr>
        <p:spPr/>
        <p:txBody>
          <a:bodyPr/>
          <a:lstStyle/>
          <a:p>
            <a:fld id="{9B01085B-07D6-4C19-89A2-186D7A3A885C}" type="datetimeFigureOut">
              <a:rPr lang="en-US" smtClean="0"/>
              <a:t>5/21/25</a:t>
            </a:fld>
            <a:endParaRPr lang="en-US"/>
          </a:p>
        </p:txBody>
      </p:sp>
      <p:sp>
        <p:nvSpPr>
          <p:cNvPr id="5" name="Footer Placeholder 4">
            <a:extLst>
              <a:ext uri="{FF2B5EF4-FFF2-40B4-BE49-F238E27FC236}">
                <a16:creationId xmlns:a16="http://schemas.microsoft.com/office/drawing/2014/main" id="{37BBF15F-D971-4791-A7CC-C8419FF06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2D466-9FD7-437E-873F-FD4A77E2DFC0}"/>
              </a:ext>
            </a:extLst>
          </p:cNvPr>
          <p:cNvSpPr>
            <a:spLocks noGrp="1"/>
          </p:cNvSpPr>
          <p:nvPr>
            <p:ph type="sldNum" sz="quarter" idx="12"/>
          </p:nvPr>
        </p:nvSpPr>
        <p:spPr/>
        <p:txBody>
          <a:bodyPr/>
          <a:lstStyle/>
          <a:p>
            <a:fld id="{5FBAE287-619E-43F1-90FC-7445C08B10B7}" type="slidenum">
              <a:rPr lang="en-US" smtClean="0"/>
              <a:t>‹#›</a:t>
            </a:fld>
            <a:endParaRPr lang="en-US"/>
          </a:p>
        </p:txBody>
      </p:sp>
    </p:spTree>
    <p:extLst>
      <p:ext uri="{BB962C8B-B14F-4D97-AF65-F5344CB8AC3E}">
        <p14:creationId xmlns:p14="http://schemas.microsoft.com/office/powerpoint/2010/main" val="176117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0DDD1EF-1A52-47BD-B37D-AAB0C62B209F}"/>
              </a:ext>
            </a:extLst>
          </p:cNvPr>
          <p:cNvCxnSpPr/>
          <p:nvPr userDrawn="1"/>
        </p:nvCxnSpPr>
        <p:spPr>
          <a:xfrm>
            <a:off x="0" y="6085742"/>
            <a:ext cx="12192000" cy="0"/>
          </a:xfrm>
          <a:prstGeom prst="line">
            <a:avLst/>
          </a:prstGeom>
          <a:ln w="57150">
            <a:solidFill>
              <a:srgbClr val="C72F5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A79E7B0-6CAF-4115-80AE-E607E1CBD12C}"/>
              </a:ext>
            </a:extLst>
          </p:cNvPr>
          <p:cNvSpPr txBox="1"/>
          <p:nvPr userDrawn="1"/>
        </p:nvSpPr>
        <p:spPr>
          <a:xfrm>
            <a:off x="181282" y="6321365"/>
            <a:ext cx="5781675" cy="400110"/>
          </a:xfrm>
          <a:prstGeom prst="rect">
            <a:avLst/>
          </a:prstGeom>
          <a:noFill/>
        </p:spPr>
        <p:txBody>
          <a:bodyPr wrap="square" rtlCol="0">
            <a:spAutoFit/>
          </a:bodyPr>
          <a:lstStyle/>
          <a:p>
            <a:r>
              <a:rPr lang="en-US" sz="2000" b="1">
                <a:solidFill>
                  <a:srgbClr val="0699C8"/>
                </a:solidFill>
              </a:rPr>
              <a:t>www.bloomforwomen.org</a:t>
            </a:r>
          </a:p>
        </p:txBody>
      </p:sp>
      <p:sp>
        <p:nvSpPr>
          <p:cNvPr id="9" name="Rectangle 8">
            <a:extLst>
              <a:ext uri="{FF2B5EF4-FFF2-40B4-BE49-F238E27FC236}">
                <a16:creationId xmlns:a16="http://schemas.microsoft.com/office/drawing/2014/main" id="{71F77116-3560-48C5-810E-4700CDAFCEE9}"/>
              </a:ext>
            </a:extLst>
          </p:cNvPr>
          <p:cNvSpPr/>
          <p:nvPr userDrawn="1"/>
        </p:nvSpPr>
        <p:spPr>
          <a:xfrm>
            <a:off x="0" y="-26479"/>
            <a:ext cx="12192000" cy="796827"/>
          </a:xfrm>
          <a:prstGeom prst="rect">
            <a:avLst/>
          </a:prstGeom>
          <a:solidFill>
            <a:srgbClr val="53C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31F65FA-6485-4A77-BA43-C4ADD00DAB1D}"/>
              </a:ext>
            </a:extLst>
          </p:cNvPr>
          <p:cNvSpPr txBox="1"/>
          <p:nvPr userDrawn="1"/>
        </p:nvSpPr>
        <p:spPr>
          <a:xfrm>
            <a:off x="61546" y="17991"/>
            <a:ext cx="12054254" cy="769441"/>
          </a:xfrm>
          <a:prstGeom prst="rect">
            <a:avLst/>
          </a:prstGeom>
          <a:noFill/>
        </p:spPr>
        <p:txBody>
          <a:bodyPr wrap="square" rtlCol="0">
            <a:spAutoFit/>
          </a:bodyPr>
          <a:lstStyle/>
          <a:p>
            <a:pPr algn="ctr"/>
            <a:r>
              <a:rPr lang="en-US" sz="4400" b="1">
                <a:solidFill>
                  <a:schemeClr val="bg1"/>
                </a:solidFill>
              </a:rPr>
              <a:t>SLIDE TITLE</a:t>
            </a:r>
            <a:r>
              <a:rPr lang="en-US" sz="4000" b="1">
                <a:solidFill>
                  <a:schemeClr val="bg1"/>
                </a:solidFill>
              </a:rPr>
              <a:t>	</a:t>
            </a:r>
          </a:p>
        </p:txBody>
      </p:sp>
      <p:pic>
        <p:nvPicPr>
          <p:cNvPr id="11" name="Picture 10" descr="A picture containing text, mollusk&#10;&#10;Description automatically generated">
            <a:extLst>
              <a:ext uri="{FF2B5EF4-FFF2-40B4-BE49-F238E27FC236}">
                <a16:creationId xmlns:a16="http://schemas.microsoft.com/office/drawing/2014/main" id="{550205F7-0158-4BDD-BAC6-03554A18F9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0641" y="6154360"/>
            <a:ext cx="1524256" cy="623218"/>
          </a:xfrm>
          <a:prstGeom prst="rect">
            <a:avLst/>
          </a:prstGeom>
        </p:spPr>
      </p:pic>
      <p:pic>
        <p:nvPicPr>
          <p:cNvPr id="14" name="Picture 13" descr="A picture containing beverage, soft drink&#10;&#10;Description automatically generated">
            <a:extLst>
              <a:ext uri="{FF2B5EF4-FFF2-40B4-BE49-F238E27FC236}">
                <a16:creationId xmlns:a16="http://schemas.microsoft.com/office/drawing/2014/main" id="{4E587A48-BB3D-4805-A32E-F9BC1AB1E51D}"/>
              </a:ext>
            </a:extLst>
          </p:cNvPr>
          <p:cNvPicPr>
            <a:picLocks noChangeAspect="1"/>
          </p:cNvPicPr>
          <p:nvPr userDrawn="1"/>
        </p:nvPicPr>
        <p:blipFill rotWithShape="1">
          <a:blip r:embed="rId3">
            <a:alphaModFix amt="35000"/>
            <a:extLst>
              <a:ext uri="{28A0092B-C50C-407E-A947-70E740481C1C}">
                <a14:useLocalDpi xmlns:a14="http://schemas.microsoft.com/office/drawing/2010/main" val="0"/>
              </a:ext>
            </a:extLst>
          </a:blip>
          <a:srcRect t="7969" r="666" b="9404"/>
          <a:stretch/>
        </p:blipFill>
        <p:spPr>
          <a:xfrm>
            <a:off x="2979174" y="831902"/>
            <a:ext cx="6233651" cy="5185219"/>
          </a:xfrm>
          <a:prstGeom prst="rect">
            <a:avLst/>
          </a:prstGeom>
        </p:spPr>
      </p:pic>
    </p:spTree>
    <p:extLst>
      <p:ext uri="{BB962C8B-B14F-4D97-AF65-F5344CB8AC3E}">
        <p14:creationId xmlns:p14="http://schemas.microsoft.com/office/powerpoint/2010/main" val="1882152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FDB64-81C4-4FC2-92E6-90106ECFDB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CB583E-9732-42F1-B07D-2596FE9BF2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10AC1-00BE-4E10-8EBC-ADC83D71C2B0}"/>
              </a:ext>
            </a:extLst>
          </p:cNvPr>
          <p:cNvSpPr>
            <a:spLocks noGrp="1"/>
          </p:cNvSpPr>
          <p:nvPr>
            <p:ph type="dt" sz="half" idx="10"/>
          </p:nvPr>
        </p:nvSpPr>
        <p:spPr/>
        <p:txBody>
          <a:bodyPr/>
          <a:lstStyle/>
          <a:p>
            <a:fld id="{9B01085B-07D6-4C19-89A2-186D7A3A885C}" type="datetimeFigureOut">
              <a:rPr lang="en-US" smtClean="0"/>
              <a:t>5/21/25</a:t>
            </a:fld>
            <a:endParaRPr lang="en-US"/>
          </a:p>
        </p:txBody>
      </p:sp>
      <p:sp>
        <p:nvSpPr>
          <p:cNvPr id="5" name="Footer Placeholder 4">
            <a:extLst>
              <a:ext uri="{FF2B5EF4-FFF2-40B4-BE49-F238E27FC236}">
                <a16:creationId xmlns:a16="http://schemas.microsoft.com/office/drawing/2014/main" id="{F1145955-4A2C-4969-845F-C97B6766E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B5935A-BBFD-4BCA-98F5-B2521813F454}"/>
              </a:ext>
            </a:extLst>
          </p:cNvPr>
          <p:cNvSpPr>
            <a:spLocks noGrp="1"/>
          </p:cNvSpPr>
          <p:nvPr>
            <p:ph type="sldNum" sz="quarter" idx="12"/>
          </p:nvPr>
        </p:nvSpPr>
        <p:spPr/>
        <p:txBody>
          <a:bodyPr/>
          <a:lstStyle/>
          <a:p>
            <a:fld id="{5FBAE287-619E-43F1-90FC-7445C08B10B7}" type="slidenum">
              <a:rPr lang="en-US" smtClean="0"/>
              <a:t>‹#›</a:t>
            </a:fld>
            <a:endParaRPr lang="en-US"/>
          </a:p>
        </p:txBody>
      </p:sp>
    </p:spTree>
    <p:extLst>
      <p:ext uri="{BB962C8B-B14F-4D97-AF65-F5344CB8AC3E}">
        <p14:creationId xmlns:p14="http://schemas.microsoft.com/office/powerpoint/2010/main" val="2165941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75C4A-225D-4281-A42A-1D999BC3F8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7F1EAF-1AAA-45B8-A6E2-E14E501157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A4E886-7DE0-4F63-A336-C03F27A2AD76}"/>
              </a:ext>
            </a:extLst>
          </p:cNvPr>
          <p:cNvSpPr>
            <a:spLocks noGrp="1"/>
          </p:cNvSpPr>
          <p:nvPr>
            <p:ph type="dt" sz="half" idx="10"/>
          </p:nvPr>
        </p:nvSpPr>
        <p:spPr/>
        <p:txBody>
          <a:bodyPr/>
          <a:lstStyle/>
          <a:p>
            <a:fld id="{9B01085B-07D6-4C19-89A2-186D7A3A885C}" type="datetimeFigureOut">
              <a:rPr lang="en-US" smtClean="0"/>
              <a:t>5/21/25</a:t>
            </a:fld>
            <a:endParaRPr lang="en-US"/>
          </a:p>
        </p:txBody>
      </p:sp>
      <p:sp>
        <p:nvSpPr>
          <p:cNvPr id="5" name="Footer Placeholder 4">
            <a:extLst>
              <a:ext uri="{FF2B5EF4-FFF2-40B4-BE49-F238E27FC236}">
                <a16:creationId xmlns:a16="http://schemas.microsoft.com/office/drawing/2014/main" id="{08BF3C81-6E04-46D6-A21C-137DA2EE3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3BA79-F240-46B6-8CD5-3B8444C560AD}"/>
              </a:ext>
            </a:extLst>
          </p:cNvPr>
          <p:cNvSpPr>
            <a:spLocks noGrp="1"/>
          </p:cNvSpPr>
          <p:nvPr>
            <p:ph type="sldNum" sz="quarter" idx="12"/>
          </p:nvPr>
        </p:nvSpPr>
        <p:spPr/>
        <p:txBody>
          <a:bodyPr/>
          <a:lstStyle/>
          <a:p>
            <a:fld id="{5FBAE287-619E-43F1-90FC-7445C08B10B7}" type="slidenum">
              <a:rPr lang="en-US" smtClean="0"/>
              <a:t>‹#›</a:t>
            </a:fld>
            <a:endParaRPr lang="en-US"/>
          </a:p>
        </p:txBody>
      </p:sp>
    </p:spTree>
    <p:extLst>
      <p:ext uri="{BB962C8B-B14F-4D97-AF65-F5344CB8AC3E}">
        <p14:creationId xmlns:p14="http://schemas.microsoft.com/office/powerpoint/2010/main" val="168868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A8B9F-EE3E-498E-867A-CEEBC4C4C3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1FD1EF-945E-4B4E-928C-12B5995C5C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C0C7FA-6930-4B9C-8600-156BE665C3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EB7C16-3E56-4378-A9B1-D4CC34F9BA00}"/>
              </a:ext>
            </a:extLst>
          </p:cNvPr>
          <p:cNvSpPr>
            <a:spLocks noGrp="1"/>
          </p:cNvSpPr>
          <p:nvPr>
            <p:ph type="dt" sz="half" idx="10"/>
          </p:nvPr>
        </p:nvSpPr>
        <p:spPr/>
        <p:txBody>
          <a:bodyPr/>
          <a:lstStyle/>
          <a:p>
            <a:fld id="{9B01085B-07D6-4C19-89A2-186D7A3A885C}" type="datetimeFigureOut">
              <a:rPr lang="en-US" smtClean="0"/>
              <a:t>5/21/25</a:t>
            </a:fld>
            <a:endParaRPr lang="en-US"/>
          </a:p>
        </p:txBody>
      </p:sp>
      <p:sp>
        <p:nvSpPr>
          <p:cNvPr id="6" name="Footer Placeholder 5">
            <a:extLst>
              <a:ext uri="{FF2B5EF4-FFF2-40B4-BE49-F238E27FC236}">
                <a16:creationId xmlns:a16="http://schemas.microsoft.com/office/drawing/2014/main" id="{BCDE720D-FA53-425A-A532-9F89EAAF5A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B7D01E-6DB0-4419-9ACB-BB2C1D263EF5}"/>
              </a:ext>
            </a:extLst>
          </p:cNvPr>
          <p:cNvSpPr>
            <a:spLocks noGrp="1"/>
          </p:cNvSpPr>
          <p:nvPr>
            <p:ph type="sldNum" sz="quarter" idx="12"/>
          </p:nvPr>
        </p:nvSpPr>
        <p:spPr/>
        <p:txBody>
          <a:bodyPr/>
          <a:lstStyle/>
          <a:p>
            <a:fld id="{5FBAE287-619E-43F1-90FC-7445C08B10B7}" type="slidenum">
              <a:rPr lang="en-US" smtClean="0"/>
              <a:t>‹#›</a:t>
            </a:fld>
            <a:endParaRPr lang="en-US"/>
          </a:p>
        </p:txBody>
      </p:sp>
    </p:spTree>
    <p:extLst>
      <p:ext uri="{BB962C8B-B14F-4D97-AF65-F5344CB8AC3E}">
        <p14:creationId xmlns:p14="http://schemas.microsoft.com/office/powerpoint/2010/main" val="1619867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A1DEA-86FB-44A2-BC63-C8BC116298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861A92-264D-4DEF-AFE8-00254E4070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57333C-5A5D-4B47-A2CC-6755335799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98575D-3E7F-4FF8-B75F-25466FCE25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CA378-BF14-44EC-AB19-7ED76A8E55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902542-85F4-4FAC-9CF6-34942F3506D3}"/>
              </a:ext>
            </a:extLst>
          </p:cNvPr>
          <p:cNvSpPr>
            <a:spLocks noGrp="1"/>
          </p:cNvSpPr>
          <p:nvPr>
            <p:ph type="dt" sz="half" idx="10"/>
          </p:nvPr>
        </p:nvSpPr>
        <p:spPr/>
        <p:txBody>
          <a:bodyPr/>
          <a:lstStyle/>
          <a:p>
            <a:fld id="{9B01085B-07D6-4C19-89A2-186D7A3A885C}" type="datetimeFigureOut">
              <a:rPr lang="en-US" smtClean="0"/>
              <a:t>5/21/25</a:t>
            </a:fld>
            <a:endParaRPr lang="en-US"/>
          </a:p>
        </p:txBody>
      </p:sp>
      <p:sp>
        <p:nvSpPr>
          <p:cNvPr id="8" name="Footer Placeholder 7">
            <a:extLst>
              <a:ext uri="{FF2B5EF4-FFF2-40B4-BE49-F238E27FC236}">
                <a16:creationId xmlns:a16="http://schemas.microsoft.com/office/drawing/2014/main" id="{F05D7F44-3910-4819-8347-5D9B59EF07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29A96F-78E6-4D81-9DAB-BD0EFAD08C68}"/>
              </a:ext>
            </a:extLst>
          </p:cNvPr>
          <p:cNvSpPr>
            <a:spLocks noGrp="1"/>
          </p:cNvSpPr>
          <p:nvPr>
            <p:ph type="sldNum" sz="quarter" idx="12"/>
          </p:nvPr>
        </p:nvSpPr>
        <p:spPr/>
        <p:txBody>
          <a:bodyPr/>
          <a:lstStyle/>
          <a:p>
            <a:fld id="{5FBAE287-619E-43F1-90FC-7445C08B10B7}" type="slidenum">
              <a:rPr lang="en-US" smtClean="0"/>
              <a:t>‹#›</a:t>
            </a:fld>
            <a:endParaRPr lang="en-US"/>
          </a:p>
        </p:txBody>
      </p:sp>
    </p:spTree>
    <p:extLst>
      <p:ext uri="{BB962C8B-B14F-4D97-AF65-F5344CB8AC3E}">
        <p14:creationId xmlns:p14="http://schemas.microsoft.com/office/powerpoint/2010/main" val="307469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61F2E-73B7-4FE5-B65D-A6F1E6AC5A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D2FBCF-4B4B-4096-986D-2251A0B23B50}"/>
              </a:ext>
            </a:extLst>
          </p:cNvPr>
          <p:cNvSpPr>
            <a:spLocks noGrp="1"/>
          </p:cNvSpPr>
          <p:nvPr>
            <p:ph type="dt" sz="half" idx="10"/>
          </p:nvPr>
        </p:nvSpPr>
        <p:spPr/>
        <p:txBody>
          <a:bodyPr/>
          <a:lstStyle/>
          <a:p>
            <a:fld id="{9B01085B-07D6-4C19-89A2-186D7A3A885C}" type="datetimeFigureOut">
              <a:rPr lang="en-US" smtClean="0"/>
              <a:t>5/21/25</a:t>
            </a:fld>
            <a:endParaRPr lang="en-US"/>
          </a:p>
        </p:txBody>
      </p:sp>
      <p:sp>
        <p:nvSpPr>
          <p:cNvPr id="4" name="Footer Placeholder 3">
            <a:extLst>
              <a:ext uri="{FF2B5EF4-FFF2-40B4-BE49-F238E27FC236}">
                <a16:creationId xmlns:a16="http://schemas.microsoft.com/office/drawing/2014/main" id="{5FC3CF48-146E-4386-AFAB-4ACDA36C30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CF4264-453F-4F57-BCA6-AD4F243F7436}"/>
              </a:ext>
            </a:extLst>
          </p:cNvPr>
          <p:cNvSpPr>
            <a:spLocks noGrp="1"/>
          </p:cNvSpPr>
          <p:nvPr>
            <p:ph type="sldNum" sz="quarter" idx="12"/>
          </p:nvPr>
        </p:nvSpPr>
        <p:spPr/>
        <p:txBody>
          <a:bodyPr/>
          <a:lstStyle/>
          <a:p>
            <a:fld id="{5FBAE287-619E-43F1-90FC-7445C08B10B7}" type="slidenum">
              <a:rPr lang="en-US" smtClean="0"/>
              <a:t>‹#›</a:t>
            </a:fld>
            <a:endParaRPr lang="en-US"/>
          </a:p>
        </p:txBody>
      </p:sp>
    </p:spTree>
    <p:extLst>
      <p:ext uri="{BB962C8B-B14F-4D97-AF65-F5344CB8AC3E}">
        <p14:creationId xmlns:p14="http://schemas.microsoft.com/office/powerpoint/2010/main" val="505367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8F830B-A107-4A65-A1C6-165BF7BDB57F}"/>
              </a:ext>
            </a:extLst>
          </p:cNvPr>
          <p:cNvSpPr>
            <a:spLocks noGrp="1"/>
          </p:cNvSpPr>
          <p:nvPr>
            <p:ph type="dt" sz="half" idx="10"/>
          </p:nvPr>
        </p:nvSpPr>
        <p:spPr/>
        <p:txBody>
          <a:bodyPr/>
          <a:lstStyle/>
          <a:p>
            <a:fld id="{9B01085B-07D6-4C19-89A2-186D7A3A885C}" type="datetimeFigureOut">
              <a:rPr lang="en-US" smtClean="0"/>
              <a:t>5/21/25</a:t>
            </a:fld>
            <a:endParaRPr lang="en-US"/>
          </a:p>
        </p:txBody>
      </p:sp>
      <p:sp>
        <p:nvSpPr>
          <p:cNvPr id="3" name="Footer Placeholder 2">
            <a:extLst>
              <a:ext uri="{FF2B5EF4-FFF2-40B4-BE49-F238E27FC236}">
                <a16:creationId xmlns:a16="http://schemas.microsoft.com/office/drawing/2014/main" id="{C19F1015-E068-43B5-A12F-3011E9D7F9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1262BF-14C4-4C86-A93B-6C651CC96E8E}"/>
              </a:ext>
            </a:extLst>
          </p:cNvPr>
          <p:cNvSpPr>
            <a:spLocks noGrp="1"/>
          </p:cNvSpPr>
          <p:nvPr>
            <p:ph type="sldNum" sz="quarter" idx="12"/>
          </p:nvPr>
        </p:nvSpPr>
        <p:spPr/>
        <p:txBody>
          <a:bodyPr/>
          <a:lstStyle/>
          <a:p>
            <a:fld id="{5FBAE287-619E-43F1-90FC-7445C08B10B7}" type="slidenum">
              <a:rPr lang="en-US" smtClean="0"/>
              <a:t>‹#›</a:t>
            </a:fld>
            <a:endParaRPr lang="en-US"/>
          </a:p>
        </p:txBody>
      </p:sp>
    </p:spTree>
    <p:extLst>
      <p:ext uri="{BB962C8B-B14F-4D97-AF65-F5344CB8AC3E}">
        <p14:creationId xmlns:p14="http://schemas.microsoft.com/office/powerpoint/2010/main" val="3318282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DD688-6774-486E-B7B2-A4306EDE85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7A3DC9-BC48-45AA-9C1E-C6808F2432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AFE12B-BABB-463C-B11A-618CE2F292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D62140-AD91-4B92-9D39-44CECE4E2127}"/>
              </a:ext>
            </a:extLst>
          </p:cNvPr>
          <p:cNvSpPr>
            <a:spLocks noGrp="1"/>
          </p:cNvSpPr>
          <p:nvPr>
            <p:ph type="dt" sz="half" idx="10"/>
          </p:nvPr>
        </p:nvSpPr>
        <p:spPr/>
        <p:txBody>
          <a:bodyPr/>
          <a:lstStyle/>
          <a:p>
            <a:fld id="{9B01085B-07D6-4C19-89A2-186D7A3A885C}" type="datetimeFigureOut">
              <a:rPr lang="en-US" smtClean="0"/>
              <a:t>5/21/25</a:t>
            </a:fld>
            <a:endParaRPr lang="en-US"/>
          </a:p>
        </p:txBody>
      </p:sp>
      <p:sp>
        <p:nvSpPr>
          <p:cNvPr id="6" name="Footer Placeholder 5">
            <a:extLst>
              <a:ext uri="{FF2B5EF4-FFF2-40B4-BE49-F238E27FC236}">
                <a16:creationId xmlns:a16="http://schemas.microsoft.com/office/drawing/2014/main" id="{8599151D-BE77-44AF-BE95-1C7423DAC7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53D1AB-0CF7-42DB-A7C6-9A06EFE146E4}"/>
              </a:ext>
            </a:extLst>
          </p:cNvPr>
          <p:cNvSpPr>
            <a:spLocks noGrp="1"/>
          </p:cNvSpPr>
          <p:nvPr>
            <p:ph type="sldNum" sz="quarter" idx="12"/>
          </p:nvPr>
        </p:nvSpPr>
        <p:spPr/>
        <p:txBody>
          <a:bodyPr/>
          <a:lstStyle/>
          <a:p>
            <a:fld id="{5FBAE287-619E-43F1-90FC-7445C08B10B7}" type="slidenum">
              <a:rPr lang="en-US" smtClean="0"/>
              <a:t>‹#›</a:t>
            </a:fld>
            <a:endParaRPr lang="en-US"/>
          </a:p>
        </p:txBody>
      </p:sp>
    </p:spTree>
    <p:extLst>
      <p:ext uri="{BB962C8B-B14F-4D97-AF65-F5344CB8AC3E}">
        <p14:creationId xmlns:p14="http://schemas.microsoft.com/office/powerpoint/2010/main" val="1102001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C17D-FAF7-4C76-A844-5A78D1750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9FCD99-DAA6-4CBB-A627-D56CBD9970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BC552-4500-4EB6-BE69-FC011C3AE1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B4922E-06A4-4D13-8568-AFF95707F20E}"/>
              </a:ext>
            </a:extLst>
          </p:cNvPr>
          <p:cNvSpPr>
            <a:spLocks noGrp="1"/>
          </p:cNvSpPr>
          <p:nvPr>
            <p:ph type="dt" sz="half" idx="10"/>
          </p:nvPr>
        </p:nvSpPr>
        <p:spPr/>
        <p:txBody>
          <a:bodyPr/>
          <a:lstStyle/>
          <a:p>
            <a:fld id="{9B01085B-07D6-4C19-89A2-186D7A3A885C}" type="datetimeFigureOut">
              <a:rPr lang="en-US" smtClean="0"/>
              <a:t>5/21/25</a:t>
            </a:fld>
            <a:endParaRPr lang="en-US"/>
          </a:p>
        </p:txBody>
      </p:sp>
      <p:sp>
        <p:nvSpPr>
          <p:cNvPr id="6" name="Footer Placeholder 5">
            <a:extLst>
              <a:ext uri="{FF2B5EF4-FFF2-40B4-BE49-F238E27FC236}">
                <a16:creationId xmlns:a16="http://schemas.microsoft.com/office/drawing/2014/main" id="{590F8F6F-F352-4B93-BFEF-96C1B6DE58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62ABF0-D34B-4DCC-8789-C89DC10240BE}"/>
              </a:ext>
            </a:extLst>
          </p:cNvPr>
          <p:cNvSpPr>
            <a:spLocks noGrp="1"/>
          </p:cNvSpPr>
          <p:nvPr>
            <p:ph type="sldNum" sz="quarter" idx="12"/>
          </p:nvPr>
        </p:nvSpPr>
        <p:spPr/>
        <p:txBody>
          <a:bodyPr/>
          <a:lstStyle/>
          <a:p>
            <a:fld id="{5FBAE287-619E-43F1-90FC-7445C08B10B7}" type="slidenum">
              <a:rPr lang="en-US" smtClean="0"/>
              <a:t>‹#›</a:t>
            </a:fld>
            <a:endParaRPr lang="en-US"/>
          </a:p>
        </p:txBody>
      </p:sp>
    </p:spTree>
    <p:extLst>
      <p:ext uri="{BB962C8B-B14F-4D97-AF65-F5344CB8AC3E}">
        <p14:creationId xmlns:p14="http://schemas.microsoft.com/office/powerpoint/2010/main" val="3295334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95AE60-F017-4AD6-A6FA-B290FC849B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3CAFDF-5ACC-44D7-876E-199D98E6F8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FFCE53-ACF2-48A9-9195-9B64E1C1FF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1085B-07D6-4C19-89A2-186D7A3A885C}" type="datetimeFigureOut">
              <a:rPr lang="en-US" smtClean="0"/>
              <a:t>5/21/25</a:t>
            </a:fld>
            <a:endParaRPr lang="en-US"/>
          </a:p>
        </p:txBody>
      </p:sp>
      <p:sp>
        <p:nvSpPr>
          <p:cNvPr id="5" name="Footer Placeholder 4">
            <a:extLst>
              <a:ext uri="{FF2B5EF4-FFF2-40B4-BE49-F238E27FC236}">
                <a16:creationId xmlns:a16="http://schemas.microsoft.com/office/drawing/2014/main" id="{513E75F4-A003-4F4F-A115-56D469E75B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F7581F-D1F5-45C5-9E71-804454D5FF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BAE287-619E-43F1-90FC-7445C08B10B7}" type="slidenum">
              <a:rPr lang="en-US" smtClean="0"/>
              <a:t>‹#›</a:t>
            </a:fld>
            <a:endParaRPr lang="en-US"/>
          </a:p>
        </p:txBody>
      </p:sp>
    </p:spTree>
    <p:extLst>
      <p:ext uri="{BB962C8B-B14F-4D97-AF65-F5344CB8AC3E}">
        <p14:creationId xmlns:p14="http://schemas.microsoft.com/office/powerpoint/2010/main" val="62970005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diagramLayout" Target="../diagrams/layout1.xml"/><Relationship Id="rId12"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Data" Target="../diagrams/data1.xml"/><Relationship Id="rId11" Type="http://schemas.openxmlformats.org/officeDocument/2006/relationships/image" Target="../media/image20.png"/><Relationship Id="rId5" Type="http://schemas.openxmlformats.org/officeDocument/2006/relationships/image" Target="../media/image19.png"/><Relationship Id="rId10" Type="http://schemas.microsoft.com/office/2007/relationships/diagramDrawing" Target="../diagrams/drawing1.xml"/><Relationship Id="rId4" Type="http://schemas.openxmlformats.org/officeDocument/2006/relationships/image" Target="../media/image18.png"/><Relationship Id="rId9" Type="http://schemas.openxmlformats.org/officeDocument/2006/relationships/diagramColors" Target="../diagrams/colors1.xml"/></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red stripe&#10;&#10;AI-generated content may be incorrect.">
            <a:extLst>
              <a:ext uri="{FF2B5EF4-FFF2-40B4-BE49-F238E27FC236}">
                <a16:creationId xmlns:a16="http://schemas.microsoft.com/office/drawing/2014/main" id="{CBB53DF7-21AB-C66A-F3C0-C43B2AF2AABF}"/>
              </a:ext>
            </a:extLst>
          </p:cNvPr>
          <p:cNvPicPr>
            <a:picLocks noChangeAspect="1"/>
          </p:cNvPicPr>
          <p:nvPr/>
        </p:nvPicPr>
        <p:blipFill>
          <a:blip r:embed="rId3"/>
          <a:stretch>
            <a:fillRect/>
          </a:stretch>
        </p:blipFill>
        <p:spPr>
          <a:xfrm>
            <a:off x="0" y="3960434"/>
            <a:ext cx="12216580" cy="3029810"/>
          </a:xfrm>
          <a:prstGeom prst="rect">
            <a:avLst/>
          </a:prstGeom>
        </p:spPr>
      </p:pic>
      <p:sp>
        <p:nvSpPr>
          <p:cNvPr id="8" name="TextBox 7">
            <a:extLst>
              <a:ext uri="{FF2B5EF4-FFF2-40B4-BE49-F238E27FC236}">
                <a16:creationId xmlns:a16="http://schemas.microsoft.com/office/drawing/2014/main" id="{ECFCE03B-84E5-0069-5C41-05A3D802F2AA}"/>
              </a:ext>
            </a:extLst>
          </p:cNvPr>
          <p:cNvSpPr txBox="1"/>
          <p:nvPr/>
        </p:nvSpPr>
        <p:spPr>
          <a:xfrm>
            <a:off x="840756" y="333256"/>
            <a:ext cx="918585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C72F53"/>
                </a:solidFill>
                <a:latin typeface="Calibri"/>
                <a:ea typeface="Calibri"/>
                <a:cs typeface="Calibri"/>
              </a:rPr>
              <a:t>Bloom For Women </a:t>
            </a:r>
          </a:p>
        </p:txBody>
      </p:sp>
      <p:sp>
        <p:nvSpPr>
          <p:cNvPr id="9" name="TextBox 8">
            <a:extLst>
              <a:ext uri="{FF2B5EF4-FFF2-40B4-BE49-F238E27FC236}">
                <a16:creationId xmlns:a16="http://schemas.microsoft.com/office/drawing/2014/main" id="{1C1F64CB-C43E-B64C-B50B-89EA6568A507}"/>
              </a:ext>
            </a:extLst>
          </p:cNvPr>
          <p:cNvSpPr txBox="1"/>
          <p:nvPr/>
        </p:nvSpPr>
        <p:spPr>
          <a:xfrm>
            <a:off x="844215" y="2277979"/>
            <a:ext cx="1081642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rgbClr val="C72F53"/>
                </a:solidFill>
                <a:latin typeface="Calibri"/>
              </a:rPr>
              <a:t>Carol Andersen, CEO</a:t>
            </a:r>
          </a:p>
          <a:p>
            <a:r>
              <a:rPr lang="en-US" sz="4400" dirty="0">
                <a:solidFill>
                  <a:srgbClr val="C72F53"/>
                </a:solidFill>
                <a:latin typeface="Calibri"/>
              </a:rPr>
              <a:t>Alyssa Almonti,  Residence Manager</a:t>
            </a:r>
          </a:p>
        </p:txBody>
      </p:sp>
      <p:sp>
        <p:nvSpPr>
          <p:cNvPr id="10" name="TextBox 9">
            <a:extLst>
              <a:ext uri="{FF2B5EF4-FFF2-40B4-BE49-F238E27FC236}">
                <a16:creationId xmlns:a16="http://schemas.microsoft.com/office/drawing/2014/main" id="{BB9FB46B-2E20-33A7-7D5A-E41D9BCAE24D}"/>
              </a:ext>
            </a:extLst>
          </p:cNvPr>
          <p:cNvSpPr txBox="1"/>
          <p:nvPr/>
        </p:nvSpPr>
        <p:spPr>
          <a:xfrm>
            <a:off x="7712242" y="4574005"/>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0699C8"/>
                </a:solidFill>
                <a:latin typeface="Calibri"/>
              </a:rPr>
              <a:t>May 28</a:t>
            </a:r>
            <a:r>
              <a:rPr lang="en-US" sz="3200" baseline="30000">
                <a:solidFill>
                  <a:srgbClr val="0699C8"/>
                </a:solidFill>
                <a:latin typeface="Calibri"/>
              </a:rPr>
              <a:t>th</a:t>
            </a:r>
            <a:r>
              <a:rPr lang="en-US" sz="3200">
                <a:solidFill>
                  <a:srgbClr val="0699C8"/>
                </a:solidFill>
                <a:latin typeface="Calibri"/>
              </a:rPr>
              <a:t>, 2025</a:t>
            </a:r>
          </a:p>
        </p:txBody>
      </p:sp>
    </p:spTree>
    <p:extLst>
      <p:ext uri="{BB962C8B-B14F-4D97-AF65-F5344CB8AC3E}">
        <p14:creationId xmlns:p14="http://schemas.microsoft.com/office/powerpoint/2010/main" val="3530743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AAB4B4-B7E5-435A-9BF1-C97E60300807}"/>
              </a:ext>
            </a:extLst>
          </p:cNvPr>
          <p:cNvSpPr/>
          <p:nvPr/>
        </p:nvSpPr>
        <p:spPr>
          <a:xfrm>
            <a:off x="0" y="-26479"/>
            <a:ext cx="12192000" cy="796827"/>
          </a:xfrm>
          <a:prstGeom prst="rect">
            <a:avLst/>
          </a:prstGeom>
          <a:solidFill>
            <a:srgbClr val="0699C8"/>
          </a:solidFill>
          <a:ln>
            <a:solidFill>
              <a:srgbClr val="069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0E2982-A909-4A25-94DC-BF0CC67A2995}"/>
              </a:ext>
            </a:extLst>
          </p:cNvPr>
          <p:cNvSpPr txBox="1"/>
          <p:nvPr/>
        </p:nvSpPr>
        <p:spPr>
          <a:xfrm>
            <a:off x="4293296" y="26634"/>
            <a:ext cx="3605408" cy="769441"/>
          </a:xfrm>
          <a:prstGeom prst="rect">
            <a:avLst/>
          </a:prstGeom>
          <a:noFill/>
        </p:spPr>
        <p:txBody>
          <a:bodyPr wrap="square" rtlCol="0">
            <a:spAutoFit/>
          </a:bodyPr>
          <a:lstStyle/>
          <a:p>
            <a:r>
              <a:rPr lang="en-US" sz="4400" b="1">
                <a:solidFill>
                  <a:schemeClr val="bg1"/>
                </a:solidFill>
              </a:rPr>
              <a:t>THE PROBLEM</a:t>
            </a:r>
          </a:p>
        </p:txBody>
      </p:sp>
      <p:sp>
        <p:nvSpPr>
          <p:cNvPr id="5" name="Rectangle 4">
            <a:extLst>
              <a:ext uri="{FF2B5EF4-FFF2-40B4-BE49-F238E27FC236}">
                <a16:creationId xmlns:a16="http://schemas.microsoft.com/office/drawing/2014/main" id="{8D2598CF-3F35-43A8-8AF8-D09423A4BD17}"/>
              </a:ext>
            </a:extLst>
          </p:cNvPr>
          <p:cNvSpPr/>
          <p:nvPr/>
        </p:nvSpPr>
        <p:spPr>
          <a:xfrm>
            <a:off x="0" y="6117086"/>
            <a:ext cx="12192000" cy="45719"/>
          </a:xfrm>
          <a:prstGeom prst="rect">
            <a:avLst/>
          </a:prstGeom>
          <a:solidFill>
            <a:srgbClr val="A6193A"/>
          </a:solidFill>
          <a:ln>
            <a:solidFill>
              <a:srgbClr val="A6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D5E2CB-F3A6-4988-B394-7A84B53691E6}"/>
              </a:ext>
            </a:extLst>
          </p:cNvPr>
          <p:cNvSpPr txBox="1"/>
          <p:nvPr/>
        </p:nvSpPr>
        <p:spPr>
          <a:xfrm>
            <a:off x="263046" y="6281897"/>
            <a:ext cx="3056350" cy="400110"/>
          </a:xfrm>
          <a:prstGeom prst="rect">
            <a:avLst/>
          </a:prstGeom>
          <a:noFill/>
        </p:spPr>
        <p:txBody>
          <a:bodyPr wrap="square" rtlCol="0">
            <a:spAutoFit/>
          </a:bodyPr>
          <a:lstStyle/>
          <a:p>
            <a:r>
              <a:rPr lang="en-US" sz="2000" b="1">
                <a:solidFill>
                  <a:srgbClr val="0699C8"/>
                </a:solidFill>
              </a:rPr>
              <a:t>www.bloomforwomen.org</a:t>
            </a:r>
          </a:p>
        </p:txBody>
      </p:sp>
      <p:pic>
        <p:nvPicPr>
          <p:cNvPr id="9" name="Picture 8" descr="A picture containing text, mollusk&#10;&#10;Description automatically generated">
            <a:extLst>
              <a:ext uri="{FF2B5EF4-FFF2-40B4-BE49-F238E27FC236}">
                <a16:creationId xmlns:a16="http://schemas.microsoft.com/office/drawing/2014/main" id="{D35EB3D8-9AEB-465A-9A4F-D24D11D61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4052" y="6214260"/>
            <a:ext cx="1309435" cy="535385"/>
          </a:xfrm>
          <a:prstGeom prst="rect">
            <a:avLst/>
          </a:prstGeom>
        </p:spPr>
      </p:pic>
      <p:pic>
        <p:nvPicPr>
          <p:cNvPr id="8" name="Picture 7" descr="A couple of blue lines with a house and a couple of rings&#10;&#10;AI-generated content may be incorrect.">
            <a:extLst>
              <a:ext uri="{FF2B5EF4-FFF2-40B4-BE49-F238E27FC236}">
                <a16:creationId xmlns:a16="http://schemas.microsoft.com/office/drawing/2014/main" id="{0843F681-BD04-33E2-4F00-1394AF982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850" y="1580233"/>
            <a:ext cx="3383281" cy="3383281"/>
          </a:xfrm>
          <a:prstGeom prst="rect">
            <a:avLst/>
          </a:prstGeom>
        </p:spPr>
      </p:pic>
      <p:sp>
        <p:nvSpPr>
          <p:cNvPr id="11" name="TextBox 10">
            <a:extLst>
              <a:ext uri="{FF2B5EF4-FFF2-40B4-BE49-F238E27FC236}">
                <a16:creationId xmlns:a16="http://schemas.microsoft.com/office/drawing/2014/main" id="{E2BCBF2F-6E85-4505-A47D-4AE0F1C40E03}"/>
              </a:ext>
            </a:extLst>
          </p:cNvPr>
          <p:cNvSpPr txBox="1"/>
          <p:nvPr/>
        </p:nvSpPr>
        <p:spPr>
          <a:xfrm>
            <a:off x="3484496" y="2056157"/>
            <a:ext cx="8131654" cy="3170099"/>
          </a:xfrm>
          <a:prstGeom prst="rect">
            <a:avLst/>
          </a:prstGeom>
          <a:noFill/>
        </p:spPr>
        <p:txBody>
          <a:bodyPr wrap="square">
            <a:spAutoFit/>
          </a:bodyPr>
          <a:lstStyle/>
          <a:p>
            <a:pPr algn="ctr"/>
            <a:r>
              <a:rPr lang="en-US" sz="3200">
                <a:solidFill>
                  <a:srgbClr val="65666B"/>
                </a:solidFill>
                <a:cs typeface="Calibri" panose="020F0502020204030204" pitchFamily="34" charset="0"/>
              </a:rPr>
              <a:t>Victims are generally recruited </a:t>
            </a:r>
          </a:p>
          <a:p>
            <a:pPr algn="ctr"/>
            <a:r>
              <a:rPr lang="en-US" sz="3200">
                <a:solidFill>
                  <a:srgbClr val="65666B"/>
                </a:solidFill>
                <a:cs typeface="Calibri" panose="020F0502020204030204" pitchFamily="34" charset="0"/>
              </a:rPr>
              <a:t>by someone they know. </a:t>
            </a:r>
          </a:p>
          <a:p>
            <a:pPr algn="ctr"/>
            <a:endParaRPr lang="en-US" sz="3200">
              <a:solidFill>
                <a:srgbClr val="65666B"/>
              </a:solidFill>
              <a:cs typeface="Calibri" panose="020F0502020204030204" pitchFamily="34" charset="0"/>
            </a:endParaRPr>
          </a:p>
          <a:p>
            <a:pPr algn="ctr"/>
            <a:r>
              <a:rPr lang="en-US" sz="3200">
                <a:solidFill>
                  <a:srgbClr val="65666B"/>
                </a:solidFill>
                <a:cs typeface="Calibri" panose="020F0502020204030204" pitchFamily="34" charset="0"/>
              </a:rPr>
              <a:t>Recruitment by family members &amp; intimate partners increased 47% from 2019 to 2020</a:t>
            </a:r>
          </a:p>
          <a:p>
            <a:pPr algn="ctr"/>
            <a:endParaRPr lang="en-US" sz="2400">
              <a:solidFill>
                <a:srgbClr val="65666B"/>
              </a:solidFill>
              <a:cs typeface="Calibri" panose="020F0502020204030204" pitchFamily="34" charset="0"/>
            </a:endParaRPr>
          </a:p>
          <a:p>
            <a:pPr algn="ctr"/>
            <a:r>
              <a:rPr lang="en-US" sz="1600">
                <a:solidFill>
                  <a:srgbClr val="65666B"/>
                </a:solidFill>
                <a:cs typeface="Calibri" panose="020F0502020204030204" pitchFamily="34" charset="0"/>
              </a:rPr>
              <a:t>*Polaris &amp; National Human Trafficking Hotline</a:t>
            </a:r>
          </a:p>
        </p:txBody>
      </p:sp>
    </p:spTree>
    <p:extLst>
      <p:ext uri="{BB962C8B-B14F-4D97-AF65-F5344CB8AC3E}">
        <p14:creationId xmlns:p14="http://schemas.microsoft.com/office/powerpoint/2010/main" val="3947806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AAB4B4-B7E5-435A-9BF1-C97E60300807}"/>
              </a:ext>
            </a:extLst>
          </p:cNvPr>
          <p:cNvSpPr/>
          <p:nvPr/>
        </p:nvSpPr>
        <p:spPr>
          <a:xfrm>
            <a:off x="0" y="-26479"/>
            <a:ext cx="12192000" cy="796827"/>
          </a:xfrm>
          <a:prstGeom prst="rect">
            <a:avLst/>
          </a:prstGeom>
          <a:solidFill>
            <a:srgbClr val="0699C8"/>
          </a:solidFill>
          <a:ln>
            <a:solidFill>
              <a:srgbClr val="069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0E2982-A909-4A25-94DC-BF0CC67A2995}"/>
              </a:ext>
            </a:extLst>
          </p:cNvPr>
          <p:cNvSpPr txBox="1"/>
          <p:nvPr/>
        </p:nvSpPr>
        <p:spPr>
          <a:xfrm>
            <a:off x="4293296" y="26634"/>
            <a:ext cx="3605408" cy="769441"/>
          </a:xfrm>
          <a:prstGeom prst="rect">
            <a:avLst/>
          </a:prstGeom>
          <a:noFill/>
        </p:spPr>
        <p:txBody>
          <a:bodyPr wrap="square" rtlCol="0">
            <a:spAutoFit/>
          </a:bodyPr>
          <a:lstStyle/>
          <a:p>
            <a:r>
              <a:rPr lang="en-US" sz="4400" b="1">
                <a:solidFill>
                  <a:schemeClr val="bg1"/>
                </a:solidFill>
              </a:rPr>
              <a:t>THE PROBLEM</a:t>
            </a:r>
          </a:p>
        </p:txBody>
      </p:sp>
      <p:sp>
        <p:nvSpPr>
          <p:cNvPr id="5" name="Rectangle 4">
            <a:extLst>
              <a:ext uri="{FF2B5EF4-FFF2-40B4-BE49-F238E27FC236}">
                <a16:creationId xmlns:a16="http://schemas.microsoft.com/office/drawing/2014/main" id="{8D2598CF-3F35-43A8-8AF8-D09423A4BD17}"/>
              </a:ext>
            </a:extLst>
          </p:cNvPr>
          <p:cNvSpPr/>
          <p:nvPr/>
        </p:nvSpPr>
        <p:spPr>
          <a:xfrm>
            <a:off x="0" y="6117086"/>
            <a:ext cx="12192000" cy="45719"/>
          </a:xfrm>
          <a:prstGeom prst="rect">
            <a:avLst/>
          </a:prstGeom>
          <a:solidFill>
            <a:srgbClr val="A6193A"/>
          </a:solidFill>
          <a:ln>
            <a:solidFill>
              <a:srgbClr val="A6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D5E2CB-F3A6-4988-B394-7A84B53691E6}"/>
              </a:ext>
            </a:extLst>
          </p:cNvPr>
          <p:cNvSpPr txBox="1"/>
          <p:nvPr/>
        </p:nvSpPr>
        <p:spPr>
          <a:xfrm>
            <a:off x="263046" y="6281897"/>
            <a:ext cx="3056350" cy="400110"/>
          </a:xfrm>
          <a:prstGeom prst="rect">
            <a:avLst/>
          </a:prstGeom>
          <a:noFill/>
        </p:spPr>
        <p:txBody>
          <a:bodyPr wrap="square" rtlCol="0">
            <a:spAutoFit/>
          </a:bodyPr>
          <a:lstStyle/>
          <a:p>
            <a:r>
              <a:rPr lang="en-US" sz="2000" b="1">
                <a:solidFill>
                  <a:srgbClr val="0699C8"/>
                </a:solidFill>
              </a:rPr>
              <a:t>www.bloomforwomen.org</a:t>
            </a:r>
          </a:p>
        </p:txBody>
      </p:sp>
      <p:pic>
        <p:nvPicPr>
          <p:cNvPr id="9" name="Picture 8" descr="A picture containing text, mollusk&#10;&#10;Description automatically generated">
            <a:extLst>
              <a:ext uri="{FF2B5EF4-FFF2-40B4-BE49-F238E27FC236}">
                <a16:creationId xmlns:a16="http://schemas.microsoft.com/office/drawing/2014/main" id="{D35EB3D8-9AEB-465A-9A4F-D24D11D61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4052" y="6214260"/>
            <a:ext cx="1309435" cy="535385"/>
          </a:xfrm>
          <a:prstGeom prst="rect">
            <a:avLst/>
          </a:prstGeom>
        </p:spPr>
      </p:pic>
      <p:sp>
        <p:nvSpPr>
          <p:cNvPr id="11" name="TextBox 10">
            <a:extLst>
              <a:ext uri="{FF2B5EF4-FFF2-40B4-BE49-F238E27FC236}">
                <a16:creationId xmlns:a16="http://schemas.microsoft.com/office/drawing/2014/main" id="{CE4ADFE3-46AA-455C-A817-DD46F1FC4448}"/>
              </a:ext>
            </a:extLst>
          </p:cNvPr>
          <p:cNvSpPr txBox="1"/>
          <p:nvPr/>
        </p:nvSpPr>
        <p:spPr>
          <a:xfrm>
            <a:off x="3717501" y="2064021"/>
            <a:ext cx="8077275" cy="3600986"/>
          </a:xfrm>
          <a:prstGeom prst="rect">
            <a:avLst/>
          </a:prstGeom>
          <a:noFill/>
        </p:spPr>
        <p:txBody>
          <a:bodyPr wrap="square">
            <a:spAutoFit/>
          </a:bodyPr>
          <a:lstStyle/>
          <a:p>
            <a:r>
              <a:rPr lang="en-US" sz="2400">
                <a:solidFill>
                  <a:srgbClr val="65666B"/>
                </a:solidFill>
                <a:cs typeface="Calibri" panose="020F0502020204030204" pitchFamily="34" charset="0"/>
              </a:rPr>
              <a:t>Lehigh Valley is a “hotspot” for trafficking due to its proximity to major highways.</a:t>
            </a:r>
          </a:p>
          <a:p>
            <a:r>
              <a:rPr lang="en-US" sz="2400">
                <a:solidFill>
                  <a:srgbClr val="65666B"/>
                </a:solidFill>
                <a:cs typeface="Calibri" panose="020F0502020204030204" pitchFamily="34" charset="0"/>
              </a:rPr>
              <a:t> </a:t>
            </a:r>
          </a:p>
          <a:p>
            <a:pPr marL="742950" lvl="1" indent="-285750">
              <a:buFont typeface="Arial" panose="020B0604020202020204" pitchFamily="34" charset="0"/>
              <a:buChar char="•"/>
            </a:pPr>
            <a:r>
              <a:rPr lang="en-US" sz="2400">
                <a:solidFill>
                  <a:srgbClr val="65666B"/>
                </a:solidFill>
                <a:cs typeface="Calibri" panose="020F0502020204030204" pitchFamily="34" charset="0"/>
              </a:rPr>
              <a:t>I-78 and I-80 travel directly from NYC through Harrisburg</a:t>
            </a:r>
          </a:p>
          <a:p>
            <a:pPr marL="742950" lvl="1" indent="-285750">
              <a:buFont typeface="Arial" panose="020B0604020202020204" pitchFamily="34" charset="0"/>
              <a:buChar char="•"/>
            </a:pPr>
            <a:r>
              <a:rPr lang="en-US" sz="2400">
                <a:solidFill>
                  <a:srgbClr val="65666B"/>
                </a:solidFill>
                <a:cs typeface="Calibri" panose="020F0502020204030204" pitchFamily="34" charset="0"/>
              </a:rPr>
              <a:t>I-95 corridor which runs from Canada to Miami, Fla.</a:t>
            </a:r>
          </a:p>
          <a:p>
            <a:pPr marL="742950" lvl="1" indent="-285750">
              <a:buFont typeface="Arial" panose="020B0604020202020204" pitchFamily="34" charset="0"/>
              <a:buChar char="•"/>
            </a:pPr>
            <a:endParaRPr lang="en-US" sz="2400">
              <a:solidFill>
                <a:srgbClr val="65666B"/>
              </a:solidFill>
              <a:cs typeface="Calibri" panose="020F0502020204030204" pitchFamily="34" charset="0"/>
            </a:endParaRPr>
          </a:p>
          <a:p>
            <a:pPr marL="285750" indent="-285750">
              <a:buFont typeface="Arial" panose="020B0604020202020204" pitchFamily="34" charset="0"/>
              <a:buChar char="•"/>
            </a:pPr>
            <a:r>
              <a:rPr lang="en-US" sz="2400">
                <a:solidFill>
                  <a:srgbClr val="65666B"/>
                </a:solidFill>
                <a:cs typeface="Calibri" panose="020F0502020204030204" pitchFamily="34" charset="0"/>
              </a:rPr>
              <a:t>One third of women in PA state prisons identify as victims of exploitation</a:t>
            </a:r>
          </a:p>
          <a:p>
            <a:endParaRPr lang="en-US" sz="2400">
              <a:solidFill>
                <a:srgbClr val="65666B"/>
              </a:solidFill>
              <a:cs typeface="Calibri" panose="020F0502020204030204" pitchFamily="34" charset="0"/>
            </a:endParaRPr>
          </a:p>
          <a:p>
            <a:pPr algn="ctr"/>
            <a:endParaRPr lang="en-US" sz="1200">
              <a:solidFill>
                <a:srgbClr val="65666B"/>
              </a:solidFill>
              <a:cs typeface="Calibri" panose="020F0502020204030204" pitchFamily="34" charset="0"/>
            </a:endParaRPr>
          </a:p>
        </p:txBody>
      </p:sp>
      <p:sp>
        <p:nvSpPr>
          <p:cNvPr id="17" name="TextBox 16">
            <a:extLst>
              <a:ext uri="{FF2B5EF4-FFF2-40B4-BE49-F238E27FC236}">
                <a16:creationId xmlns:a16="http://schemas.microsoft.com/office/drawing/2014/main" id="{BDDAD662-CB72-429C-9360-73FB60FA7625}"/>
              </a:ext>
            </a:extLst>
          </p:cNvPr>
          <p:cNvSpPr txBox="1"/>
          <p:nvPr/>
        </p:nvSpPr>
        <p:spPr>
          <a:xfrm>
            <a:off x="1088020" y="965612"/>
            <a:ext cx="9861631" cy="646331"/>
          </a:xfrm>
          <a:prstGeom prst="rect">
            <a:avLst/>
          </a:prstGeom>
          <a:noFill/>
        </p:spPr>
        <p:txBody>
          <a:bodyPr wrap="square">
            <a:spAutoFit/>
          </a:bodyPr>
          <a:lstStyle/>
          <a:p>
            <a:pPr algn="ctr"/>
            <a:r>
              <a:rPr lang="en-US" sz="3600" b="1">
                <a:solidFill>
                  <a:srgbClr val="65666B"/>
                </a:solidFill>
              </a:rPr>
              <a:t>Trafficking is happening in every community</a:t>
            </a:r>
          </a:p>
        </p:txBody>
      </p:sp>
      <p:pic>
        <p:nvPicPr>
          <p:cNvPr id="3" name="Picture 2" descr="A blue background with white outline and red arrow pointing to the map&#10;&#10;AI-generated content may be incorrect.">
            <a:extLst>
              <a:ext uri="{FF2B5EF4-FFF2-40B4-BE49-F238E27FC236}">
                <a16:creationId xmlns:a16="http://schemas.microsoft.com/office/drawing/2014/main" id="{AD79661D-7370-3E5F-B83B-E186C71ECE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24" y="1937782"/>
            <a:ext cx="3171476" cy="3171476"/>
          </a:xfrm>
          <a:prstGeom prst="rect">
            <a:avLst/>
          </a:prstGeom>
        </p:spPr>
      </p:pic>
    </p:spTree>
    <p:extLst>
      <p:ext uri="{BB962C8B-B14F-4D97-AF65-F5344CB8AC3E}">
        <p14:creationId xmlns:p14="http://schemas.microsoft.com/office/powerpoint/2010/main" val="3333713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87584-C498-74A7-9CAB-56D0C3740028}"/>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0D294D2-35AF-CBC8-ECF1-8EF1D9350AA0}"/>
              </a:ext>
            </a:extLst>
          </p:cNvPr>
          <p:cNvSpPr/>
          <p:nvPr/>
        </p:nvSpPr>
        <p:spPr>
          <a:xfrm>
            <a:off x="0" y="-26479"/>
            <a:ext cx="12192000" cy="796827"/>
          </a:xfrm>
          <a:prstGeom prst="rect">
            <a:avLst/>
          </a:prstGeom>
          <a:solidFill>
            <a:srgbClr val="0699C8"/>
          </a:solidFill>
          <a:ln>
            <a:solidFill>
              <a:srgbClr val="069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1401CDB-372E-B4F9-648E-9C7C0FB087BB}"/>
              </a:ext>
            </a:extLst>
          </p:cNvPr>
          <p:cNvSpPr txBox="1"/>
          <p:nvPr/>
        </p:nvSpPr>
        <p:spPr>
          <a:xfrm>
            <a:off x="4293296" y="26634"/>
            <a:ext cx="3605408" cy="769441"/>
          </a:xfrm>
          <a:prstGeom prst="rect">
            <a:avLst/>
          </a:prstGeom>
          <a:noFill/>
        </p:spPr>
        <p:txBody>
          <a:bodyPr wrap="square" rtlCol="0">
            <a:spAutoFit/>
          </a:bodyPr>
          <a:lstStyle/>
          <a:p>
            <a:r>
              <a:rPr lang="en-US" sz="4400" b="1">
                <a:solidFill>
                  <a:schemeClr val="bg1"/>
                </a:solidFill>
              </a:rPr>
              <a:t>THE PROBLEM</a:t>
            </a:r>
          </a:p>
        </p:txBody>
      </p:sp>
      <p:sp>
        <p:nvSpPr>
          <p:cNvPr id="5" name="Rectangle 4">
            <a:extLst>
              <a:ext uri="{FF2B5EF4-FFF2-40B4-BE49-F238E27FC236}">
                <a16:creationId xmlns:a16="http://schemas.microsoft.com/office/drawing/2014/main" id="{38EF5F1E-11C3-E366-7E71-D461FE602DC5}"/>
              </a:ext>
            </a:extLst>
          </p:cNvPr>
          <p:cNvSpPr/>
          <p:nvPr/>
        </p:nvSpPr>
        <p:spPr>
          <a:xfrm>
            <a:off x="0" y="6117086"/>
            <a:ext cx="12192000" cy="45719"/>
          </a:xfrm>
          <a:prstGeom prst="rect">
            <a:avLst/>
          </a:prstGeom>
          <a:solidFill>
            <a:srgbClr val="A6193A"/>
          </a:solidFill>
          <a:ln>
            <a:solidFill>
              <a:srgbClr val="A6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F49CF3A-F50C-5371-9988-2E76DEE895F7}"/>
              </a:ext>
            </a:extLst>
          </p:cNvPr>
          <p:cNvSpPr txBox="1"/>
          <p:nvPr/>
        </p:nvSpPr>
        <p:spPr>
          <a:xfrm>
            <a:off x="263046" y="6281897"/>
            <a:ext cx="3056350" cy="400110"/>
          </a:xfrm>
          <a:prstGeom prst="rect">
            <a:avLst/>
          </a:prstGeom>
          <a:noFill/>
        </p:spPr>
        <p:txBody>
          <a:bodyPr wrap="square" rtlCol="0">
            <a:spAutoFit/>
          </a:bodyPr>
          <a:lstStyle/>
          <a:p>
            <a:r>
              <a:rPr lang="en-US" sz="2000" b="1">
                <a:solidFill>
                  <a:srgbClr val="0699C8"/>
                </a:solidFill>
              </a:rPr>
              <a:t>www.bloomforwomen.org</a:t>
            </a:r>
          </a:p>
        </p:txBody>
      </p:sp>
      <p:pic>
        <p:nvPicPr>
          <p:cNvPr id="9" name="Picture 8" descr="A picture containing text, mollusk&#10;&#10;Description automatically generated">
            <a:extLst>
              <a:ext uri="{FF2B5EF4-FFF2-40B4-BE49-F238E27FC236}">
                <a16:creationId xmlns:a16="http://schemas.microsoft.com/office/drawing/2014/main" id="{93DE21EE-928E-26FF-BA65-88C61D7DB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4052" y="6214260"/>
            <a:ext cx="1309435" cy="535385"/>
          </a:xfrm>
          <a:prstGeom prst="rect">
            <a:avLst/>
          </a:prstGeom>
        </p:spPr>
      </p:pic>
      <p:pic>
        <p:nvPicPr>
          <p:cNvPr id="4" name="Picture 3" descr="A close up of a text&#10;&#10;AI-generated content may be incorrect.">
            <a:extLst>
              <a:ext uri="{FF2B5EF4-FFF2-40B4-BE49-F238E27FC236}">
                <a16:creationId xmlns:a16="http://schemas.microsoft.com/office/drawing/2014/main" id="{C8D254FB-7826-F1E0-809E-D6E45851B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231" y="1001083"/>
            <a:ext cx="8428979" cy="1818015"/>
          </a:xfrm>
          <a:prstGeom prst="rect">
            <a:avLst/>
          </a:prstGeom>
        </p:spPr>
      </p:pic>
      <p:pic>
        <p:nvPicPr>
          <p:cNvPr id="10" name="Picture 9" descr="A black text on a white background&#10;&#10;AI-generated content may be incorrect.">
            <a:extLst>
              <a:ext uri="{FF2B5EF4-FFF2-40B4-BE49-F238E27FC236}">
                <a16:creationId xmlns:a16="http://schemas.microsoft.com/office/drawing/2014/main" id="{64E82A8E-E3D2-08F6-AF48-D8435C8F61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352" y="4676571"/>
            <a:ext cx="8861687" cy="1233604"/>
          </a:xfrm>
          <a:prstGeom prst="rect">
            <a:avLst/>
          </a:prstGeom>
        </p:spPr>
      </p:pic>
      <p:pic>
        <p:nvPicPr>
          <p:cNvPr id="14" name="Picture 13" descr="A screenshot of a phone&#10;&#10;AI-generated content may be incorrect.">
            <a:extLst>
              <a:ext uri="{FF2B5EF4-FFF2-40B4-BE49-F238E27FC236}">
                <a16:creationId xmlns:a16="http://schemas.microsoft.com/office/drawing/2014/main" id="{070ED49B-6DA3-DA96-AB32-B1A779BC2F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8782" y="2181429"/>
            <a:ext cx="5724787" cy="2211575"/>
          </a:xfrm>
          <a:prstGeom prst="rect">
            <a:avLst/>
          </a:prstGeom>
        </p:spPr>
      </p:pic>
    </p:spTree>
    <p:extLst>
      <p:ext uri="{BB962C8B-B14F-4D97-AF65-F5344CB8AC3E}">
        <p14:creationId xmlns:p14="http://schemas.microsoft.com/office/powerpoint/2010/main" val="746482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BCA0C-FE45-D73F-7A82-4C2B1EB9612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CDD3E13-726A-F0B8-A1EB-E3D7626272DA}"/>
              </a:ext>
            </a:extLst>
          </p:cNvPr>
          <p:cNvSpPr/>
          <p:nvPr/>
        </p:nvSpPr>
        <p:spPr>
          <a:xfrm>
            <a:off x="0" y="-26479"/>
            <a:ext cx="12192000" cy="796827"/>
          </a:xfrm>
          <a:prstGeom prst="rect">
            <a:avLst/>
          </a:prstGeom>
          <a:solidFill>
            <a:srgbClr val="0699C8"/>
          </a:solidFill>
          <a:ln>
            <a:solidFill>
              <a:srgbClr val="069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351796A-C3AE-E444-EF77-C8954761A17D}"/>
              </a:ext>
            </a:extLst>
          </p:cNvPr>
          <p:cNvSpPr txBox="1"/>
          <p:nvPr/>
        </p:nvSpPr>
        <p:spPr>
          <a:xfrm>
            <a:off x="4293296" y="26634"/>
            <a:ext cx="3605408" cy="769441"/>
          </a:xfrm>
          <a:prstGeom prst="rect">
            <a:avLst/>
          </a:prstGeom>
          <a:noFill/>
        </p:spPr>
        <p:txBody>
          <a:bodyPr wrap="square" rtlCol="0">
            <a:spAutoFit/>
          </a:bodyPr>
          <a:lstStyle/>
          <a:p>
            <a:r>
              <a:rPr lang="en-US" sz="4400" b="1">
                <a:solidFill>
                  <a:schemeClr val="bg1"/>
                </a:solidFill>
              </a:rPr>
              <a:t>THE PROBLEM</a:t>
            </a:r>
          </a:p>
        </p:txBody>
      </p:sp>
      <p:sp>
        <p:nvSpPr>
          <p:cNvPr id="5" name="Rectangle 4">
            <a:extLst>
              <a:ext uri="{FF2B5EF4-FFF2-40B4-BE49-F238E27FC236}">
                <a16:creationId xmlns:a16="http://schemas.microsoft.com/office/drawing/2014/main" id="{AD7B953E-8FBE-C751-05F2-B53B874B4C57}"/>
              </a:ext>
            </a:extLst>
          </p:cNvPr>
          <p:cNvSpPr/>
          <p:nvPr/>
        </p:nvSpPr>
        <p:spPr>
          <a:xfrm>
            <a:off x="0" y="6117086"/>
            <a:ext cx="12192000" cy="45719"/>
          </a:xfrm>
          <a:prstGeom prst="rect">
            <a:avLst/>
          </a:prstGeom>
          <a:solidFill>
            <a:srgbClr val="A6193A"/>
          </a:solidFill>
          <a:ln>
            <a:solidFill>
              <a:srgbClr val="A6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A44C6BE-7898-AE5C-9637-BDA2211A7155}"/>
              </a:ext>
            </a:extLst>
          </p:cNvPr>
          <p:cNvSpPr txBox="1"/>
          <p:nvPr/>
        </p:nvSpPr>
        <p:spPr>
          <a:xfrm>
            <a:off x="263046" y="6281897"/>
            <a:ext cx="3056350" cy="400110"/>
          </a:xfrm>
          <a:prstGeom prst="rect">
            <a:avLst/>
          </a:prstGeom>
          <a:noFill/>
        </p:spPr>
        <p:txBody>
          <a:bodyPr wrap="square" rtlCol="0">
            <a:spAutoFit/>
          </a:bodyPr>
          <a:lstStyle/>
          <a:p>
            <a:r>
              <a:rPr lang="en-US" sz="2000" b="1">
                <a:solidFill>
                  <a:srgbClr val="0699C8"/>
                </a:solidFill>
              </a:rPr>
              <a:t>www.bloomforwomen.org</a:t>
            </a:r>
          </a:p>
        </p:txBody>
      </p:sp>
      <p:pic>
        <p:nvPicPr>
          <p:cNvPr id="9" name="Picture 8" descr="A picture containing text, mollusk&#10;&#10;Description automatically generated">
            <a:extLst>
              <a:ext uri="{FF2B5EF4-FFF2-40B4-BE49-F238E27FC236}">
                <a16:creationId xmlns:a16="http://schemas.microsoft.com/office/drawing/2014/main" id="{83AC9719-C69D-8733-B377-CB9530BC0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4052" y="6214260"/>
            <a:ext cx="1309435" cy="535385"/>
          </a:xfrm>
          <a:prstGeom prst="rect">
            <a:avLst/>
          </a:prstGeom>
        </p:spPr>
      </p:pic>
      <p:pic>
        <p:nvPicPr>
          <p:cNvPr id="3" name="Picture 2" descr="A map of a city&#10;&#10;AI-generated content may be incorrect.">
            <a:extLst>
              <a:ext uri="{FF2B5EF4-FFF2-40B4-BE49-F238E27FC236}">
                <a16:creationId xmlns:a16="http://schemas.microsoft.com/office/drawing/2014/main" id="{58CEB105-C433-9FB1-C6CE-25539C0918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6926" y="878852"/>
            <a:ext cx="7718147" cy="5100296"/>
          </a:xfrm>
          <a:prstGeom prst="rect">
            <a:avLst/>
          </a:prstGeom>
        </p:spPr>
      </p:pic>
    </p:spTree>
    <p:extLst>
      <p:ext uri="{BB962C8B-B14F-4D97-AF65-F5344CB8AC3E}">
        <p14:creationId xmlns:p14="http://schemas.microsoft.com/office/powerpoint/2010/main" val="164836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AAB4B4-B7E5-435A-9BF1-C97E60300807}"/>
              </a:ext>
            </a:extLst>
          </p:cNvPr>
          <p:cNvSpPr/>
          <p:nvPr/>
        </p:nvSpPr>
        <p:spPr>
          <a:xfrm>
            <a:off x="0" y="-26479"/>
            <a:ext cx="12192000" cy="796827"/>
          </a:xfrm>
          <a:prstGeom prst="rect">
            <a:avLst/>
          </a:prstGeom>
          <a:solidFill>
            <a:srgbClr val="0699C8"/>
          </a:solidFill>
          <a:ln>
            <a:solidFill>
              <a:srgbClr val="069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0E2982-A909-4A25-94DC-BF0CC67A2995}"/>
              </a:ext>
            </a:extLst>
          </p:cNvPr>
          <p:cNvSpPr txBox="1"/>
          <p:nvPr/>
        </p:nvSpPr>
        <p:spPr>
          <a:xfrm>
            <a:off x="3823178" y="-12787"/>
            <a:ext cx="4545644" cy="769441"/>
          </a:xfrm>
          <a:prstGeom prst="rect">
            <a:avLst/>
          </a:prstGeom>
          <a:noFill/>
        </p:spPr>
        <p:txBody>
          <a:bodyPr wrap="square" rtlCol="0">
            <a:spAutoFit/>
          </a:bodyPr>
          <a:lstStyle/>
          <a:p>
            <a:r>
              <a:rPr lang="en-US" sz="4400" b="1">
                <a:solidFill>
                  <a:schemeClr val="bg1"/>
                </a:solidFill>
              </a:rPr>
              <a:t>SURVIVOR NEEDS</a:t>
            </a:r>
          </a:p>
        </p:txBody>
      </p:sp>
      <p:sp>
        <p:nvSpPr>
          <p:cNvPr id="5" name="Rectangle 4">
            <a:extLst>
              <a:ext uri="{FF2B5EF4-FFF2-40B4-BE49-F238E27FC236}">
                <a16:creationId xmlns:a16="http://schemas.microsoft.com/office/drawing/2014/main" id="{8D2598CF-3F35-43A8-8AF8-D09423A4BD17}"/>
              </a:ext>
            </a:extLst>
          </p:cNvPr>
          <p:cNvSpPr/>
          <p:nvPr/>
        </p:nvSpPr>
        <p:spPr>
          <a:xfrm>
            <a:off x="0" y="6117086"/>
            <a:ext cx="12192000" cy="45719"/>
          </a:xfrm>
          <a:prstGeom prst="rect">
            <a:avLst/>
          </a:prstGeom>
          <a:solidFill>
            <a:srgbClr val="A6193A"/>
          </a:solidFill>
          <a:ln>
            <a:solidFill>
              <a:srgbClr val="A6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D5E2CB-F3A6-4988-B394-7A84B53691E6}"/>
              </a:ext>
            </a:extLst>
          </p:cNvPr>
          <p:cNvSpPr txBox="1"/>
          <p:nvPr/>
        </p:nvSpPr>
        <p:spPr>
          <a:xfrm>
            <a:off x="263046" y="6281897"/>
            <a:ext cx="3056350" cy="400110"/>
          </a:xfrm>
          <a:prstGeom prst="rect">
            <a:avLst/>
          </a:prstGeom>
          <a:noFill/>
        </p:spPr>
        <p:txBody>
          <a:bodyPr wrap="square" rtlCol="0">
            <a:spAutoFit/>
          </a:bodyPr>
          <a:lstStyle/>
          <a:p>
            <a:r>
              <a:rPr lang="en-US" sz="2000" b="1">
                <a:solidFill>
                  <a:srgbClr val="0699C8"/>
                </a:solidFill>
              </a:rPr>
              <a:t>www.bloomforwomen.org</a:t>
            </a:r>
          </a:p>
        </p:txBody>
      </p:sp>
      <p:pic>
        <p:nvPicPr>
          <p:cNvPr id="9" name="Picture 8" descr="A picture containing text, mollusk&#10;&#10;Description automatically generated">
            <a:extLst>
              <a:ext uri="{FF2B5EF4-FFF2-40B4-BE49-F238E27FC236}">
                <a16:creationId xmlns:a16="http://schemas.microsoft.com/office/drawing/2014/main" id="{D35EB3D8-9AEB-465A-9A4F-D24D11D61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4052" y="6214260"/>
            <a:ext cx="1309435" cy="535385"/>
          </a:xfrm>
          <a:prstGeom prst="rect">
            <a:avLst/>
          </a:prstGeom>
        </p:spPr>
      </p:pic>
      <p:sp>
        <p:nvSpPr>
          <p:cNvPr id="13" name="TextBox 12">
            <a:extLst>
              <a:ext uri="{FF2B5EF4-FFF2-40B4-BE49-F238E27FC236}">
                <a16:creationId xmlns:a16="http://schemas.microsoft.com/office/drawing/2014/main" id="{BAEBE61C-6ACF-48D8-8541-3F164A22549C}"/>
              </a:ext>
            </a:extLst>
          </p:cNvPr>
          <p:cNvSpPr txBox="1"/>
          <p:nvPr/>
        </p:nvSpPr>
        <p:spPr>
          <a:xfrm>
            <a:off x="555433" y="982592"/>
            <a:ext cx="11081133" cy="4524315"/>
          </a:xfrm>
          <a:prstGeom prst="rect">
            <a:avLst/>
          </a:prstGeom>
          <a:noFill/>
        </p:spPr>
        <p:txBody>
          <a:bodyPr wrap="square">
            <a:spAutoFit/>
          </a:bodyPr>
          <a:lstStyle/>
          <a:p>
            <a:pPr lvl="1"/>
            <a:endParaRPr lang="en-US" sz="2400">
              <a:solidFill>
                <a:srgbClr val="65666B"/>
              </a:solidFill>
            </a:endParaRPr>
          </a:p>
          <a:p>
            <a:r>
              <a:rPr lang="en-US" sz="2400" b="1">
                <a:solidFill>
                  <a:srgbClr val="65666B"/>
                </a:solidFill>
              </a:rPr>
              <a:t>Complex needs </a:t>
            </a:r>
          </a:p>
          <a:p>
            <a:endParaRPr lang="en-US" sz="2400" b="1">
              <a:solidFill>
                <a:srgbClr val="65666B"/>
              </a:solidFill>
            </a:endParaRPr>
          </a:p>
          <a:p>
            <a:pPr marL="742950" lvl="1" indent="-285750">
              <a:buFont typeface="Arial" panose="020B0604020202020204" pitchFamily="34" charset="0"/>
              <a:buChar char="•"/>
            </a:pPr>
            <a:r>
              <a:rPr lang="en-US" sz="2400">
                <a:solidFill>
                  <a:srgbClr val="65666B"/>
                </a:solidFill>
              </a:rPr>
              <a:t>Multidisciplinary approach is needed to address severe trauma and medical needs</a:t>
            </a:r>
          </a:p>
          <a:p>
            <a:pPr lvl="1"/>
            <a:endParaRPr lang="en-US" sz="1200">
              <a:solidFill>
                <a:srgbClr val="65666B"/>
              </a:solidFill>
            </a:endParaRPr>
          </a:p>
          <a:p>
            <a:pPr marL="742950" lvl="1" indent="-285750">
              <a:buFont typeface="Arial" panose="020B0604020202020204" pitchFamily="34" charset="0"/>
              <a:buChar char="•"/>
            </a:pPr>
            <a:r>
              <a:rPr lang="en-US" sz="2400">
                <a:solidFill>
                  <a:srgbClr val="65666B"/>
                </a:solidFill>
              </a:rPr>
              <a:t>Immigration and other legal issues</a:t>
            </a:r>
          </a:p>
          <a:p>
            <a:pPr lvl="1"/>
            <a:endParaRPr lang="en-US" sz="1200">
              <a:solidFill>
                <a:srgbClr val="65666B"/>
              </a:solidFill>
            </a:endParaRPr>
          </a:p>
          <a:p>
            <a:pPr marL="742950" lvl="1" indent="-285750">
              <a:buFont typeface="Arial" panose="020B0604020202020204" pitchFamily="34" charset="0"/>
              <a:buChar char="•"/>
            </a:pPr>
            <a:r>
              <a:rPr lang="en-US" sz="2400">
                <a:solidFill>
                  <a:srgbClr val="65666B"/>
                </a:solidFill>
              </a:rPr>
              <a:t>Safety concerns</a:t>
            </a:r>
          </a:p>
          <a:p>
            <a:pPr lvl="1"/>
            <a:endParaRPr lang="en-US" sz="1200">
              <a:solidFill>
                <a:srgbClr val="65666B"/>
              </a:solidFill>
            </a:endParaRPr>
          </a:p>
          <a:p>
            <a:pPr marL="742950" lvl="1" indent="-285750">
              <a:buFont typeface="Arial" panose="020B0604020202020204" pitchFamily="34" charset="0"/>
              <a:buChar char="•"/>
            </a:pPr>
            <a:r>
              <a:rPr lang="en-US" sz="2400">
                <a:solidFill>
                  <a:srgbClr val="65666B"/>
                </a:solidFill>
              </a:rPr>
              <a:t>Shelter, other basic needs and financial hardship</a:t>
            </a:r>
          </a:p>
          <a:p>
            <a:pPr lvl="1"/>
            <a:endParaRPr lang="en-US" sz="1200">
              <a:solidFill>
                <a:srgbClr val="65666B"/>
              </a:solidFill>
            </a:endParaRPr>
          </a:p>
          <a:p>
            <a:pPr marL="742950" lvl="1" indent="-285750">
              <a:buFont typeface="Arial" panose="020B0604020202020204" pitchFamily="34" charset="0"/>
              <a:buChar char="•"/>
            </a:pPr>
            <a:r>
              <a:rPr lang="en-US" sz="2400">
                <a:solidFill>
                  <a:srgbClr val="65666B"/>
                </a:solidFill>
              </a:rPr>
              <a:t>Lack of vocational training &amp; criminal histories lead to employment &amp; housing-related challenges</a:t>
            </a:r>
          </a:p>
          <a:p>
            <a:pPr lvl="1"/>
            <a:endParaRPr lang="en-US" sz="2400">
              <a:solidFill>
                <a:srgbClr val="65666B"/>
              </a:solidFill>
            </a:endParaRPr>
          </a:p>
        </p:txBody>
      </p:sp>
      <p:sp>
        <p:nvSpPr>
          <p:cNvPr id="16" name="TextBox 15">
            <a:extLst>
              <a:ext uri="{FF2B5EF4-FFF2-40B4-BE49-F238E27FC236}">
                <a16:creationId xmlns:a16="http://schemas.microsoft.com/office/drawing/2014/main" id="{14DABAAF-70F6-4D34-98BB-EFF650D9E15D}"/>
              </a:ext>
            </a:extLst>
          </p:cNvPr>
          <p:cNvSpPr txBox="1"/>
          <p:nvPr/>
        </p:nvSpPr>
        <p:spPr>
          <a:xfrm>
            <a:off x="1700611" y="5611799"/>
            <a:ext cx="9007640" cy="407035"/>
          </a:xfrm>
          <a:prstGeom prst="rect">
            <a:avLst/>
          </a:prstGeom>
          <a:noFill/>
        </p:spPr>
        <p:txBody>
          <a:bodyPr wrap="square">
            <a:spAutoFit/>
          </a:bodyPr>
          <a:lstStyle/>
          <a:p>
            <a:pPr marL="0" marR="0">
              <a:lnSpc>
                <a:spcPct val="107000"/>
              </a:lnSpc>
              <a:spcBef>
                <a:spcPts val="0"/>
              </a:spcBef>
              <a:spcAft>
                <a:spcPts val="800"/>
              </a:spcAft>
            </a:pPr>
            <a:r>
              <a:rPr lang="en-US" sz="2000" b="1" i="1">
                <a:solidFill>
                  <a:srgbClr val="C72F53"/>
                </a:solidFill>
                <a:effectLst/>
                <a:ea typeface="Calibri" panose="020F0502020204030204" pitchFamily="34" charset="0"/>
                <a:cs typeface="Times New Roman" panose="02020603050405020304" pitchFamily="18" charset="0"/>
              </a:rPr>
              <a:t>We are fighting this battle today, so it’s not your daughter or loved one tomorrow</a:t>
            </a:r>
            <a:r>
              <a:rPr lang="en-US" sz="1800" b="1" i="1">
                <a:solidFill>
                  <a:srgbClr val="65666B"/>
                </a:solidFill>
                <a:effectLs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682120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AAB4B4-B7E5-435A-9BF1-C97E60300807}"/>
              </a:ext>
            </a:extLst>
          </p:cNvPr>
          <p:cNvSpPr/>
          <p:nvPr/>
        </p:nvSpPr>
        <p:spPr>
          <a:xfrm>
            <a:off x="0" y="-26479"/>
            <a:ext cx="12192000" cy="796827"/>
          </a:xfrm>
          <a:prstGeom prst="rect">
            <a:avLst/>
          </a:prstGeom>
          <a:solidFill>
            <a:srgbClr val="0699C8"/>
          </a:solidFill>
          <a:ln>
            <a:solidFill>
              <a:srgbClr val="069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0E2982-A909-4A25-94DC-BF0CC67A2995}"/>
              </a:ext>
            </a:extLst>
          </p:cNvPr>
          <p:cNvSpPr txBox="1"/>
          <p:nvPr/>
        </p:nvSpPr>
        <p:spPr>
          <a:xfrm>
            <a:off x="3823178" y="-12787"/>
            <a:ext cx="4545644" cy="769441"/>
          </a:xfrm>
          <a:prstGeom prst="rect">
            <a:avLst/>
          </a:prstGeom>
          <a:noFill/>
        </p:spPr>
        <p:txBody>
          <a:bodyPr wrap="square" rtlCol="0">
            <a:spAutoFit/>
          </a:bodyPr>
          <a:lstStyle/>
          <a:p>
            <a:r>
              <a:rPr lang="en-US" sz="4400" b="1">
                <a:solidFill>
                  <a:schemeClr val="bg1"/>
                </a:solidFill>
              </a:rPr>
              <a:t>SURVIVOR NEEDS</a:t>
            </a:r>
          </a:p>
        </p:txBody>
      </p:sp>
      <p:sp>
        <p:nvSpPr>
          <p:cNvPr id="5" name="Rectangle 4">
            <a:extLst>
              <a:ext uri="{FF2B5EF4-FFF2-40B4-BE49-F238E27FC236}">
                <a16:creationId xmlns:a16="http://schemas.microsoft.com/office/drawing/2014/main" id="{8D2598CF-3F35-43A8-8AF8-D09423A4BD17}"/>
              </a:ext>
            </a:extLst>
          </p:cNvPr>
          <p:cNvSpPr/>
          <p:nvPr/>
        </p:nvSpPr>
        <p:spPr>
          <a:xfrm>
            <a:off x="0" y="6117086"/>
            <a:ext cx="12192000" cy="45719"/>
          </a:xfrm>
          <a:prstGeom prst="rect">
            <a:avLst/>
          </a:prstGeom>
          <a:solidFill>
            <a:srgbClr val="A6193A"/>
          </a:solidFill>
          <a:ln>
            <a:solidFill>
              <a:srgbClr val="A6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D5E2CB-F3A6-4988-B394-7A84B53691E6}"/>
              </a:ext>
            </a:extLst>
          </p:cNvPr>
          <p:cNvSpPr txBox="1"/>
          <p:nvPr/>
        </p:nvSpPr>
        <p:spPr>
          <a:xfrm>
            <a:off x="263046" y="6281897"/>
            <a:ext cx="3056350" cy="400110"/>
          </a:xfrm>
          <a:prstGeom prst="rect">
            <a:avLst/>
          </a:prstGeom>
          <a:noFill/>
        </p:spPr>
        <p:txBody>
          <a:bodyPr wrap="square" rtlCol="0">
            <a:spAutoFit/>
          </a:bodyPr>
          <a:lstStyle/>
          <a:p>
            <a:r>
              <a:rPr lang="en-US" sz="2000" b="1">
                <a:solidFill>
                  <a:srgbClr val="0699C8"/>
                </a:solidFill>
              </a:rPr>
              <a:t>www.bloomforwomen.org</a:t>
            </a:r>
          </a:p>
        </p:txBody>
      </p:sp>
      <p:pic>
        <p:nvPicPr>
          <p:cNvPr id="9" name="Picture 8" descr="A picture containing text, mollusk&#10;&#10;Description automatically generated">
            <a:extLst>
              <a:ext uri="{FF2B5EF4-FFF2-40B4-BE49-F238E27FC236}">
                <a16:creationId xmlns:a16="http://schemas.microsoft.com/office/drawing/2014/main" id="{D35EB3D8-9AEB-465A-9A4F-D24D11D61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4052" y="6214260"/>
            <a:ext cx="1309435" cy="535385"/>
          </a:xfrm>
          <a:prstGeom prst="rect">
            <a:avLst/>
          </a:prstGeom>
        </p:spPr>
      </p:pic>
      <p:sp>
        <p:nvSpPr>
          <p:cNvPr id="13" name="TextBox 12">
            <a:extLst>
              <a:ext uri="{FF2B5EF4-FFF2-40B4-BE49-F238E27FC236}">
                <a16:creationId xmlns:a16="http://schemas.microsoft.com/office/drawing/2014/main" id="{BAEBE61C-6ACF-48D8-8541-3F164A22549C}"/>
              </a:ext>
            </a:extLst>
          </p:cNvPr>
          <p:cNvSpPr txBox="1"/>
          <p:nvPr/>
        </p:nvSpPr>
        <p:spPr>
          <a:xfrm>
            <a:off x="752354" y="1078998"/>
            <a:ext cx="10904154" cy="4154984"/>
          </a:xfrm>
          <a:prstGeom prst="rect">
            <a:avLst/>
          </a:prstGeom>
          <a:noFill/>
        </p:spPr>
        <p:txBody>
          <a:bodyPr wrap="square">
            <a:spAutoFit/>
          </a:bodyPr>
          <a:lstStyle/>
          <a:p>
            <a:pPr lvl="1"/>
            <a:endParaRPr lang="en-US" sz="2400">
              <a:solidFill>
                <a:srgbClr val="65666B"/>
              </a:solidFill>
            </a:endParaRPr>
          </a:p>
          <a:p>
            <a:r>
              <a:rPr lang="en-US" sz="2400" b="1">
                <a:solidFill>
                  <a:srgbClr val="65666B"/>
                </a:solidFill>
              </a:rPr>
              <a:t>Survivors suffer psychological harms</a:t>
            </a:r>
          </a:p>
          <a:p>
            <a:endParaRPr lang="en-US" sz="2400" b="1">
              <a:solidFill>
                <a:srgbClr val="65666B"/>
              </a:solidFill>
            </a:endParaRPr>
          </a:p>
          <a:p>
            <a:pPr marL="742950" lvl="1" indent="-285750">
              <a:buFont typeface="Arial" panose="020B0604020202020204" pitchFamily="34" charset="0"/>
              <a:buChar char="•"/>
            </a:pPr>
            <a:r>
              <a:rPr lang="en-US" sz="2400">
                <a:solidFill>
                  <a:srgbClr val="65666B"/>
                </a:solidFill>
              </a:rPr>
              <a:t>Mind/body separation/disassociated ego states, shame, grief, fear, distrust, hatred of men, self-hatred, suicide, and suicidal thoughts.  </a:t>
            </a:r>
          </a:p>
          <a:p>
            <a:pPr lvl="1"/>
            <a:endParaRPr lang="en-US" sz="2400">
              <a:solidFill>
                <a:srgbClr val="65666B"/>
              </a:solidFill>
            </a:endParaRPr>
          </a:p>
          <a:p>
            <a:r>
              <a:rPr lang="en-US" sz="2400" b="1">
                <a:solidFill>
                  <a:srgbClr val="65666B"/>
                </a:solidFill>
              </a:rPr>
              <a:t>Risks from trauma</a:t>
            </a:r>
          </a:p>
          <a:p>
            <a:endParaRPr lang="en-US" sz="2400" b="1">
              <a:solidFill>
                <a:srgbClr val="65666B"/>
              </a:solidFill>
            </a:endParaRPr>
          </a:p>
          <a:p>
            <a:pPr marL="742950" lvl="1" indent="-285750">
              <a:buFont typeface="Arial" panose="020B0604020202020204" pitchFamily="34" charset="0"/>
              <a:buChar char="•"/>
            </a:pPr>
            <a:r>
              <a:rPr lang="en-US" sz="2400">
                <a:solidFill>
                  <a:srgbClr val="65666B"/>
                </a:solidFill>
              </a:rPr>
              <a:t>Post Traumatic Stress Disorder (PTSD) – acute anxiety, depression, insomnia, physical hyper alertness, self-loathing, etc.</a:t>
            </a:r>
          </a:p>
          <a:p>
            <a:pPr marL="742950" lvl="1" indent="-285750">
              <a:buFont typeface="Arial" panose="020B0604020202020204" pitchFamily="34" charset="0"/>
              <a:buChar char="•"/>
            </a:pPr>
            <a:endParaRPr lang="en-US" sz="2400">
              <a:solidFill>
                <a:srgbClr val="65666B"/>
              </a:solidFill>
            </a:endParaRPr>
          </a:p>
        </p:txBody>
      </p:sp>
      <p:sp>
        <p:nvSpPr>
          <p:cNvPr id="16" name="TextBox 15">
            <a:extLst>
              <a:ext uri="{FF2B5EF4-FFF2-40B4-BE49-F238E27FC236}">
                <a16:creationId xmlns:a16="http://schemas.microsoft.com/office/drawing/2014/main" id="{14DABAAF-70F6-4D34-98BB-EFF650D9E15D}"/>
              </a:ext>
            </a:extLst>
          </p:cNvPr>
          <p:cNvSpPr txBox="1"/>
          <p:nvPr/>
        </p:nvSpPr>
        <p:spPr>
          <a:xfrm>
            <a:off x="1700611" y="5611799"/>
            <a:ext cx="9007640" cy="407035"/>
          </a:xfrm>
          <a:prstGeom prst="rect">
            <a:avLst/>
          </a:prstGeom>
          <a:noFill/>
        </p:spPr>
        <p:txBody>
          <a:bodyPr wrap="square">
            <a:spAutoFit/>
          </a:bodyPr>
          <a:lstStyle/>
          <a:p>
            <a:pPr marL="0" marR="0">
              <a:lnSpc>
                <a:spcPct val="107000"/>
              </a:lnSpc>
              <a:spcBef>
                <a:spcPts val="0"/>
              </a:spcBef>
              <a:spcAft>
                <a:spcPts val="800"/>
              </a:spcAft>
            </a:pPr>
            <a:r>
              <a:rPr lang="en-US" sz="2000" b="1" i="1">
                <a:solidFill>
                  <a:srgbClr val="C72F53"/>
                </a:solidFill>
                <a:effectLst/>
                <a:ea typeface="Calibri" panose="020F0502020204030204" pitchFamily="34" charset="0"/>
                <a:cs typeface="Times New Roman" panose="02020603050405020304" pitchFamily="18" charset="0"/>
              </a:rPr>
              <a:t>We are fighting this battle today, so it’s not your daughter or loved one tomorrow</a:t>
            </a:r>
            <a:r>
              <a:rPr lang="en-US" sz="1800" b="1" i="1">
                <a:solidFill>
                  <a:srgbClr val="65666B"/>
                </a:solidFill>
                <a:effectLs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70481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AAB4B4-B7E5-435A-9BF1-C97E60300807}"/>
              </a:ext>
            </a:extLst>
          </p:cNvPr>
          <p:cNvSpPr/>
          <p:nvPr/>
        </p:nvSpPr>
        <p:spPr>
          <a:xfrm>
            <a:off x="0" y="-26479"/>
            <a:ext cx="12192000" cy="796827"/>
          </a:xfrm>
          <a:prstGeom prst="rect">
            <a:avLst/>
          </a:prstGeom>
          <a:solidFill>
            <a:srgbClr val="0699C8"/>
          </a:solidFill>
          <a:ln>
            <a:solidFill>
              <a:srgbClr val="069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0E2982-A909-4A25-94DC-BF0CC67A2995}"/>
              </a:ext>
            </a:extLst>
          </p:cNvPr>
          <p:cNvSpPr txBox="1"/>
          <p:nvPr/>
        </p:nvSpPr>
        <p:spPr>
          <a:xfrm>
            <a:off x="2769363" y="-26479"/>
            <a:ext cx="6653274" cy="769441"/>
          </a:xfrm>
          <a:prstGeom prst="rect">
            <a:avLst/>
          </a:prstGeom>
          <a:noFill/>
        </p:spPr>
        <p:txBody>
          <a:bodyPr wrap="square" rtlCol="0">
            <a:spAutoFit/>
          </a:bodyPr>
          <a:lstStyle/>
          <a:p>
            <a:r>
              <a:rPr lang="en-US" sz="4400" b="1">
                <a:solidFill>
                  <a:schemeClr val="bg1"/>
                </a:solidFill>
              </a:rPr>
              <a:t>HOW WE ARE RESPONDING</a:t>
            </a:r>
          </a:p>
        </p:txBody>
      </p:sp>
      <p:sp>
        <p:nvSpPr>
          <p:cNvPr id="20" name="TextBox 19">
            <a:extLst>
              <a:ext uri="{FF2B5EF4-FFF2-40B4-BE49-F238E27FC236}">
                <a16:creationId xmlns:a16="http://schemas.microsoft.com/office/drawing/2014/main" id="{6804128A-FDC4-4138-86DD-AA5D2DBA9E72}"/>
              </a:ext>
            </a:extLst>
          </p:cNvPr>
          <p:cNvSpPr txBox="1"/>
          <p:nvPr/>
        </p:nvSpPr>
        <p:spPr>
          <a:xfrm>
            <a:off x="1929118" y="892819"/>
            <a:ext cx="8333764" cy="646331"/>
          </a:xfrm>
          <a:prstGeom prst="rect">
            <a:avLst/>
          </a:prstGeom>
          <a:noFill/>
        </p:spPr>
        <p:txBody>
          <a:bodyPr wrap="square" rtlCol="0">
            <a:spAutoFit/>
          </a:bodyPr>
          <a:lstStyle/>
          <a:p>
            <a:r>
              <a:rPr lang="en-US" sz="3600" b="1"/>
              <a:t>Our Homes – Offering a Continuum of Care</a:t>
            </a:r>
          </a:p>
        </p:txBody>
      </p:sp>
      <p:sp>
        <p:nvSpPr>
          <p:cNvPr id="19" name="TextBox 18">
            <a:extLst>
              <a:ext uri="{FF2B5EF4-FFF2-40B4-BE49-F238E27FC236}">
                <a16:creationId xmlns:a16="http://schemas.microsoft.com/office/drawing/2014/main" id="{F01689FF-6C6D-CDE3-7365-E05B461C2F3C}"/>
              </a:ext>
            </a:extLst>
          </p:cNvPr>
          <p:cNvSpPr txBox="1"/>
          <p:nvPr/>
        </p:nvSpPr>
        <p:spPr>
          <a:xfrm>
            <a:off x="538204" y="3392027"/>
            <a:ext cx="1855189" cy="2462213"/>
          </a:xfrm>
          <a:prstGeom prst="rect">
            <a:avLst/>
          </a:prstGeom>
          <a:noFill/>
        </p:spPr>
        <p:txBody>
          <a:bodyPr wrap="square" rtlCol="0">
            <a:spAutoFit/>
          </a:bodyPr>
          <a:lstStyle/>
          <a:p>
            <a:pPr algn="ctr"/>
            <a:r>
              <a:rPr lang="en-US" sz="2200">
                <a:cs typeface="Times New Roman" panose="02020603050405020304" pitchFamily="18" charset="0"/>
              </a:rPr>
              <a:t>In partnership with law enforcement, </a:t>
            </a:r>
          </a:p>
          <a:p>
            <a:pPr algn="ctr"/>
            <a:r>
              <a:rPr lang="en-US" sz="2200">
                <a:cs typeface="Times New Roman" panose="02020603050405020304" pitchFamily="18" charset="0"/>
              </a:rPr>
              <a:t>we ensure survivor safety and explore next steps. </a:t>
            </a:r>
            <a:endParaRPr lang="en-US" sz="2200"/>
          </a:p>
        </p:txBody>
      </p:sp>
      <p:pic>
        <p:nvPicPr>
          <p:cNvPr id="21" name="Picture 20" descr="Shape&#10;&#10;Description automatically generated with medium confidence">
            <a:extLst>
              <a:ext uri="{FF2B5EF4-FFF2-40B4-BE49-F238E27FC236}">
                <a16:creationId xmlns:a16="http://schemas.microsoft.com/office/drawing/2014/main" id="{5841B18D-C00C-D4F4-1FB8-6FF9BFB800DE}"/>
              </a:ext>
            </a:extLst>
          </p:cNvPr>
          <p:cNvPicPr/>
          <p:nvPr/>
        </p:nvPicPr>
        <p:blipFill>
          <a:blip r:embed="rId3">
            <a:extLst>
              <a:ext uri="{28A0092B-C50C-407E-A947-70E740481C1C}">
                <a14:useLocalDpi xmlns:a14="http://schemas.microsoft.com/office/drawing/2010/main" val="0"/>
              </a:ext>
            </a:extLst>
          </a:blip>
          <a:stretch>
            <a:fillRect/>
          </a:stretch>
        </p:blipFill>
        <p:spPr>
          <a:xfrm>
            <a:off x="4380521" y="2376507"/>
            <a:ext cx="2326116" cy="818938"/>
          </a:xfrm>
          <a:prstGeom prst="rect">
            <a:avLst/>
          </a:prstGeom>
        </p:spPr>
      </p:pic>
      <p:sp>
        <p:nvSpPr>
          <p:cNvPr id="26" name="TextBox 25">
            <a:extLst>
              <a:ext uri="{FF2B5EF4-FFF2-40B4-BE49-F238E27FC236}">
                <a16:creationId xmlns:a16="http://schemas.microsoft.com/office/drawing/2014/main" id="{97B064D6-2687-86EC-B45C-9F7580B3AC08}"/>
              </a:ext>
            </a:extLst>
          </p:cNvPr>
          <p:cNvSpPr txBox="1"/>
          <p:nvPr/>
        </p:nvSpPr>
        <p:spPr>
          <a:xfrm>
            <a:off x="2554226" y="4659335"/>
            <a:ext cx="9159591" cy="1446550"/>
          </a:xfrm>
          <a:prstGeom prst="rect">
            <a:avLst/>
          </a:prstGeom>
          <a:noFill/>
        </p:spPr>
        <p:txBody>
          <a:bodyPr wrap="square" rtlCol="0">
            <a:spAutoFit/>
          </a:bodyPr>
          <a:lstStyle/>
          <a:p>
            <a:pPr algn="ctr"/>
            <a:r>
              <a:rPr lang="en-US" sz="2200">
                <a:ea typeface="Times New Roman" panose="02020603050405020304" pitchFamily="18" charset="0"/>
                <a:cs typeface="Times New Roman" panose="02020603050405020304" pitchFamily="18" charset="0"/>
              </a:rPr>
              <a:t>Bloom offers a two-year residential program; </a:t>
            </a:r>
          </a:p>
          <a:p>
            <a:pPr algn="ctr"/>
            <a:r>
              <a:rPr lang="en-US" sz="2200">
                <a:ea typeface="Times New Roman" panose="02020603050405020304" pitchFamily="18" charset="0"/>
                <a:cs typeface="Times New Roman" panose="02020603050405020304" pitchFamily="18" charset="0"/>
              </a:rPr>
              <a:t>services for pregnant women and new mothers (and their babies); </a:t>
            </a:r>
          </a:p>
          <a:p>
            <a:pPr algn="ctr"/>
            <a:r>
              <a:rPr lang="en-US" sz="2200">
                <a:ea typeface="Times New Roman" panose="02020603050405020304" pitchFamily="18" charset="0"/>
                <a:cs typeface="Times New Roman" panose="02020603050405020304" pitchFamily="18" charset="0"/>
              </a:rPr>
              <a:t>and independent living opportunities for program graduates </a:t>
            </a:r>
          </a:p>
          <a:p>
            <a:pPr algn="ctr"/>
            <a:r>
              <a:rPr lang="en-US" sz="2200">
                <a:ea typeface="Times New Roman" panose="02020603050405020304" pitchFamily="18" charset="0"/>
                <a:cs typeface="Times New Roman" panose="02020603050405020304" pitchFamily="18" charset="0"/>
              </a:rPr>
              <a:t>in our five homes located throughout the Lehigh Valley.</a:t>
            </a:r>
            <a:endParaRPr lang="en-US" sz="2200">
              <a:effectLst/>
              <a:ea typeface="Times New Roman" panose="02020603050405020304" pitchFamily="18" charset="0"/>
              <a:cs typeface="Times New Roman" panose="02020603050405020304" pitchFamily="18" charset="0"/>
            </a:endParaRPr>
          </a:p>
        </p:txBody>
      </p:sp>
      <p:pic>
        <p:nvPicPr>
          <p:cNvPr id="27" name="Picture 26" descr="Shape&#10;&#10;Description automatically generated with low confidence">
            <a:extLst>
              <a:ext uri="{FF2B5EF4-FFF2-40B4-BE49-F238E27FC236}">
                <a16:creationId xmlns:a16="http://schemas.microsoft.com/office/drawing/2014/main" id="{9F0A1918-64D7-7DBE-D7D3-B991625846BA}"/>
              </a:ext>
            </a:extLst>
          </p:cNvPr>
          <p:cNvPicPr/>
          <p:nvPr/>
        </p:nvPicPr>
        <p:blipFill>
          <a:blip r:embed="rId4">
            <a:extLst>
              <a:ext uri="{28A0092B-C50C-407E-A947-70E740481C1C}">
                <a14:useLocalDpi xmlns:a14="http://schemas.microsoft.com/office/drawing/2010/main" val="0"/>
              </a:ext>
            </a:extLst>
          </a:blip>
          <a:stretch>
            <a:fillRect/>
          </a:stretch>
        </p:blipFill>
        <p:spPr>
          <a:xfrm>
            <a:off x="7524485" y="2448168"/>
            <a:ext cx="2326115" cy="677992"/>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07B9A692-6A16-EE35-D59E-D0889E640165}"/>
              </a:ext>
            </a:extLst>
          </p:cNvPr>
          <p:cNvPicPr/>
          <p:nvPr/>
        </p:nvPicPr>
        <p:blipFill>
          <a:blip r:embed="rId5">
            <a:extLst>
              <a:ext uri="{28A0092B-C50C-407E-A947-70E740481C1C}">
                <a14:useLocalDpi xmlns:a14="http://schemas.microsoft.com/office/drawing/2010/main" val="0"/>
              </a:ext>
            </a:extLst>
          </a:blip>
          <a:stretch>
            <a:fillRect/>
          </a:stretch>
        </p:blipFill>
        <p:spPr>
          <a:xfrm>
            <a:off x="7790407" y="4003620"/>
            <a:ext cx="1847367" cy="669913"/>
          </a:xfrm>
          <a:prstGeom prst="rect">
            <a:avLst/>
          </a:prstGeom>
        </p:spPr>
      </p:pic>
      <p:graphicFrame>
        <p:nvGraphicFramePr>
          <p:cNvPr id="29" name="Diagram 28">
            <a:extLst>
              <a:ext uri="{FF2B5EF4-FFF2-40B4-BE49-F238E27FC236}">
                <a16:creationId xmlns:a16="http://schemas.microsoft.com/office/drawing/2014/main" id="{82FB2274-E2B3-2E93-1EE9-CC7EB29CE502}"/>
              </a:ext>
            </a:extLst>
          </p:cNvPr>
          <p:cNvGraphicFramePr/>
          <p:nvPr/>
        </p:nvGraphicFramePr>
        <p:xfrm>
          <a:off x="2972422" y="1504221"/>
          <a:ext cx="8234695" cy="77943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0" name="Picture 29" descr="Shape&#10;&#10;Description automatically generated with medium confidence">
            <a:extLst>
              <a:ext uri="{FF2B5EF4-FFF2-40B4-BE49-F238E27FC236}">
                <a16:creationId xmlns:a16="http://schemas.microsoft.com/office/drawing/2014/main" id="{EE7E4847-27CD-E6B9-8150-04EEAD157F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43579" y="3227820"/>
            <a:ext cx="3133764" cy="718025"/>
          </a:xfrm>
          <a:prstGeom prst="rect">
            <a:avLst/>
          </a:prstGeom>
        </p:spPr>
      </p:pic>
      <p:pic>
        <p:nvPicPr>
          <p:cNvPr id="31" name="Picture 30">
            <a:extLst>
              <a:ext uri="{FF2B5EF4-FFF2-40B4-BE49-F238E27FC236}">
                <a16:creationId xmlns:a16="http://schemas.microsoft.com/office/drawing/2014/main" id="{A64C60B9-B6E3-5E2D-D469-C81063214896}"/>
              </a:ext>
            </a:extLst>
          </p:cNvPr>
          <p:cNvPicPr/>
          <p:nvPr/>
        </p:nvPicPr>
        <p:blipFill>
          <a:blip r:embed="rId12">
            <a:extLst>
              <a:ext uri="{28A0092B-C50C-407E-A947-70E740481C1C}">
                <a14:useLocalDpi xmlns:a14="http://schemas.microsoft.com/office/drawing/2010/main" val="0"/>
              </a:ext>
            </a:extLst>
          </a:blip>
          <a:stretch>
            <a:fillRect/>
          </a:stretch>
        </p:blipFill>
        <p:spPr>
          <a:xfrm>
            <a:off x="4590025" y="3979179"/>
            <a:ext cx="1907107" cy="663088"/>
          </a:xfrm>
          <a:prstGeom prst="rect">
            <a:avLst/>
          </a:prstGeom>
        </p:spPr>
      </p:pic>
      <p:grpSp>
        <p:nvGrpSpPr>
          <p:cNvPr id="32" name="Group 31">
            <a:extLst>
              <a:ext uri="{FF2B5EF4-FFF2-40B4-BE49-F238E27FC236}">
                <a16:creationId xmlns:a16="http://schemas.microsoft.com/office/drawing/2014/main" id="{30213362-237E-3EF3-4B2A-379315B19EA7}"/>
              </a:ext>
            </a:extLst>
          </p:cNvPr>
          <p:cNvGrpSpPr/>
          <p:nvPr/>
        </p:nvGrpSpPr>
        <p:grpSpPr>
          <a:xfrm>
            <a:off x="629205" y="2411674"/>
            <a:ext cx="1673188" cy="830845"/>
            <a:chOff x="22372" y="152"/>
            <a:chExt cx="1673188" cy="830845"/>
          </a:xfrm>
        </p:grpSpPr>
        <p:sp>
          <p:nvSpPr>
            <p:cNvPr id="33" name="Rectangle: Rounded Corners 32">
              <a:extLst>
                <a:ext uri="{FF2B5EF4-FFF2-40B4-BE49-F238E27FC236}">
                  <a16:creationId xmlns:a16="http://schemas.microsoft.com/office/drawing/2014/main" id="{6404D696-54A9-7EF4-D2F3-1B81730E443A}"/>
                </a:ext>
              </a:extLst>
            </p:cNvPr>
            <p:cNvSpPr/>
            <p:nvPr/>
          </p:nvSpPr>
          <p:spPr>
            <a:xfrm>
              <a:off x="22372" y="152"/>
              <a:ext cx="1673188" cy="830845"/>
            </a:xfrm>
            <a:prstGeom prst="roundRect">
              <a:avLst>
                <a:gd name="adj" fmla="val 10000"/>
              </a:avLst>
            </a:prstGeom>
            <a:solidFill>
              <a:srgbClr val="0699C8"/>
            </a:solidFill>
            <a:ln>
              <a:solidFill>
                <a:srgbClr val="0699C8"/>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4" name="Rectangle: Rounded Corners 4">
              <a:extLst>
                <a:ext uri="{FF2B5EF4-FFF2-40B4-BE49-F238E27FC236}">
                  <a16:creationId xmlns:a16="http://schemas.microsoft.com/office/drawing/2014/main" id="{831C93C6-7A36-3124-9DA7-21A4DD270236}"/>
                </a:ext>
              </a:extLst>
            </p:cNvPr>
            <p:cNvSpPr txBox="1"/>
            <p:nvPr/>
          </p:nvSpPr>
          <p:spPr>
            <a:xfrm>
              <a:off x="46707" y="24487"/>
              <a:ext cx="1624518" cy="7821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a:t>Emergency Response</a:t>
              </a:r>
            </a:p>
          </p:txBody>
        </p:sp>
      </p:grpSp>
      <p:sp>
        <p:nvSpPr>
          <p:cNvPr id="2" name="Rectangle 1">
            <a:extLst>
              <a:ext uri="{FF2B5EF4-FFF2-40B4-BE49-F238E27FC236}">
                <a16:creationId xmlns:a16="http://schemas.microsoft.com/office/drawing/2014/main" id="{1B4062B4-0CE1-C971-6A93-5401BC3AE12A}"/>
              </a:ext>
            </a:extLst>
          </p:cNvPr>
          <p:cNvSpPr/>
          <p:nvPr/>
        </p:nvSpPr>
        <p:spPr>
          <a:xfrm>
            <a:off x="0" y="6117086"/>
            <a:ext cx="12192000" cy="45719"/>
          </a:xfrm>
          <a:prstGeom prst="rect">
            <a:avLst/>
          </a:prstGeom>
          <a:solidFill>
            <a:srgbClr val="A6193A"/>
          </a:solidFill>
          <a:ln>
            <a:solidFill>
              <a:srgbClr val="A6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B8E47B6-0501-359F-D698-FEF3E4A070EC}"/>
              </a:ext>
            </a:extLst>
          </p:cNvPr>
          <p:cNvSpPr txBox="1"/>
          <p:nvPr/>
        </p:nvSpPr>
        <p:spPr>
          <a:xfrm>
            <a:off x="263046" y="6281897"/>
            <a:ext cx="3056350" cy="400110"/>
          </a:xfrm>
          <a:prstGeom prst="rect">
            <a:avLst/>
          </a:prstGeom>
          <a:noFill/>
        </p:spPr>
        <p:txBody>
          <a:bodyPr wrap="square" rtlCol="0">
            <a:spAutoFit/>
          </a:bodyPr>
          <a:lstStyle/>
          <a:p>
            <a:r>
              <a:rPr lang="en-US" sz="2000" b="1">
                <a:solidFill>
                  <a:srgbClr val="0699C8"/>
                </a:solidFill>
              </a:rPr>
              <a:t>www.bloomforwomen.org</a:t>
            </a:r>
          </a:p>
        </p:txBody>
      </p:sp>
      <p:pic>
        <p:nvPicPr>
          <p:cNvPr id="4" name="Picture 3" descr="A picture containing text, mollusk&#10;&#10;Description automatically generated">
            <a:extLst>
              <a:ext uri="{FF2B5EF4-FFF2-40B4-BE49-F238E27FC236}">
                <a16:creationId xmlns:a16="http://schemas.microsoft.com/office/drawing/2014/main" id="{DA3B54CD-7586-30B4-CA1E-BD4EA44F33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24052" y="6214260"/>
            <a:ext cx="1309435" cy="535385"/>
          </a:xfrm>
          <a:prstGeom prst="rect">
            <a:avLst/>
          </a:prstGeom>
        </p:spPr>
      </p:pic>
    </p:spTree>
    <p:extLst>
      <p:ext uri="{BB962C8B-B14F-4D97-AF65-F5344CB8AC3E}">
        <p14:creationId xmlns:p14="http://schemas.microsoft.com/office/powerpoint/2010/main" val="2187736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AAB4B4-B7E5-435A-9BF1-C97E60300807}"/>
              </a:ext>
            </a:extLst>
          </p:cNvPr>
          <p:cNvSpPr/>
          <p:nvPr/>
        </p:nvSpPr>
        <p:spPr>
          <a:xfrm>
            <a:off x="0" y="-26479"/>
            <a:ext cx="12192000" cy="796827"/>
          </a:xfrm>
          <a:prstGeom prst="rect">
            <a:avLst/>
          </a:prstGeom>
          <a:solidFill>
            <a:srgbClr val="0699C8"/>
          </a:solidFill>
          <a:ln>
            <a:solidFill>
              <a:srgbClr val="069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0E2982-A909-4A25-94DC-BF0CC67A2995}"/>
              </a:ext>
            </a:extLst>
          </p:cNvPr>
          <p:cNvSpPr txBox="1"/>
          <p:nvPr/>
        </p:nvSpPr>
        <p:spPr>
          <a:xfrm>
            <a:off x="2554226" y="-12787"/>
            <a:ext cx="7083548" cy="769441"/>
          </a:xfrm>
          <a:prstGeom prst="rect">
            <a:avLst/>
          </a:prstGeom>
          <a:noFill/>
        </p:spPr>
        <p:txBody>
          <a:bodyPr wrap="square" rtlCol="0">
            <a:spAutoFit/>
          </a:bodyPr>
          <a:lstStyle/>
          <a:p>
            <a:r>
              <a:rPr lang="en-US" sz="4400" b="1">
                <a:solidFill>
                  <a:schemeClr val="bg1"/>
                </a:solidFill>
              </a:rPr>
              <a:t>HOW WE ARE RESPONDING… </a:t>
            </a:r>
          </a:p>
        </p:txBody>
      </p:sp>
      <p:sp>
        <p:nvSpPr>
          <p:cNvPr id="20" name="TextBox 19">
            <a:extLst>
              <a:ext uri="{FF2B5EF4-FFF2-40B4-BE49-F238E27FC236}">
                <a16:creationId xmlns:a16="http://schemas.microsoft.com/office/drawing/2014/main" id="{6804128A-FDC4-4138-86DD-AA5D2DBA9E72}"/>
              </a:ext>
            </a:extLst>
          </p:cNvPr>
          <p:cNvSpPr txBox="1"/>
          <p:nvPr/>
        </p:nvSpPr>
        <p:spPr>
          <a:xfrm>
            <a:off x="1130540" y="1291960"/>
            <a:ext cx="9720196" cy="646331"/>
          </a:xfrm>
          <a:prstGeom prst="rect">
            <a:avLst/>
          </a:prstGeom>
          <a:noFill/>
        </p:spPr>
        <p:txBody>
          <a:bodyPr wrap="square" rtlCol="0">
            <a:spAutoFit/>
          </a:bodyPr>
          <a:lstStyle/>
          <a:p>
            <a:r>
              <a:rPr lang="en-US" sz="3600" b="1">
                <a:solidFill>
                  <a:srgbClr val="65666B"/>
                </a:solidFill>
              </a:rPr>
              <a:t>FLOURISH – Our Workforce Development Program</a:t>
            </a:r>
          </a:p>
        </p:txBody>
      </p:sp>
      <p:pic>
        <p:nvPicPr>
          <p:cNvPr id="22" name="Picture 21" descr="Shape&#10;&#10;Description automatically generated with medium confidence">
            <a:extLst>
              <a:ext uri="{FF2B5EF4-FFF2-40B4-BE49-F238E27FC236}">
                <a16:creationId xmlns:a16="http://schemas.microsoft.com/office/drawing/2014/main" id="{973F36ED-68D0-453F-94F8-3F7D9D62C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612" y="2856277"/>
            <a:ext cx="2906052" cy="628786"/>
          </a:xfrm>
          <a:prstGeom prst="rect">
            <a:avLst/>
          </a:prstGeom>
        </p:spPr>
      </p:pic>
      <p:sp>
        <p:nvSpPr>
          <p:cNvPr id="23" name="TextBox 22">
            <a:extLst>
              <a:ext uri="{FF2B5EF4-FFF2-40B4-BE49-F238E27FC236}">
                <a16:creationId xmlns:a16="http://schemas.microsoft.com/office/drawing/2014/main" id="{C3B7E7EF-2D0C-405D-9081-B557238D1BD6}"/>
              </a:ext>
            </a:extLst>
          </p:cNvPr>
          <p:cNvSpPr txBox="1"/>
          <p:nvPr/>
        </p:nvSpPr>
        <p:spPr>
          <a:xfrm>
            <a:off x="757848" y="5025825"/>
            <a:ext cx="2787782" cy="707886"/>
          </a:xfrm>
          <a:prstGeom prst="rect">
            <a:avLst/>
          </a:prstGeom>
          <a:noFill/>
        </p:spPr>
        <p:txBody>
          <a:bodyPr wrap="square" rtlCol="0">
            <a:spAutoFit/>
          </a:bodyPr>
          <a:lstStyle/>
          <a:p>
            <a:pPr algn="ctr"/>
            <a:r>
              <a:rPr lang="en-US" sz="2000" b="1">
                <a:solidFill>
                  <a:srgbClr val="65666B"/>
                </a:solidFill>
                <a:effectLst/>
                <a:ea typeface="Times New Roman" panose="02020603050405020304" pitchFamily="18" charset="0"/>
                <a:cs typeface="Times New Roman" panose="02020603050405020304" pitchFamily="18" charset="0"/>
              </a:rPr>
              <a:t>Bloom’s </a:t>
            </a:r>
            <a:r>
              <a:rPr lang="en-US" sz="2000">
                <a:solidFill>
                  <a:srgbClr val="65666B"/>
                </a:solidFill>
                <a:effectLst/>
                <a:ea typeface="Times New Roman" panose="02020603050405020304" pitchFamily="18" charset="0"/>
                <a:cs typeface="Times New Roman" panose="02020603050405020304" pitchFamily="18" charset="0"/>
              </a:rPr>
              <a:t>women’s charity boutique in Bethlehem</a:t>
            </a:r>
          </a:p>
        </p:txBody>
      </p:sp>
      <p:sp>
        <p:nvSpPr>
          <p:cNvPr id="24" name="TextBox 23">
            <a:extLst>
              <a:ext uri="{FF2B5EF4-FFF2-40B4-BE49-F238E27FC236}">
                <a16:creationId xmlns:a16="http://schemas.microsoft.com/office/drawing/2014/main" id="{21A28702-3C34-468E-A2FC-78171640A51D}"/>
              </a:ext>
            </a:extLst>
          </p:cNvPr>
          <p:cNvSpPr txBox="1"/>
          <p:nvPr/>
        </p:nvSpPr>
        <p:spPr>
          <a:xfrm>
            <a:off x="4389803" y="4957493"/>
            <a:ext cx="3584564" cy="707886"/>
          </a:xfrm>
          <a:prstGeom prst="rect">
            <a:avLst/>
          </a:prstGeom>
          <a:noFill/>
        </p:spPr>
        <p:txBody>
          <a:bodyPr wrap="square" rtlCol="0">
            <a:spAutoFit/>
          </a:bodyPr>
          <a:lstStyle/>
          <a:p>
            <a:pPr algn="ctr"/>
            <a:r>
              <a:rPr lang="en-US" sz="2000" b="1">
                <a:solidFill>
                  <a:srgbClr val="65666B"/>
                </a:solidFill>
                <a:effectLst/>
                <a:ea typeface="Times New Roman" panose="02020603050405020304" pitchFamily="18" charset="0"/>
                <a:cs typeface="Times New Roman" panose="02020603050405020304" pitchFamily="18" charset="0"/>
              </a:rPr>
              <a:t>Bloom’s </a:t>
            </a:r>
            <a:r>
              <a:rPr lang="en-US" sz="2000">
                <a:solidFill>
                  <a:srgbClr val="65666B"/>
                </a:solidFill>
                <a:effectLst/>
                <a:ea typeface="Times New Roman" panose="02020603050405020304" pitchFamily="18" charset="0"/>
                <a:cs typeface="Times New Roman" panose="02020603050405020304" pitchFamily="18" charset="0"/>
              </a:rPr>
              <a:t>social enterprise leveraging art as a healing</a:t>
            </a:r>
          </a:p>
        </p:txBody>
      </p:sp>
      <p:sp>
        <p:nvSpPr>
          <p:cNvPr id="5" name="TextBox 4">
            <a:extLst>
              <a:ext uri="{FF2B5EF4-FFF2-40B4-BE49-F238E27FC236}">
                <a16:creationId xmlns:a16="http://schemas.microsoft.com/office/drawing/2014/main" id="{48664E76-E82E-4AB3-BDDF-F282D06512A9}"/>
              </a:ext>
            </a:extLst>
          </p:cNvPr>
          <p:cNvSpPr txBox="1"/>
          <p:nvPr/>
        </p:nvSpPr>
        <p:spPr>
          <a:xfrm>
            <a:off x="8646371" y="5000668"/>
            <a:ext cx="3208197" cy="707886"/>
          </a:xfrm>
          <a:prstGeom prst="rect">
            <a:avLst/>
          </a:prstGeom>
          <a:noFill/>
        </p:spPr>
        <p:txBody>
          <a:bodyPr wrap="square" rtlCol="0">
            <a:spAutoFit/>
          </a:bodyPr>
          <a:lstStyle/>
          <a:p>
            <a:pPr algn="ctr"/>
            <a:r>
              <a:rPr lang="en-US" sz="2000">
                <a:solidFill>
                  <a:srgbClr val="65666B"/>
                </a:solidFill>
              </a:rPr>
              <a:t>Considering expansion of our social enterprise concept</a:t>
            </a:r>
          </a:p>
        </p:txBody>
      </p:sp>
      <p:sp>
        <p:nvSpPr>
          <p:cNvPr id="6" name="TextBox 5">
            <a:extLst>
              <a:ext uri="{FF2B5EF4-FFF2-40B4-BE49-F238E27FC236}">
                <a16:creationId xmlns:a16="http://schemas.microsoft.com/office/drawing/2014/main" id="{CE792472-42D0-308B-905E-EFF5DDCB2226}"/>
              </a:ext>
            </a:extLst>
          </p:cNvPr>
          <p:cNvSpPr txBox="1"/>
          <p:nvPr/>
        </p:nvSpPr>
        <p:spPr>
          <a:xfrm>
            <a:off x="419237" y="1824102"/>
            <a:ext cx="11353526" cy="461665"/>
          </a:xfrm>
          <a:prstGeom prst="rect">
            <a:avLst/>
          </a:prstGeom>
          <a:noFill/>
        </p:spPr>
        <p:txBody>
          <a:bodyPr wrap="square" rtlCol="0">
            <a:spAutoFit/>
          </a:bodyPr>
          <a:lstStyle/>
          <a:p>
            <a:pPr algn="ctr"/>
            <a:r>
              <a:rPr lang="en-US" sz="2400">
                <a:solidFill>
                  <a:srgbClr val="65666B"/>
                </a:solidFill>
              </a:rPr>
              <a:t>Flourish helps Bloom residents and graduates gain financial independence. </a:t>
            </a:r>
          </a:p>
        </p:txBody>
      </p:sp>
      <p:sp>
        <p:nvSpPr>
          <p:cNvPr id="4" name="TextBox 3">
            <a:extLst>
              <a:ext uri="{FF2B5EF4-FFF2-40B4-BE49-F238E27FC236}">
                <a16:creationId xmlns:a16="http://schemas.microsoft.com/office/drawing/2014/main" id="{3305AE06-9882-458F-AB9A-FE0565AC3440}"/>
              </a:ext>
            </a:extLst>
          </p:cNvPr>
          <p:cNvSpPr txBox="1"/>
          <p:nvPr/>
        </p:nvSpPr>
        <p:spPr>
          <a:xfrm>
            <a:off x="8291477" y="2936557"/>
            <a:ext cx="3563091" cy="492443"/>
          </a:xfrm>
          <a:prstGeom prst="rect">
            <a:avLst/>
          </a:prstGeom>
          <a:noFill/>
        </p:spPr>
        <p:txBody>
          <a:bodyPr wrap="square" rtlCol="0">
            <a:spAutoFit/>
          </a:bodyPr>
          <a:lstStyle/>
          <a:p>
            <a:pPr algn="ctr"/>
            <a:r>
              <a:rPr lang="en-US" sz="2600" b="1">
                <a:latin typeface="Bradley Hand ITC" panose="03070402050302030203" pitchFamily="66" charset="0"/>
              </a:rPr>
              <a:t>New Social Enterprise</a:t>
            </a:r>
          </a:p>
        </p:txBody>
      </p:sp>
      <p:pic>
        <p:nvPicPr>
          <p:cNvPr id="3" name="Picture 2" descr="A store with mannequins in front of a white table with blue pom poms&#10;&#10;Description automatically generated">
            <a:extLst>
              <a:ext uri="{FF2B5EF4-FFF2-40B4-BE49-F238E27FC236}">
                <a16:creationId xmlns:a16="http://schemas.microsoft.com/office/drawing/2014/main" id="{13107E2D-D975-929F-43E1-9DBACB9573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639" y="3542862"/>
            <a:ext cx="1958199" cy="1468649"/>
          </a:xfrm>
          <a:prstGeom prst="rect">
            <a:avLst/>
          </a:prstGeom>
        </p:spPr>
      </p:pic>
      <p:pic>
        <p:nvPicPr>
          <p:cNvPr id="9" name="Picture 8" descr="A group of women working in a room&#10;&#10;Description automatically generated">
            <a:extLst>
              <a:ext uri="{FF2B5EF4-FFF2-40B4-BE49-F238E27FC236}">
                <a16:creationId xmlns:a16="http://schemas.microsoft.com/office/drawing/2014/main" id="{B88E5621-3203-3CD7-B5CF-D865BA10F9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2915" y="3507329"/>
            <a:ext cx="2178340" cy="1452226"/>
          </a:xfrm>
          <a:prstGeom prst="rect">
            <a:avLst/>
          </a:prstGeom>
        </p:spPr>
      </p:pic>
      <p:pic>
        <p:nvPicPr>
          <p:cNvPr id="11" name="Picture 10" descr="A close up of a sign&#10;&#10;Description automatically generated">
            <a:extLst>
              <a:ext uri="{FF2B5EF4-FFF2-40B4-BE49-F238E27FC236}">
                <a16:creationId xmlns:a16="http://schemas.microsoft.com/office/drawing/2014/main" id="{D2A58FEF-33BF-0C8E-71A8-B9C70C31CB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2199" y="3513289"/>
            <a:ext cx="2194750" cy="1440305"/>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DCF00AA9-32C5-3027-200A-27694DD3D9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988" y="2814496"/>
            <a:ext cx="2480212" cy="654669"/>
          </a:xfrm>
          <a:prstGeom prst="rect">
            <a:avLst/>
          </a:prstGeom>
        </p:spPr>
      </p:pic>
      <p:sp>
        <p:nvSpPr>
          <p:cNvPr id="2" name="Rectangle 1">
            <a:extLst>
              <a:ext uri="{FF2B5EF4-FFF2-40B4-BE49-F238E27FC236}">
                <a16:creationId xmlns:a16="http://schemas.microsoft.com/office/drawing/2014/main" id="{C7D6739E-E30C-C29D-01C1-26BD52A6E70C}"/>
              </a:ext>
            </a:extLst>
          </p:cNvPr>
          <p:cNvSpPr/>
          <p:nvPr/>
        </p:nvSpPr>
        <p:spPr>
          <a:xfrm>
            <a:off x="0" y="6117086"/>
            <a:ext cx="12192000" cy="45719"/>
          </a:xfrm>
          <a:prstGeom prst="rect">
            <a:avLst/>
          </a:prstGeom>
          <a:solidFill>
            <a:srgbClr val="A6193A"/>
          </a:solidFill>
          <a:ln>
            <a:solidFill>
              <a:srgbClr val="A6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856789B-871F-8ADF-7503-5AAED2CE31EE}"/>
              </a:ext>
            </a:extLst>
          </p:cNvPr>
          <p:cNvSpPr txBox="1"/>
          <p:nvPr/>
        </p:nvSpPr>
        <p:spPr>
          <a:xfrm>
            <a:off x="263046" y="6281897"/>
            <a:ext cx="3056350" cy="400110"/>
          </a:xfrm>
          <a:prstGeom prst="rect">
            <a:avLst/>
          </a:prstGeom>
          <a:noFill/>
        </p:spPr>
        <p:txBody>
          <a:bodyPr wrap="square" rtlCol="0">
            <a:spAutoFit/>
          </a:bodyPr>
          <a:lstStyle/>
          <a:p>
            <a:r>
              <a:rPr lang="en-US" sz="2000" b="1">
                <a:solidFill>
                  <a:srgbClr val="0699C8"/>
                </a:solidFill>
              </a:rPr>
              <a:t>www.bloomforwomen.org</a:t>
            </a:r>
          </a:p>
        </p:txBody>
      </p:sp>
      <p:pic>
        <p:nvPicPr>
          <p:cNvPr id="13" name="Picture 12" descr="A picture containing text, mollusk&#10;&#10;Description automatically generated">
            <a:extLst>
              <a:ext uri="{FF2B5EF4-FFF2-40B4-BE49-F238E27FC236}">
                <a16:creationId xmlns:a16="http://schemas.microsoft.com/office/drawing/2014/main" id="{C907ABE6-4532-C6E0-10BD-4B2E9041D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24052" y="6214260"/>
            <a:ext cx="1309435" cy="535385"/>
          </a:xfrm>
          <a:prstGeom prst="rect">
            <a:avLst/>
          </a:prstGeom>
        </p:spPr>
      </p:pic>
    </p:spTree>
    <p:extLst>
      <p:ext uri="{BB962C8B-B14F-4D97-AF65-F5344CB8AC3E}">
        <p14:creationId xmlns:p14="http://schemas.microsoft.com/office/powerpoint/2010/main" val="3639847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AAB4B4-B7E5-435A-9BF1-C97E60300807}"/>
              </a:ext>
            </a:extLst>
          </p:cNvPr>
          <p:cNvSpPr/>
          <p:nvPr/>
        </p:nvSpPr>
        <p:spPr>
          <a:xfrm>
            <a:off x="0" y="-26479"/>
            <a:ext cx="12192000" cy="796827"/>
          </a:xfrm>
          <a:prstGeom prst="rect">
            <a:avLst/>
          </a:prstGeom>
          <a:solidFill>
            <a:srgbClr val="0699C8"/>
          </a:solidFill>
          <a:ln>
            <a:solidFill>
              <a:srgbClr val="53C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C8ED"/>
              </a:solidFill>
            </a:endParaRPr>
          </a:p>
        </p:txBody>
      </p:sp>
      <p:sp>
        <p:nvSpPr>
          <p:cNvPr id="7" name="TextBox 6">
            <a:extLst>
              <a:ext uri="{FF2B5EF4-FFF2-40B4-BE49-F238E27FC236}">
                <a16:creationId xmlns:a16="http://schemas.microsoft.com/office/drawing/2014/main" id="{690E2982-A909-4A25-94DC-BF0CC67A2995}"/>
              </a:ext>
            </a:extLst>
          </p:cNvPr>
          <p:cNvSpPr txBox="1"/>
          <p:nvPr/>
        </p:nvSpPr>
        <p:spPr>
          <a:xfrm>
            <a:off x="3080674" y="23732"/>
            <a:ext cx="6030647" cy="769441"/>
          </a:xfrm>
          <a:prstGeom prst="rect">
            <a:avLst/>
          </a:prstGeom>
          <a:noFill/>
        </p:spPr>
        <p:txBody>
          <a:bodyPr wrap="square" rtlCol="0">
            <a:spAutoFit/>
          </a:bodyPr>
          <a:lstStyle/>
          <a:p>
            <a:r>
              <a:rPr lang="en-US" sz="4400" b="1">
                <a:solidFill>
                  <a:schemeClr val="bg1"/>
                </a:solidFill>
              </a:rPr>
              <a:t>COMMUNITY OUTREACH</a:t>
            </a:r>
          </a:p>
        </p:txBody>
      </p:sp>
      <p:sp>
        <p:nvSpPr>
          <p:cNvPr id="3" name="TextBox 2">
            <a:extLst>
              <a:ext uri="{FF2B5EF4-FFF2-40B4-BE49-F238E27FC236}">
                <a16:creationId xmlns:a16="http://schemas.microsoft.com/office/drawing/2014/main" id="{9A88D629-54EF-4148-9E51-4BB6BA7D43A9}"/>
              </a:ext>
            </a:extLst>
          </p:cNvPr>
          <p:cNvSpPr txBox="1"/>
          <p:nvPr/>
        </p:nvSpPr>
        <p:spPr>
          <a:xfrm>
            <a:off x="579156" y="1551477"/>
            <a:ext cx="6520891" cy="4154984"/>
          </a:xfrm>
          <a:prstGeom prst="rect">
            <a:avLst/>
          </a:prstGeom>
          <a:noFill/>
        </p:spPr>
        <p:txBody>
          <a:bodyPr wrap="square" rtlCol="0">
            <a:spAutoFit/>
          </a:bodyPr>
          <a:lstStyle/>
          <a:p>
            <a:pPr algn="ctr"/>
            <a:r>
              <a:rPr lang="en-US" sz="2400" b="1">
                <a:solidFill>
                  <a:srgbClr val="65666B"/>
                </a:solidFill>
              </a:rPr>
              <a:t>Outreach Initiatives:</a:t>
            </a:r>
          </a:p>
          <a:p>
            <a:pPr algn="ctr"/>
            <a:endParaRPr lang="en-US" sz="2400" b="1">
              <a:solidFill>
                <a:srgbClr val="65666B"/>
              </a:solidFill>
            </a:endParaRPr>
          </a:p>
          <a:p>
            <a:pPr marL="342900" indent="-342900">
              <a:buFont typeface="Arial" panose="020B0604020202020204" pitchFamily="34" charset="0"/>
              <a:buChar char="•"/>
            </a:pPr>
            <a:r>
              <a:rPr lang="en-US" sz="2400">
                <a:solidFill>
                  <a:srgbClr val="65666B"/>
                </a:solidFill>
              </a:rPr>
              <a:t>Directly reaching survivors of sex trafficking and exploitation in the Lehigh Valley, extending our reach to women, men and children</a:t>
            </a:r>
          </a:p>
          <a:p>
            <a:endParaRPr lang="en-US" sz="1200">
              <a:solidFill>
                <a:srgbClr val="65666B"/>
              </a:solidFill>
            </a:endParaRPr>
          </a:p>
          <a:p>
            <a:pPr marL="342900" indent="-342900">
              <a:buFont typeface="Arial" panose="020B0604020202020204" pitchFamily="34" charset="0"/>
              <a:buChar char="•"/>
            </a:pPr>
            <a:r>
              <a:rPr lang="en-US" sz="2400">
                <a:solidFill>
                  <a:srgbClr val="65666B"/>
                </a:solidFill>
              </a:rPr>
              <a:t>Supporting Homeland Security, FBI and local law enforcement on sting operations and investigations</a:t>
            </a:r>
          </a:p>
          <a:p>
            <a:endParaRPr lang="en-US" sz="1200">
              <a:solidFill>
                <a:srgbClr val="65666B"/>
              </a:solidFill>
            </a:endParaRPr>
          </a:p>
          <a:p>
            <a:pPr marL="342900" indent="-342900">
              <a:buFont typeface="Arial" panose="020B0604020202020204" pitchFamily="34" charset="0"/>
              <a:buChar char="•"/>
            </a:pPr>
            <a:r>
              <a:rPr lang="en-US" sz="2400">
                <a:solidFill>
                  <a:srgbClr val="65666B"/>
                </a:solidFill>
              </a:rPr>
              <a:t>Coordinating community and prevention education activities</a:t>
            </a:r>
          </a:p>
        </p:txBody>
      </p:sp>
      <p:pic>
        <p:nvPicPr>
          <p:cNvPr id="6" name="Picture 5" descr="Colorful hands with colorful background&#10;&#10;Description automatically generated with medium confidence">
            <a:extLst>
              <a:ext uri="{FF2B5EF4-FFF2-40B4-BE49-F238E27FC236}">
                <a16:creationId xmlns:a16="http://schemas.microsoft.com/office/drawing/2014/main" id="{1C1F2ED6-1EE9-784D-D448-6076170B4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6908" y="1551477"/>
            <a:ext cx="4225936" cy="3755046"/>
          </a:xfrm>
          <a:prstGeom prst="rect">
            <a:avLst/>
          </a:prstGeom>
        </p:spPr>
      </p:pic>
    </p:spTree>
    <p:extLst>
      <p:ext uri="{BB962C8B-B14F-4D97-AF65-F5344CB8AC3E}">
        <p14:creationId xmlns:p14="http://schemas.microsoft.com/office/powerpoint/2010/main" val="2642085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AAB4B4-B7E5-435A-9BF1-C97E60300807}"/>
              </a:ext>
            </a:extLst>
          </p:cNvPr>
          <p:cNvSpPr/>
          <p:nvPr/>
        </p:nvSpPr>
        <p:spPr>
          <a:xfrm>
            <a:off x="0" y="-26479"/>
            <a:ext cx="12192000" cy="796827"/>
          </a:xfrm>
          <a:prstGeom prst="rect">
            <a:avLst/>
          </a:prstGeom>
          <a:solidFill>
            <a:srgbClr val="0699C8"/>
          </a:solidFill>
          <a:ln>
            <a:solidFill>
              <a:srgbClr val="53C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C8ED"/>
              </a:solidFill>
            </a:endParaRPr>
          </a:p>
        </p:txBody>
      </p:sp>
      <p:sp>
        <p:nvSpPr>
          <p:cNvPr id="7" name="TextBox 6">
            <a:extLst>
              <a:ext uri="{FF2B5EF4-FFF2-40B4-BE49-F238E27FC236}">
                <a16:creationId xmlns:a16="http://schemas.microsoft.com/office/drawing/2014/main" id="{690E2982-A909-4A25-94DC-BF0CC67A2995}"/>
              </a:ext>
            </a:extLst>
          </p:cNvPr>
          <p:cNvSpPr txBox="1"/>
          <p:nvPr/>
        </p:nvSpPr>
        <p:spPr>
          <a:xfrm>
            <a:off x="3080674" y="23732"/>
            <a:ext cx="6030647" cy="769441"/>
          </a:xfrm>
          <a:prstGeom prst="rect">
            <a:avLst/>
          </a:prstGeom>
          <a:noFill/>
        </p:spPr>
        <p:txBody>
          <a:bodyPr wrap="square" rtlCol="0">
            <a:spAutoFit/>
          </a:bodyPr>
          <a:lstStyle/>
          <a:p>
            <a:r>
              <a:rPr lang="en-US" sz="4400" b="1">
                <a:solidFill>
                  <a:schemeClr val="bg1"/>
                </a:solidFill>
              </a:rPr>
              <a:t>COMMUNITY OUTREACH</a:t>
            </a:r>
          </a:p>
        </p:txBody>
      </p:sp>
      <p:sp>
        <p:nvSpPr>
          <p:cNvPr id="2" name="TextBox 1">
            <a:extLst>
              <a:ext uri="{FF2B5EF4-FFF2-40B4-BE49-F238E27FC236}">
                <a16:creationId xmlns:a16="http://schemas.microsoft.com/office/drawing/2014/main" id="{27E40C6F-CB2C-E038-CDA5-1E5077F2E3FD}"/>
              </a:ext>
            </a:extLst>
          </p:cNvPr>
          <p:cNvSpPr txBox="1"/>
          <p:nvPr/>
        </p:nvSpPr>
        <p:spPr>
          <a:xfrm>
            <a:off x="770496" y="1210419"/>
            <a:ext cx="4450038" cy="4585871"/>
          </a:xfrm>
          <a:prstGeom prst="rect">
            <a:avLst/>
          </a:prstGeom>
          <a:noFill/>
        </p:spPr>
        <p:txBody>
          <a:bodyPr wrap="square" rtlCol="0">
            <a:spAutoFit/>
          </a:bodyPr>
          <a:lstStyle/>
          <a:p>
            <a:pPr algn="ctr"/>
            <a:r>
              <a:rPr lang="en-US" sz="2800" b="1">
                <a:solidFill>
                  <a:srgbClr val="65666B"/>
                </a:solidFill>
              </a:rPr>
              <a:t>Bloom on the Inside</a:t>
            </a:r>
          </a:p>
          <a:p>
            <a:pPr algn="ctr"/>
            <a:endParaRPr lang="en-US" sz="2000" b="1">
              <a:solidFill>
                <a:srgbClr val="65666B"/>
              </a:solidFill>
            </a:endParaRPr>
          </a:p>
          <a:p>
            <a:pPr algn="ctr"/>
            <a:endParaRPr lang="en-US" sz="2000" b="1">
              <a:solidFill>
                <a:srgbClr val="65666B"/>
              </a:solidFill>
            </a:endParaRPr>
          </a:p>
          <a:p>
            <a:pPr algn="ctr"/>
            <a:endParaRPr lang="en-US" sz="2000">
              <a:solidFill>
                <a:srgbClr val="65666B"/>
              </a:solidFill>
            </a:endParaRPr>
          </a:p>
          <a:p>
            <a:pPr algn="ctr"/>
            <a:endParaRPr lang="en-US" sz="2000">
              <a:solidFill>
                <a:srgbClr val="65666B"/>
              </a:solidFill>
            </a:endParaRPr>
          </a:p>
          <a:p>
            <a:pPr algn="ctr"/>
            <a:endParaRPr lang="en-US" sz="2000">
              <a:solidFill>
                <a:srgbClr val="65666B"/>
              </a:solidFill>
            </a:endParaRPr>
          </a:p>
          <a:p>
            <a:pPr algn="ctr"/>
            <a:endParaRPr lang="en-US" sz="2000">
              <a:solidFill>
                <a:srgbClr val="65666B"/>
              </a:solidFill>
            </a:endParaRPr>
          </a:p>
          <a:p>
            <a:pPr algn="ctr"/>
            <a:r>
              <a:rPr lang="en-US" sz="2400">
                <a:solidFill>
                  <a:srgbClr val="65666B"/>
                </a:solidFill>
              </a:rPr>
              <a:t>Our in-jail program offering assessments as well as individual and group psychoeducational programming in local jails and to provide safe housing for women leaving prison.</a:t>
            </a:r>
          </a:p>
        </p:txBody>
      </p:sp>
      <p:sp>
        <p:nvSpPr>
          <p:cNvPr id="4" name="TextBox 3">
            <a:extLst>
              <a:ext uri="{FF2B5EF4-FFF2-40B4-BE49-F238E27FC236}">
                <a16:creationId xmlns:a16="http://schemas.microsoft.com/office/drawing/2014/main" id="{5D5B0B5E-7C74-78C1-7F13-E209D50930E3}"/>
              </a:ext>
            </a:extLst>
          </p:cNvPr>
          <p:cNvSpPr txBox="1"/>
          <p:nvPr/>
        </p:nvSpPr>
        <p:spPr>
          <a:xfrm>
            <a:off x="6801137" y="1128005"/>
            <a:ext cx="4620367" cy="4955203"/>
          </a:xfrm>
          <a:prstGeom prst="rect">
            <a:avLst/>
          </a:prstGeom>
          <a:noFill/>
        </p:spPr>
        <p:txBody>
          <a:bodyPr wrap="square" rtlCol="0">
            <a:spAutoFit/>
          </a:bodyPr>
          <a:lstStyle/>
          <a:p>
            <a:pPr algn="ctr"/>
            <a:r>
              <a:rPr lang="en-US" sz="2800" b="1">
                <a:solidFill>
                  <a:srgbClr val="65666B"/>
                </a:solidFill>
              </a:rPr>
              <a:t>B.R.A.C.E.  </a:t>
            </a:r>
          </a:p>
          <a:p>
            <a:pPr algn="ctr"/>
            <a:r>
              <a:rPr lang="en-US" sz="2000" b="1">
                <a:solidFill>
                  <a:srgbClr val="65666B"/>
                </a:solidFill>
              </a:rPr>
              <a:t>Laundry Mat Ministries Partnership &amp; Housing Authority</a:t>
            </a:r>
          </a:p>
          <a:p>
            <a:pPr algn="ctr"/>
            <a:endParaRPr lang="en-US" sz="2000">
              <a:solidFill>
                <a:srgbClr val="65666B"/>
              </a:solidFill>
            </a:endParaRPr>
          </a:p>
          <a:p>
            <a:pPr algn="ctr"/>
            <a:endParaRPr lang="en-US" sz="2000">
              <a:solidFill>
                <a:srgbClr val="65666B"/>
              </a:solidFill>
            </a:endParaRPr>
          </a:p>
          <a:p>
            <a:pPr algn="ctr"/>
            <a:endParaRPr lang="en-US" sz="2000">
              <a:solidFill>
                <a:srgbClr val="65666B"/>
              </a:solidFill>
            </a:endParaRPr>
          </a:p>
          <a:p>
            <a:pPr algn="ctr"/>
            <a:endParaRPr lang="en-US" sz="2000">
              <a:solidFill>
                <a:srgbClr val="65666B"/>
              </a:solidFill>
            </a:endParaRPr>
          </a:p>
          <a:p>
            <a:pPr algn="ctr"/>
            <a:r>
              <a:rPr lang="en-US" sz="2400">
                <a:solidFill>
                  <a:srgbClr val="65666B"/>
                </a:solidFill>
              </a:rPr>
              <a:t>An eight-part, interactive community education program for youth and young adults ages 5-21. This weekly program in Allentown aims to develop relationships that will lead to victim disclosure, education and prevention. </a:t>
            </a:r>
          </a:p>
        </p:txBody>
      </p:sp>
      <p:pic>
        <p:nvPicPr>
          <p:cNvPr id="5" name="Picture 4" descr="A logo with a pink circle and black text&#10;&#10;AI-generated content may be incorrect.">
            <a:extLst>
              <a:ext uri="{FF2B5EF4-FFF2-40B4-BE49-F238E27FC236}">
                <a16:creationId xmlns:a16="http://schemas.microsoft.com/office/drawing/2014/main" id="{56536523-948F-F9A4-8901-9D56F43CA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903" y="1958450"/>
            <a:ext cx="2719224" cy="1321543"/>
          </a:xfrm>
          <a:prstGeom prst="rect">
            <a:avLst/>
          </a:prstGeom>
        </p:spPr>
      </p:pic>
      <p:pic>
        <p:nvPicPr>
          <p:cNvPr id="10" name="Picture 9" descr="A close-up of a logo&#10;&#10;AI-generated content may be incorrect.">
            <a:extLst>
              <a:ext uri="{FF2B5EF4-FFF2-40B4-BE49-F238E27FC236}">
                <a16:creationId xmlns:a16="http://schemas.microsoft.com/office/drawing/2014/main" id="{F337A830-FAFC-E44A-8C2C-90E2DC3099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1124" y="2209775"/>
            <a:ext cx="2360394" cy="1291993"/>
          </a:xfrm>
          <a:prstGeom prst="rect">
            <a:avLst/>
          </a:prstGeom>
        </p:spPr>
      </p:pic>
      <p:sp>
        <p:nvSpPr>
          <p:cNvPr id="3" name="Rectangle 2">
            <a:extLst>
              <a:ext uri="{FF2B5EF4-FFF2-40B4-BE49-F238E27FC236}">
                <a16:creationId xmlns:a16="http://schemas.microsoft.com/office/drawing/2014/main" id="{6EE2F8B1-2FD5-FA91-E4FD-BA662A66C78C}"/>
              </a:ext>
            </a:extLst>
          </p:cNvPr>
          <p:cNvSpPr/>
          <p:nvPr/>
        </p:nvSpPr>
        <p:spPr>
          <a:xfrm>
            <a:off x="0" y="6117086"/>
            <a:ext cx="12192000" cy="45719"/>
          </a:xfrm>
          <a:prstGeom prst="rect">
            <a:avLst/>
          </a:prstGeom>
          <a:solidFill>
            <a:srgbClr val="A6193A"/>
          </a:solidFill>
          <a:ln>
            <a:solidFill>
              <a:srgbClr val="A6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2276A80-98C0-65D4-F2E0-734AB6C95691}"/>
              </a:ext>
            </a:extLst>
          </p:cNvPr>
          <p:cNvSpPr txBox="1"/>
          <p:nvPr/>
        </p:nvSpPr>
        <p:spPr>
          <a:xfrm>
            <a:off x="263046" y="6281897"/>
            <a:ext cx="3056350" cy="400110"/>
          </a:xfrm>
          <a:prstGeom prst="rect">
            <a:avLst/>
          </a:prstGeom>
          <a:noFill/>
        </p:spPr>
        <p:txBody>
          <a:bodyPr wrap="square" rtlCol="0">
            <a:spAutoFit/>
          </a:bodyPr>
          <a:lstStyle/>
          <a:p>
            <a:r>
              <a:rPr lang="en-US" sz="2000" b="1">
                <a:solidFill>
                  <a:srgbClr val="0699C8"/>
                </a:solidFill>
              </a:rPr>
              <a:t>www.bloomforwomen.org</a:t>
            </a:r>
          </a:p>
        </p:txBody>
      </p:sp>
      <p:pic>
        <p:nvPicPr>
          <p:cNvPr id="8" name="Picture 7" descr="A picture containing text, mollusk&#10;&#10;Description automatically generated">
            <a:extLst>
              <a:ext uri="{FF2B5EF4-FFF2-40B4-BE49-F238E27FC236}">
                <a16:creationId xmlns:a16="http://schemas.microsoft.com/office/drawing/2014/main" id="{1F3CCD80-84B1-F33D-2F8B-959CA1E2D8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4052" y="6214260"/>
            <a:ext cx="1309435" cy="535385"/>
          </a:xfrm>
          <a:prstGeom prst="rect">
            <a:avLst/>
          </a:prstGeom>
        </p:spPr>
      </p:pic>
    </p:spTree>
    <p:extLst>
      <p:ext uri="{BB962C8B-B14F-4D97-AF65-F5344CB8AC3E}">
        <p14:creationId xmlns:p14="http://schemas.microsoft.com/office/powerpoint/2010/main" val="3552398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AAB4B4-B7E5-435A-9BF1-C97E60300807}"/>
              </a:ext>
            </a:extLst>
          </p:cNvPr>
          <p:cNvSpPr/>
          <p:nvPr/>
        </p:nvSpPr>
        <p:spPr>
          <a:xfrm>
            <a:off x="0" y="-26479"/>
            <a:ext cx="12192000" cy="796827"/>
          </a:xfrm>
          <a:prstGeom prst="rect">
            <a:avLst/>
          </a:prstGeom>
          <a:solidFill>
            <a:srgbClr val="0699C8"/>
          </a:solidFill>
          <a:ln>
            <a:solidFill>
              <a:srgbClr val="53C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C8ED"/>
              </a:solidFill>
            </a:endParaRPr>
          </a:p>
        </p:txBody>
      </p:sp>
      <p:sp>
        <p:nvSpPr>
          <p:cNvPr id="7" name="TextBox 6">
            <a:extLst>
              <a:ext uri="{FF2B5EF4-FFF2-40B4-BE49-F238E27FC236}">
                <a16:creationId xmlns:a16="http://schemas.microsoft.com/office/drawing/2014/main" id="{690E2982-A909-4A25-94DC-BF0CC67A2995}"/>
              </a:ext>
            </a:extLst>
          </p:cNvPr>
          <p:cNvSpPr txBox="1"/>
          <p:nvPr/>
        </p:nvSpPr>
        <p:spPr>
          <a:xfrm>
            <a:off x="3485367" y="-10568"/>
            <a:ext cx="5221266" cy="769441"/>
          </a:xfrm>
          <a:prstGeom prst="rect">
            <a:avLst/>
          </a:prstGeom>
          <a:noFill/>
        </p:spPr>
        <p:txBody>
          <a:bodyPr wrap="square" rtlCol="0">
            <a:spAutoFit/>
          </a:bodyPr>
          <a:lstStyle/>
          <a:p>
            <a:r>
              <a:rPr lang="en-US" sz="4400" b="1">
                <a:solidFill>
                  <a:schemeClr val="bg1"/>
                </a:solidFill>
              </a:rPr>
              <a:t>MISSION AND VISION</a:t>
            </a:r>
          </a:p>
        </p:txBody>
      </p:sp>
      <p:sp>
        <p:nvSpPr>
          <p:cNvPr id="4" name="Content Placeholder 12">
            <a:extLst>
              <a:ext uri="{FF2B5EF4-FFF2-40B4-BE49-F238E27FC236}">
                <a16:creationId xmlns:a16="http://schemas.microsoft.com/office/drawing/2014/main" id="{8C139CAC-02C2-410E-AAF6-CFF6A1809A43}"/>
              </a:ext>
            </a:extLst>
          </p:cNvPr>
          <p:cNvSpPr txBox="1">
            <a:spLocks/>
          </p:cNvSpPr>
          <p:nvPr/>
        </p:nvSpPr>
        <p:spPr>
          <a:xfrm>
            <a:off x="695324" y="851352"/>
            <a:ext cx="10515600" cy="215632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600">
              <a:solidFill>
                <a:srgbClr val="65666B"/>
              </a:solidFill>
            </a:endParaRPr>
          </a:p>
          <a:p>
            <a:pPr marL="0" indent="0" algn="ctr">
              <a:buFont typeface="Arial" panose="020B0604020202020204" pitchFamily="34" charset="0"/>
              <a:buNone/>
            </a:pPr>
            <a:r>
              <a:rPr lang="en-US" sz="3600">
                <a:solidFill>
                  <a:srgbClr val="65666B"/>
                </a:solidFill>
              </a:rPr>
              <a:t>Providing sanctuary and a continuum of care to </a:t>
            </a:r>
            <a:r>
              <a:rPr lang="en-US" sz="3600" b="1">
                <a:solidFill>
                  <a:srgbClr val="65666B"/>
                </a:solidFill>
              </a:rPr>
              <a:t>heal</a:t>
            </a:r>
            <a:r>
              <a:rPr lang="en-US" sz="3600">
                <a:solidFill>
                  <a:srgbClr val="65666B"/>
                </a:solidFill>
              </a:rPr>
              <a:t>, </a:t>
            </a:r>
            <a:r>
              <a:rPr lang="en-US" sz="3600" b="1">
                <a:solidFill>
                  <a:srgbClr val="65666B"/>
                </a:solidFill>
              </a:rPr>
              <a:t>empower</a:t>
            </a:r>
            <a:r>
              <a:rPr lang="en-US" sz="3600">
                <a:solidFill>
                  <a:srgbClr val="65666B"/>
                </a:solidFill>
              </a:rPr>
              <a:t> and </a:t>
            </a:r>
            <a:r>
              <a:rPr lang="en-US" sz="3600" b="1">
                <a:solidFill>
                  <a:srgbClr val="65666B"/>
                </a:solidFill>
              </a:rPr>
              <a:t>employ</a:t>
            </a:r>
            <a:r>
              <a:rPr lang="en-US" sz="3600">
                <a:solidFill>
                  <a:srgbClr val="65666B"/>
                </a:solidFill>
              </a:rPr>
              <a:t> survivors of sex trafficking &amp; sexual exploitation.</a:t>
            </a:r>
          </a:p>
          <a:p>
            <a:pPr marL="0" indent="0" algn="ctr">
              <a:buFont typeface="Arial" panose="020B0604020202020204" pitchFamily="34" charset="0"/>
              <a:buNone/>
            </a:pPr>
            <a:endParaRPr lang="en-US" sz="4000">
              <a:solidFill>
                <a:srgbClr val="65666B"/>
              </a:solidFill>
              <a:latin typeface="Ink Free" panose="03080402000500000000" pitchFamily="66" charset="0"/>
            </a:endParaRPr>
          </a:p>
          <a:p>
            <a:pPr marL="0" indent="0">
              <a:buFont typeface="Arial" panose="020B0604020202020204" pitchFamily="34" charset="0"/>
              <a:buNone/>
            </a:pPr>
            <a:endParaRPr lang="en-US">
              <a:solidFill>
                <a:srgbClr val="65666B"/>
              </a:solidFill>
            </a:endParaRPr>
          </a:p>
          <a:p>
            <a:pPr marL="0" indent="0">
              <a:buFont typeface="Arial" panose="020B0604020202020204" pitchFamily="34" charset="0"/>
              <a:buNone/>
            </a:pPr>
            <a:endParaRPr lang="en-US">
              <a:solidFill>
                <a:srgbClr val="65666B"/>
              </a:solidFill>
            </a:endParaRPr>
          </a:p>
        </p:txBody>
      </p:sp>
      <p:pic>
        <p:nvPicPr>
          <p:cNvPr id="5" name="Picture 4" descr="A group of people standing in the grass&#10;&#10;Description automatically generated">
            <a:extLst>
              <a:ext uri="{FF2B5EF4-FFF2-40B4-BE49-F238E27FC236}">
                <a16:creationId xmlns:a16="http://schemas.microsoft.com/office/drawing/2014/main" id="{7A2784B3-106E-4FBE-A9F2-BE6373E17A0F}"/>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7607431" y="2960652"/>
            <a:ext cx="3479128" cy="2156335"/>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3EED96F9-60CD-49B2-B590-5A91D423D7DC}"/>
              </a:ext>
            </a:extLst>
          </p:cNvPr>
          <p:cNvSpPr txBox="1"/>
          <p:nvPr/>
        </p:nvSpPr>
        <p:spPr>
          <a:xfrm>
            <a:off x="801278" y="3429000"/>
            <a:ext cx="6806153" cy="1477328"/>
          </a:xfrm>
          <a:prstGeom prst="rect">
            <a:avLst/>
          </a:prstGeom>
          <a:noFill/>
        </p:spPr>
        <p:txBody>
          <a:bodyPr wrap="square" rtlCol="0">
            <a:spAutoFit/>
          </a:bodyPr>
          <a:lstStyle/>
          <a:p>
            <a:pPr algn="ctr"/>
            <a:r>
              <a:rPr lang="en-US" sz="3600">
                <a:solidFill>
                  <a:srgbClr val="65666B"/>
                </a:solidFill>
              </a:rPr>
              <a:t>A lifelong sisterhood of hope, healing and freedom.</a:t>
            </a:r>
          </a:p>
          <a:p>
            <a:endParaRPr lang="en-US"/>
          </a:p>
        </p:txBody>
      </p:sp>
      <p:sp>
        <p:nvSpPr>
          <p:cNvPr id="8" name="TextBox 7">
            <a:extLst>
              <a:ext uri="{FF2B5EF4-FFF2-40B4-BE49-F238E27FC236}">
                <a16:creationId xmlns:a16="http://schemas.microsoft.com/office/drawing/2014/main" id="{E8A886C4-7B2A-4701-A25A-9186A673C778}"/>
              </a:ext>
            </a:extLst>
          </p:cNvPr>
          <p:cNvSpPr txBox="1"/>
          <p:nvPr/>
        </p:nvSpPr>
        <p:spPr>
          <a:xfrm>
            <a:off x="1635743" y="5327647"/>
            <a:ext cx="8920513" cy="407035"/>
          </a:xfrm>
          <a:prstGeom prst="rect">
            <a:avLst/>
          </a:prstGeom>
          <a:noFill/>
        </p:spPr>
        <p:txBody>
          <a:bodyPr wrap="square" rtlCol="0">
            <a:spAutoFit/>
          </a:bodyPr>
          <a:lstStyle/>
          <a:p>
            <a:pPr marL="0" marR="0">
              <a:lnSpc>
                <a:spcPct val="107000"/>
              </a:lnSpc>
              <a:spcBef>
                <a:spcPts val="0"/>
              </a:spcBef>
              <a:spcAft>
                <a:spcPts val="800"/>
              </a:spcAft>
            </a:pPr>
            <a:r>
              <a:rPr lang="en-US" sz="2000" b="1" i="1">
                <a:solidFill>
                  <a:srgbClr val="A6193A"/>
                </a:solidFill>
                <a:effectLst/>
                <a:ea typeface="Calibri" panose="020F0502020204030204" pitchFamily="34" charset="0"/>
                <a:cs typeface="Times New Roman" panose="02020603050405020304" pitchFamily="18" charset="0"/>
              </a:rPr>
              <a:t>We are fighting this battle today, so it’s not your daughter or loved one tomorrow.</a:t>
            </a:r>
          </a:p>
        </p:txBody>
      </p:sp>
    </p:spTree>
    <p:extLst>
      <p:ext uri="{BB962C8B-B14F-4D97-AF65-F5344CB8AC3E}">
        <p14:creationId xmlns:p14="http://schemas.microsoft.com/office/powerpoint/2010/main" val="4054360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AC78FBF-A972-872B-B767-3948E84D1FF8}"/>
            </a:ext>
          </a:extLst>
        </p:cNvPr>
        <p:cNvGrpSpPr/>
        <p:nvPr/>
      </p:nvGrpSpPr>
      <p:grpSpPr>
        <a:xfrm>
          <a:off x="0" y="0"/>
          <a:ext cx="0" cy="0"/>
          <a:chOff x="0" y="0"/>
          <a:chExt cx="0" cy="0"/>
        </a:xfrm>
      </p:grpSpPr>
      <p:pic>
        <p:nvPicPr>
          <p:cNvPr id="6" name="Picture 5" descr="A close up of a brick wall&#10;&#10;AI-generated content may be incorrect.">
            <a:extLst>
              <a:ext uri="{FF2B5EF4-FFF2-40B4-BE49-F238E27FC236}">
                <a16:creationId xmlns:a16="http://schemas.microsoft.com/office/drawing/2014/main" id="{0DBBB395-F168-64F8-8037-245921735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062755"/>
          </a:xfrm>
          <a:prstGeom prst="rect">
            <a:avLst/>
          </a:prstGeom>
        </p:spPr>
      </p:pic>
      <p:sp>
        <p:nvSpPr>
          <p:cNvPr id="12" name="Rectangle 11">
            <a:extLst>
              <a:ext uri="{FF2B5EF4-FFF2-40B4-BE49-F238E27FC236}">
                <a16:creationId xmlns:a16="http://schemas.microsoft.com/office/drawing/2014/main" id="{EBC9E3B8-47F7-BF78-730B-1A319DE2AC82}"/>
              </a:ext>
            </a:extLst>
          </p:cNvPr>
          <p:cNvSpPr/>
          <p:nvPr/>
        </p:nvSpPr>
        <p:spPr>
          <a:xfrm>
            <a:off x="0" y="3030586"/>
            <a:ext cx="12192000" cy="796827"/>
          </a:xfrm>
          <a:prstGeom prst="rect">
            <a:avLst/>
          </a:prstGeom>
          <a:solidFill>
            <a:srgbClr val="0699C8"/>
          </a:solidFill>
          <a:ln>
            <a:solidFill>
              <a:srgbClr val="53C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C8ED"/>
              </a:solidFill>
            </a:endParaRPr>
          </a:p>
        </p:txBody>
      </p:sp>
      <p:sp>
        <p:nvSpPr>
          <p:cNvPr id="7" name="TextBox 6">
            <a:extLst>
              <a:ext uri="{FF2B5EF4-FFF2-40B4-BE49-F238E27FC236}">
                <a16:creationId xmlns:a16="http://schemas.microsoft.com/office/drawing/2014/main" id="{8689318B-901B-D5A5-4C18-BCCD3288A128}"/>
              </a:ext>
            </a:extLst>
          </p:cNvPr>
          <p:cNvSpPr txBox="1"/>
          <p:nvPr/>
        </p:nvSpPr>
        <p:spPr>
          <a:xfrm>
            <a:off x="2593910" y="3030586"/>
            <a:ext cx="6860311" cy="769441"/>
          </a:xfrm>
          <a:prstGeom prst="rect">
            <a:avLst/>
          </a:prstGeom>
          <a:noFill/>
        </p:spPr>
        <p:txBody>
          <a:bodyPr wrap="square" rtlCol="0">
            <a:spAutoFit/>
          </a:bodyPr>
          <a:lstStyle/>
          <a:p>
            <a:r>
              <a:rPr lang="en-US" sz="4400" b="1">
                <a:solidFill>
                  <a:schemeClr val="bg1"/>
                </a:solidFill>
              </a:rPr>
              <a:t>THE BARRIER WALL PROJECT</a:t>
            </a:r>
          </a:p>
        </p:txBody>
      </p:sp>
    </p:spTree>
    <p:extLst>
      <p:ext uri="{BB962C8B-B14F-4D97-AF65-F5344CB8AC3E}">
        <p14:creationId xmlns:p14="http://schemas.microsoft.com/office/powerpoint/2010/main" val="3289138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A8A9AF3-4153-90D3-140F-29C6E222B58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0D06F4A-71C5-E468-A017-613BDDEFD866}"/>
              </a:ext>
            </a:extLst>
          </p:cNvPr>
          <p:cNvSpPr/>
          <p:nvPr/>
        </p:nvSpPr>
        <p:spPr>
          <a:xfrm>
            <a:off x="0" y="-26479"/>
            <a:ext cx="12192000" cy="796827"/>
          </a:xfrm>
          <a:prstGeom prst="rect">
            <a:avLst/>
          </a:prstGeom>
          <a:solidFill>
            <a:srgbClr val="0699C8"/>
          </a:solidFill>
          <a:ln>
            <a:solidFill>
              <a:srgbClr val="53C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C8ED"/>
              </a:solidFill>
            </a:endParaRPr>
          </a:p>
        </p:txBody>
      </p:sp>
      <p:sp>
        <p:nvSpPr>
          <p:cNvPr id="7" name="TextBox 6">
            <a:extLst>
              <a:ext uri="{FF2B5EF4-FFF2-40B4-BE49-F238E27FC236}">
                <a16:creationId xmlns:a16="http://schemas.microsoft.com/office/drawing/2014/main" id="{6FAD3103-BFF6-131F-9BAB-152354AA36C6}"/>
              </a:ext>
            </a:extLst>
          </p:cNvPr>
          <p:cNvSpPr txBox="1"/>
          <p:nvPr/>
        </p:nvSpPr>
        <p:spPr>
          <a:xfrm>
            <a:off x="3080674" y="23732"/>
            <a:ext cx="6030647" cy="769441"/>
          </a:xfrm>
          <a:prstGeom prst="rect">
            <a:avLst/>
          </a:prstGeom>
          <a:noFill/>
        </p:spPr>
        <p:txBody>
          <a:bodyPr wrap="square" rtlCol="0">
            <a:spAutoFit/>
          </a:bodyPr>
          <a:lstStyle/>
          <a:p>
            <a:r>
              <a:rPr lang="en-US" sz="4400" b="1">
                <a:solidFill>
                  <a:schemeClr val="bg1"/>
                </a:solidFill>
              </a:rPr>
              <a:t>BARRIER WALL PROJECT</a:t>
            </a:r>
          </a:p>
        </p:txBody>
      </p:sp>
      <p:pic>
        <p:nvPicPr>
          <p:cNvPr id="5" name="Picture 4" descr="Several rectangular cards with text&#10;&#10;AI-generated content may be incorrect.">
            <a:extLst>
              <a:ext uri="{FF2B5EF4-FFF2-40B4-BE49-F238E27FC236}">
                <a16:creationId xmlns:a16="http://schemas.microsoft.com/office/drawing/2014/main" id="{176AAD3A-559C-5393-D517-86F13CDEF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395" y="1055561"/>
            <a:ext cx="6574880" cy="5375719"/>
          </a:xfrm>
          <a:prstGeom prst="rect">
            <a:avLst/>
          </a:prstGeom>
        </p:spPr>
      </p:pic>
      <p:sp>
        <p:nvSpPr>
          <p:cNvPr id="10" name="TextBox 9">
            <a:extLst>
              <a:ext uri="{FF2B5EF4-FFF2-40B4-BE49-F238E27FC236}">
                <a16:creationId xmlns:a16="http://schemas.microsoft.com/office/drawing/2014/main" id="{88C787D4-8E2F-3E19-D375-BD9C70B78C44}"/>
              </a:ext>
            </a:extLst>
          </p:cNvPr>
          <p:cNvSpPr txBox="1"/>
          <p:nvPr/>
        </p:nvSpPr>
        <p:spPr>
          <a:xfrm>
            <a:off x="171450" y="1078386"/>
            <a:ext cx="4583430" cy="5262979"/>
          </a:xfrm>
          <a:prstGeom prst="rect">
            <a:avLst/>
          </a:prstGeom>
          <a:noFill/>
        </p:spPr>
        <p:txBody>
          <a:bodyPr wrap="square">
            <a:spAutoFit/>
          </a:bodyPr>
          <a:lstStyle/>
          <a:p>
            <a:pPr>
              <a:buNone/>
            </a:pPr>
            <a:r>
              <a:rPr lang="en-US" b="1">
                <a:solidFill>
                  <a:schemeClr val="bg2">
                    <a:lumMod val="25000"/>
                  </a:schemeClr>
                </a:solidFill>
              </a:rPr>
              <a:t>The Barrier Wall Project</a:t>
            </a:r>
            <a:r>
              <a:rPr lang="en-US">
                <a:solidFill>
                  <a:schemeClr val="bg2">
                    <a:lumMod val="25000"/>
                  </a:schemeClr>
                </a:solidFill>
              </a:rPr>
              <a:t> is a Lehigh Valley-based initiative that visually represents the real barriers survivors of trafficking and exploitation have encountered while rebuilding their lives. We asked survivors one powerful question:</a:t>
            </a:r>
          </a:p>
          <a:p>
            <a:pPr>
              <a:buNone/>
            </a:pPr>
            <a:br>
              <a:rPr lang="en-US" sz="2800" b="1">
                <a:solidFill>
                  <a:schemeClr val="bg2">
                    <a:lumMod val="25000"/>
                  </a:schemeClr>
                </a:solidFill>
              </a:rPr>
            </a:br>
            <a:r>
              <a:rPr lang="en-US" sz="2800" b="1">
                <a:solidFill>
                  <a:schemeClr val="bg2">
                    <a:lumMod val="25000"/>
                  </a:schemeClr>
                </a:solidFill>
              </a:rPr>
              <a:t>“What barriers did you face when rebuilding your life?”</a:t>
            </a:r>
          </a:p>
          <a:p>
            <a:pPr>
              <a:buNone/>
            </a:pPr>
            <a:endParaRPr lang="en-US">
              <a:solidFill>
                <a:schemeClr val="bg2">
                  <a:lumMod val="25000"/>
                </a:schemeClr>
              </a:solidFill>
            </a:endParaRPr>
          </a:p>
          <a:p>
            <a:pPr>
              <a:buNone/>
            </a:pPr>
            <a:r>
              <a:rPr lang="en-US">
                <a:solidFill>
                  <a:schemeClr val="bg2">
                    <a:lumMod val="25000"/>
                  </a:schemeClr>
                </a:solidFill>
              </a:rPr>
              <a:t>Their answers are displayed as symbolic “bricks” in a wall—each one reflecting systemic, societal, and personal obstacles such as housing, legal records, employment, and stigma.</a:t>
            </a:r>
          </a:p>
          <a:p>
            <a:r>
              <a:rPr lang="en-US">
                <a:solidFill>
                  <a:schemeClr val="bg2">
                    <a:lumMod val="25000"/>
                  </a:schemeClr>
                </a:solidFill>
              </a:rPr>
              <a:t>This project aims to raise awareness, educate the community, and advocate for systemic change by amplifying survivor voices.</a:t>
            </a:r>
          </a:p>
        </p:txBody>
      </p:sp>
    </p:spTree>
    <p:extLst>
      <p:ext uri="{BB962C8B-B14F-4D97-AF65-F5344CB8AC3E}">
        <p14:creationId xmlns:p14="http://schemas.microsoft.com/office/powerpoint/2010/main" val="3239078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77D2A-1C72-971D-D099-9D856986266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ADB3348-8291-8DEF-DF9C-F9A010CC48AF}"/>
              </a:ext>
            </a:extLst>
          </p:cNvPr>
          <p:cNvSpPr/>
          <p:nvPr/>
        </p:nvSpPr>
        <p:spPr>
          <a:xfrm>
            <a:off x="0" y="-26479"/>
            <a:ext cx="12192000" cy="796827"/>
          </a:xfrm>
          <a:prstGeom prst="rect">
            <a:avLst/>
          </a:prstGeom>
          <a:solidFill>
            <a:srgbClr val="0699C8"/>
          </a:solidFill>
          <a:ln>
            <a:solidFill>
              <a:srgbClr val="069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8491266-1A79-F562-8F0F-7475711CB887}"/>
              </a:ext>
            </a:extLst>
          </p:cNvPr>
          <p:cNvSpPr txBox="1"/>
          <p:nvPr/>
        </p:nvSpPr>
        <p:spPr>
          <a:xfrm>
            <a:off x="3823178" y="-12787"/>
            <a:ext cx="6085320" cy="769441"/>
          </a:xfrm>
          <a:prstGeom prst="rect">
            <a:avLst/>
          </a:prstGeom>
          <a:noFill/>
        </p:spPr>
        <p:txBody>
          <a:bodyPr wrap="square" rtlCol="0">
            <a:spAutoFit/>
          </a:bodyPr>
          <a:lstStyle/>
          <a:p>
            <a:r>
              <a:rPr lang="en-US" sz="4400" b="1">
                <a:solidFill>
                  <a:schemeClr val="bg1"/>
                </a:solidFill>
              </a:rPr>
              <a:t>SURVIVOR NEEDS</a:t>
            </a:r>
          </a:p>
        </p:txBody>
      </p:sp>
      <p:sp>
        <p:nvSpPr>
          <p:cNvPr id="5" name="Rectangle 4">
            <a:extLst>
              <a:ext uri="{FF2B5EF4-FFF2-40B4-BE49-F238E27FC236}">
                <a16:creationId xmlns:a16="http://schemas.microsoft.com/office/drawing/2014/main" id="{789D980A-2A6E-04B2-6A09-2A4A5873DE1B}"/>
              </a:ext>
            </a:extLst>
          </p:cNvPr>
          <p:cNvSpPr/>
          <p:nvPr/>
        </p:nvSpPr>
        <p:spPr>
          <a:xfrm>
            <a:off x="0" y="6117086"/>
            <a:ext cx="12192000" cy="45719"/>
          </a:xfrm>
          <a:prstGeom prst="rect">
            <a:avLst/>
          </a:prstGeom>
          <a:solidFill>
            <a:srgbClr val="A6193A"/>
          </a:solidFill>
          <a:ln>
            <a:solidFill>
              <a:srgbClr val="A6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14714C0-4EAD-C20F-5943-109FE84F22E0}"/>
              </a:ext>
            </a:extLst>
          </p:cNvPr>
          <p:cNvSpPr txBox="1"/>
          <p:nvPr/>
        </p:nvSpPr>
        <p:spPr>
          <a:xfrm>
            <a:off x="263046" y="6281897"/>
            <a:ext cx="3056350" cy="400110"/>
          </a:xfrm>
          <a:prstGeom prst="rect">
            <a:avLst/>
          </a:prstGeom>
          <a:noFill/>
        </p:spPr>
        <p:txBody>
          <a:bodyPr wrap="square" rtlCol="0">
            <a:spAutoFit/>
          </a:bodyPr>
          <a:lstStyle/>
          <a:p>
            <a:r>
              <a:rPr lang="en-US" sz="2000" b="1">
                <a:solidFill>
                  <a:srgbClr val="0699C8"/>
                </a:solidFill>
              </a:rPr>
              <a:t>www.bloomforwomen.org</a:t>
            </a:r>
          </a:p>
        </p:txBody>
      </p:sp>
      <p:pic>
        <p:nvPicPr>
          <p:cNvPr id="9" name="Picture 8" descr="A picture containing text, mollusk&#10;&#10;Description automatically generated">
            <a:extLst>
              <a:ext uri="{FF2B5EF4-FFF2-40B4-BE49-F238E27FC236}">
                <a16:creationId xmlns:a16="http://schemas.microsoft.com/office/drawing/2014/main" id="{F1379C12-3118-C437-CF3D-5AB2E46D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4052" y="6214260"/>
            <a:ext cx="1309435" cy="535385"/>
          </a:xfrm>
          <a:prstGeom prst="rect">
            <a:avLst/>
          </a:prstGeom>
        </p:spPr>
      </p:pic>
      <p:sp>
        <p:nvSpPr>
          <p:cNvPr id="13" name="TextBox 12">
            <a:extLst>
              <a:ext uri="{FF2B5EF4-FFF2-40B4-BE49-F238E27FC236}">
                <a16:creationId xmlns:a16="http://schemas.microsoft.com/office/drawing/2014/main" id="{5F271FD0-98F3-AF22-7FCF-9DD87539C260}"/>
              </a:ext>
            </a:extLst>
          </p:cNvPr>
          <p:cNvSpPr txBox="1"/>
          <p:nvPr/>
        </p:nvSpPr>
        <p:spPr>
          <a:xfrm>
            <a:off x="-194153" y="996893"/>
            <a:ext cx="6430362" cy="4893647"/>
          </a:xfrm>
          <a:prstGeom prst="rect">
            <a:avLst/>
          </a:prstGeom>
          <a:noFill/>
        </p:spPr>
        <p:txBody>
          <a:bodyPr wrap="square">
            <a:spAutoFit/>
          </a:bodyPr>
          <a:lstStyle/>
          <a:p>
            <a:pPr lvl="1"/>
            <a:r>
              <a:rPr lang="en-US" sz="2400" b="1">
                <a:solidFill>
                  <a:schemeClr val="bg2">
                    <a:lumMod val="25000"/>
                  </a:schemeClr>
                </a:solidFill>
              </a:rPr>
              <a:t>“I have misdemeanor charges from 10 years ago that prevent me from getting stable jobs and furthering my education.”</a:t>
            </a:r>
          </a:p>
          <a:p>
            <a:pPr lvl="1"/>
            <a:endParaRPr lang="en-US" sz="2400" b="1">
              <a:solidFill>
                <a:schemeClr val="bg2">
                  <a:lumMod val="25000"/>
                </a:schemeClr>
              </a:solidFill>
            </a:endParaRPr>
          </a:p>
          <a:p>
            <a:pPr lvl="1"/>
            <a:endParaRPr lang="en-US" sz="2400" b="1">
              <a:solidFill>
                <a:schemeClr val="bg2">
                  <a:lumMod val="25000"/>
                </a:schemeClr>
              </a:solidFill>
            </a:endParaRPr>
          </a:p>
          <a:p>
            <a:pPr lvl="1"/>
            <a:r>
              <a:rPr lang="en-US" sz="2400" b="1">
                <a:solidFill>
                  <a:schemeClr val="bg2">
                    <a:lumMod val="25000"/>
                  </a:schemeClr>
                </a:solidFill>
              </a:rPr>
              <a:t>“It is hard to get gainful employment with the gap I have in my work history. It is even harder to explain.”</a:t>
            </a:r>
          </a:p>
          <a:p>
            <a:pPr lvl="1"/>
            <a:endParaRPr lang="en-US" sz="2400" b="1">
              <a:solidFill>
                <a:schemeClr val="bg2">
                  <a:lumMod val="25000"/>
                </a:schemeClr>
              </a:solidFill>
            </a:endParaRPr>
          </a:p>
          <a:p>
            <a:pPr lvl="1"/>
            <a:endParaRPr lang="en-US" sz="2400" b="1">
              <a:solidFill>
                <a:schemeClr val="bg2">
                  <a:lumMod val="25000"/>
                </a:schemeClr>
              </a:solidFill>
            </a:endParaRPr>
          </a:p>
          <a:p>
            <a:pPr lvl="1"/>
            <a:r>
              <a:rPr lang="en-US" sz="2400" b="1">
                <a:solidFill>
                  <a:schemeClr val="bg2">
                    <a:lumMod val="25000"/>
                  </a:schemeClr>
                </a:solidFill>
              </a:rPr>
              <a:t>“I worry that having prostitution charges on my record puts me at risk for sexual harassment at work”</a:t>
            </a:r>
          </a:p>
        </p:txBody>
      </p:sp>
      <p:pic>
        <p:nvPicPr>
          <p:cNvPr id="2" name="Picture 1" descr="A white sign with black text on it&#10;&#10;AI-generated content may be incorrect.">
            <a:extLst>
              <a:ext uri="{FF2B5EF4-FFF2-40B4-BE49-F238E27FC236}">
                <a16:creationId xmlns:a16="http://schemas.microsoft.com/office/drawing/2014/main" id="{74AB2389-1736-9E55-F9BD-5E4C51D521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5003">
            <a:off x="6761515" y="1565703"/>
            <a:ext cx="4782680" cy="3726593"/>
          </a:xfrm>
          <a:prstGeom prst="rect">
            <a:avLst/>
          </a:prstGeom>
        </p:spPr>
      </p:pic>
    </p:spTree>
    <p:extLst>
      <p:ext uri="{BB962C8B-B14F-4D97-AF65-F5344CB8AC3E}">
        <p14:creationId xmlns:p14="http://schemas.microsoft.com/office/powerpoint/2010/main" val="1859714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E8F6053-E6B2-88BD-2233-A72EEC1B442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3B146E9-1C4B-4E19-7C95-F85168B3F241}"/>
              </a:ext>
            </a:extLst>
          </p:cNvPr>
          <p:cNvSpPr/>
          <p:nvPr/>
        </p:nvSpPr>
        <p:spPr>
          <a:xfrm>
            <a:off x="0" y="-26479"/>
            <a:ext cx="12192000" cy="796827"/>
          </a:xfrm>
          <a:prstGeom prst="rect">
            <a:avLst/>
          </a:prstGeom>
          <a:solidFill>
            <a:srgbClr val="0699C8"/>
          </a:solidFill>
          <a:ln>
            <a:solidFill>
              <a:srgbClr val="53C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C8ED"/>
              </a:solidFill>
            </a:endParaRPr>
          </a:p>
        </p:txBody>
      </p:sp>
      <p:sp>
        <p:nvSpPr>
          <p:cNvPr id="7" name="TextBox 6">
            <a:extLst>
              <a:ext uri="{FF2B5EF4-FFF2-40B4-BE49-F238E27FC236}">
                <a16:creationId xmlns:a16="http://schemas.microsoft.com/office/drawing/2014/main" id="{CF7CB08E-8200-ABD3-14FB-1FD3FF3FCC52}"/>
              </a:ext>
            </a:extLst>
          </p:cNvPr>
          <p:cNvSpPr txBox="1"/>
          <p:nvPr/>
        </p:nvSpPr>
        <p:spPr>
          <a:xfrm>
            <a:off x="3080674" y="23732"/>
            <a:ext cx="6030647" cy="769441"/>
          </a:xfrm>
          <a:prstGeom prst="rect">
            <a:avLst/>
          </a:prstGeom>
          <a:noFill/>
        </p:spPr>
        <p:txBody>
          <a:bodyPr wrap="square" rtlCol="0">
            <a:spAutoFit/>
          </a:bodyPr>
          <a:lstStyle/>
          <a:p>
            <a:r>
              <a:rPr lang="en-US" sz="4400" b="1">
                <a:solidFill>
                  <a:schemeClr val="bg1"/>
                </a:solidFill>
              </a:rPr>
              <a:t>BARRIER WALL PROJECT</a:t>
            </a:r>
          </a:p>
        </p:txBody>
      </p:sp>
      <p:sp>
        <p:nvSpPr>
          <p:cNvPr id="3" name="TextBox 2">
            <a:extLst>
              <a:ext uri="{FF2B5EF4-FFF2-40B4-BE49-F238E27FC236}">
                <a16:creationId xmlns:a16="http://schemas.microsoft.com/office/drawing/2014/main" id="{D002B009-1714-4FE6-C8CF-6F35B0ECB26F}"/>
              </a:ext>
            </a:extLst>
          </p:cNvPr>
          <p:cNvSpPr txBox="1"/>
          <p:nvPr/>
        </p:nvSpPr>
        <p:spPr>
          <a:xfrm>
            <a:off x="865159" y="1768316"/>
            <a:ext cx="4431030" cy="3785652"/>
          </a:xfrm>
          <a:prstGeom prst="rect">
            <a:avLst/>
          </a:prstGeom>
          <a:noFill/>
        </p:spPr>
        <p:txBody>
          <a:bodyPr wrap="square">
            <a:spAutoFit/>
          </a:bodyPr>
          <a:lstStyle/>
          <a:p>
            <a:r>
              <a:rPr lang="en-US" sz="2400" b="1">
                <a:solidFill>
                  <a:schemeClr val="bg2">
                    <a:lumMod val="25000"/>
                  </a:schemeClr>
                </a:solidFill>
              </a:rPr>
              <a:t>One of the most frequently cited barriers—reported by over 15% of respondents—was having a criminal record. This often includes charges that were directly tied to the exploitation they experienced. Yet, these records continue to limit housing, employment, and even access to supportive services.</a:t>
            </a:r>
          </a:p>
        </p:txBody>
      </p:sp>
      <p:pic>
        <p:nvPicPr>
          <p:cNvPr id="6" name="Picture 5" descr="A piece of paper with black text on it&#10;&#10;AI-generated content may be incorrect.">
            <a:extLst>
              <a:ext uri="{FF2B5EF4-FFF2-40B4-BE49-F238E27FC236}">
                <a16:creationId xmlns:a16="http://schemas.microsoft.com/office/drawing/2014/main" id="{F740A183-6764-D08D-E7E3-B9867F798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983" y="1357818"/>
            <a:ext cx="5679737" cy="4652368"/>
          </a:xfrm>
          <a:prstGeom prst="rect">
            <a:avLst/>
          </a:prstGeom>
        </p:spPr>
      </p:pic>
    </p:spTree>
    <p:extLst>
      <p:ext uri="{BB962C8B-B14F-4D97-AF65-F5344CB8AC3E}">
        <p14:creationId xmlns:p14="http://schemas.microsoft.com/office/powerpoint/2010/main" val="2212920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ACF9824-118A-44F0-FF96-25783618594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03765B9-BC85-C02F-3C65-D8F949F094AC}"/>
              </a:ext>
            </a:extLst>
          </p:cNvPr>
          <p:cNvSpPr/>
          <p:nvPr/>
        </p:nvSpPr>
        <p:spPr>
          <a:xfrm>
            <a:off x="0" y="-26479"/>
            <a:ext cx="12192000" cy="796827"/>
          </a:xfrm>
          <a:prstGeom prst="rect">
            <a:avLst/>
          </a:prstGeom>
          <a:solidFill>
            <a:srgbClr val="0699C8"/>
          </a:solidFill>
          <a:ln>
            <a:solidFill>
              <a:srgbClr val="53C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C8ED"/>
              </a:solidFill>
            </a:endParaRPr>
          </a:p>
        </p:txBody>
      </p:sp>
      <p:sp>
        <p:nvSpPr>
          <p:cNvPr id="7" name="TextBox 6">
            <a:extLst>
              <a:ext uri="{FF2B5EF4-FFF2-40B4-BE49-F238E27FC236}">
                <a16:creationId xmlns:a16="http://schemas.microsoft.com/office/drawing/2014/main" id="{14907B83-29EF-4503-DE99-8EE9092ACDF4}"/>
              </a:ext>
            </a:extLst>
          </p:cNvPr>
          <p:cNvSpPr txBox="1"/>
          <p:nvPr/>
        </p:nvSpPr>
        <p:spPr>
          <a:xfrm>
            <a:off x="3080674" y="23732"/>
            <a:ext cx="6030647" cy="769441"/>
          </a:xfrm>
          <a:prstGeom prst="rect">
            <a:avLst/>
          </a:prstGeom>
          <a:noFill/>
        </p:spPr>
        <p:txBody>
          <a:bodyPr wrap="square" rtlCol="0">
            <a:spAutoFit/>
          </a:bodyPr>
          <a:lstStyle/>
          <a:p>
            <a:r>
              <a:rPr lang="en-US" sz="4400" b="1">
                <a:solidFill>
                  <a:schemeClr val="bg1"/>
                </a:solidFill>
              </a:rPr>
              <a:t>BARRIER WALL PROJECT</a:t>
            </a:r>
          </a:p>
        </p:txBody>
      </p:sp>
      <p:sp>
        <p:nvSpPr>
          <p:cNvPr id="9" name="TextBox 8">
            <a:extLst>
              <a:ext uri="{FF2B5EF4-FFF2-40B4-BE49-F238E27FC236}">
                <a16:creationId xmlns:a16="http://schemas.microsoft.com/office/drawing/2014/main" id="{8C96A6FF-AC6E-A262-F48F-F619FFC9FA43}"/>
              </a:ext>
            </a:extLst>
          </p:cNvPr>
          <p:cNvSpPr txBox="1"/>
          <p:nvPr/>
        </p:nvSpPr>
        <p:spPr>
          <a:xfrm>
            <a:off x="248233" y="1014855"/>
            <a:ext cx="11826240" cy="6001643"/>
          </a:xfrm>
          <a:prstGeom prst="rect">
            <a:avLst/>
          </a:prstGeom>
          <a:noFill/>
        </p:spPr>
        <p:txBody>
          <a:bodyPr wrap="square">
            <a:spAutoFit/>
          </a:bodyPr>
          <a:lstStyle/>
          <a:p>
            <a:pPr>
              <a:buNone/>
            </a:pPr>
            <a:r>
              <a:rPr lang="en-US" sz="2400" i="1"/>
              <a:t>On the inside of the wall, we opened it up to our survivors once again, inviting them to share: What have you accomplished despite the barriers you’ve faced?“</a:t>
            </a:r>
          </a:p>
          <a:p>
            <a:pPr>
              <a:buNone/>
            </a:pPr>
            <a:endParaRPr lang="en-US" sz="2400"/>
          </a:p>
          <a:p>
            <a:r>
              <a:rPr lang="en-US" sz="2800" b="1"/>
              <a:t>"I got a college degree.“</a:t>
            </a:r>
          </a:p>
          <a:p>
            <a:br>
              <a:rPr lang="en-US" sz="2800"/>
            </a:br>
            <a:r>
              <a:rPr lang="en-US" sz="2800" b="1"/>
              <a:t>"I had a safe calming birth and a place</a:t>
            </a:r>
          </a:p>
          <a:p>
            <a:r>
              <a:rPr lang="en-US" sz="2800" b="1"/>
              <a:t>that was free of drugs and abuse to </a:t>
            </a:r>
          </a:p>
          <a:p>
            <a:r>
              <a:rPr lang="en-US" sz="2800" b="1"/>
              <a:t>come home to.“</a:t>
            </a:r>
          </a:p>
          <a:p>
            <a:br>
              <a:rPr lang="en-US" sz="2800"/>
            </a:br>
            <a:r>
              <a:rPr lang="en-US" sz="2800" b="1"/>
              <a:t>"I got custody of my kids.“</a:t>
            </a:r>
          </a:p>
          <a:p>
            <a:endParaRPr lang="en-US" sz="2800" b="1"/>
          </a:p>
          <a:p>
            <a:r>
              <a:rPr lang="en-US" sz="2800" b="1"/>
              <a:t>“ I got a job that looked past my criminal history”</a:t>
            </a:r>
          </a:p>
          <a:p>
            <a:endParaRPr lang="en-US" sz="2000" b="1"/>
          </a:p>
          <a:p>
            <a:endParaRPr lang="en-US" sz="2000" b="1"/>
          </a:p>
          <a:p>
            <a:endParaRPr lang="en-US" sz="2000" b="1"/>
          </a:p>
        </p:txBody>
      </p:sp>
      <p:pic>
        <p:nvPicPr>
          <p:cNvPr id="3" name="Picture 2" descr="Several colorful speech bubbles with words&#10;&#10;AI-generated content may be incorrect.">
            <a:extLst>
              <a:ext uri="{FF2B5EF4-FFF2-40B4-BE49-F238E27FC236}">
                <a16:creationId xmlns:a16="http://schemas.microsoft.com/office/drawing/2014/main" id="{0E38A833-A3E7-8388-5BD3-9F6B49D8B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511" y="2246225"/>
            <a:ext cx="5269620" cy="3262796"/>
          </a:xfrm>
          <a:prstGeom prst="rect">
            <a:avLst/>
          </a:prstGeom>
        </p:spPr>
      </p:pic>
    </p:spTree>
    <p:extLst>
      <p:ext uri="{BB962C8B-B14F-4D97-AF65-F5344CB8AC3E}">
        <p14:creationId xmlns:p14="http://schemas.microsoft.com/office/powerpoint/2010/main" val="2907270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55F0AE9-CDCB-7B61-2FAE-42BA4977DA18}"/>
            </a:ext>
          </a:extLst>
        </p:cNvPr>
        <p:cNvGrpSpPr/>
        <p:nvPr/>
      </p:nvGrpSpPr>
      <p:grpSpPr>
        <a:xfrm>
          <a:off x="0" y="0"/>
          <a:ext cx="0" cy="0"/>
          <a:chOff x="0" y="0"/>
          <a:chExt cx="0" cy="0"/>
        </a:xfrm>
      </p:grpSpPr>
      <p:pic>
        <p:nvPicPr>
          <p:cNvPr id="5" name="Picture 4" descr="A group of colorful speech bubbles&#10;&#10;AI-generated content may be incorrect.">
            <a:extLst>
              <a:ext uri="{FF2B5EF4-FFF2-40B4-BE49-F238E27FC236}">
                <a16:creationId xmlns:a16="http://schemas.microsoft.com/office/drawing/2014/main" id="{B50D8F3C-E36D-5966-E16A-ED7177830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603" y="1870391"/>
            <a:ext cx="8672788" cy="4619977"/>
          </a:xfrm>
          <a:prstGeom prst="rect">
            <a:avLst/>
          </a:prstGeom>
        </p:spPr>
      </p:pic>
      <p:sp>
        <p:nvSpPr>
          <p:cNvPr id="12" name="Rectangle 11">
            <a:extLst>
              <a:ext uri="{FF2B5EF4-FFF2-40B4-BE49-F238E27FC236}">
                <a16:creationId xmlns:a16="http://schemas.microsoft.com/office/drawing/2014/main" id="{D950333F-ABAC-CC36-9AF3-B67E860E5939}"/>
              </a:ext>
            </a:extLst>
          </p:cNvPr>
          <p:cNvSpPr/>
          <p:nvPr/>
        </p:nvSpPr>
        <p:spPr>
          <a:xfrm>
            <a:off x="0" y="-26479"/>
            <a:ext cx="12192000" cy="796827"/>
          </a:xfrm>
          <a:prstGeom prst="rect">
            <a:avLst/>
          </a:prstGeom>
          <a:solidFill>
            <a:srgbClr val="0699C8"/>
          </a:solidFill>
          <a:ln>
            <a:solidFill>
              <a:srgbClr val="53C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C8ED"/>
              </a:solidFill>
            </a:endParaRPr>
          </a:p>
        </p:txBody>
      </p:sp>
      <p:sp>
        <p:nvSpPr>
          <p:cNvPr id="7" name="TextBox 6">
            <a:extLst>
              <a:ext uri="{FF2B5EF4-FFF2-40B4-BE49-F238E27FC236}">
                <a16:creationId xmlns:a16="http://schemas.microsoft.com/office/drawing/2014/main" id="{34A8D113-C142-E8F9-FA67-EBAED11DAC5E}"/>
              </a:ext>
            </a:extLst>
          </p:cNvPr>
          <p:cNvSpPr txBox="1"/>
          <p:nvPr/>
        </p:nvSpPr>
        <p:spPr>
          <a:xfrm>
            <a:off x="3080674" y="23732"/>
            <a:ext cx="6030647" cy="769441"/>
          </a:xfrm>
          <a:prstGeom prst="rect">
            <a:avLst/>
          </a:prstGeom>
          <a:noFill/>
        </p:spPr>
        <p:txBody>
          <a:bodyPr wrap="square" rtlCol="0">
            <a:spAutoFit/>
          </a:bodyPr>
          <a:lstStyle/>
          <a:p>
            <a:r>
              <a:rPr lang="en-US" sz="4400" b="1">
                <a:solidFill>
                  <a:schemeClr val="bg1"/>
                </a:solidFill>
              </a:rPr>
              <a:t>BARRIER WALL PROJECT</a:t>
            </a:r>
          </a:p>
        </p:txBody>
      </p:sp>
      <p:sp>
        <p:nvSpPr>
          <p:cNvPr id="8" name="TextBox 7">
            <a:extLst>
              <a:ext uri="{FF2B5EF4-FFF2-40B4-BE49-F238E27FC236}">
                <a16:creationId xmlns:a16="http://schemas.microsoft.com/office/drawing/2014/main" id="{47D75D19-CA88-DF2E-21C2-92D3F404738D}"/>
              </a:ext>
            </a:extLst>
          </p:cNvPr>
          <p:cNvSpPr txBox="1"/>
          <p:nvPr/>
        </p:nvSpPr>
        <p:spPr>
          <a:xfrm>
            <a:off x="228597" y="793173"/>
            <a:ext cx="11734800" cy="830997"/>
          </a:xfrm>
          <a:prstGeom prst="rect">
            <a:avLst/>
          </a:prstGeom>
          <a:noFill/>
        </p:spPr>
        <p:txBody>
          <a:bodyPr wrap="square">
            <a:spAutoFit/>
          </a:bodyPr>
          <a:lstStyle/>
          <a:p>
            <a:pPr>
              <a:buNone/>
            </a:pPr>
            <a:r>
              <a:rPr lang="en-US" sz="2400" i="1"/>
              <a:t>On the inside of the wall, we opened it up to our survivors once again, inviting them to share: What are your hopes and dreams? </a:t>
            </a:r>
          </a:p>
        </p:txBody>
      </p:sp>
    </p:spTree>
    <p:extLst>
      <p:ext uri="{BB962C8B-B14F-4D97-AF65-F5344CB8AC3E}">
        <p14:creationId xmlns:p14="http://schemas.microsoft.com/office/powerpoint/2010/main" val="368904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53C8ED"/>
        </a:solidFill>
        <a:effectLst/>
      </p:bgPr>
    </p:bg>
    <p:spTree>
      <p:nvGrpSpPr>
        <p:cNvPr id="1" name="">
          <a:extLst>
            <a:ext uri="{FF2B5EF4-FFF2-40B4-BE49-F238E27FC236}">
              <a16:creationId xmlns:a16="http://schemas.microsoft.com/office/drawing/2014/main" id="{F34B62A4-059E-D3B7-7FC8-AAA72110956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BC9087D-5243-D6DB-D344-8D1EEDC244F8}"/>
              </a:ext>
            </a:extLst>
          </p:cNvPr>
          <p:cNvSpPr txBox="1"/>
          <p:nvPr/>
        </p:nvSpPr>
        <p:spPr>
          <a:xfrm>
            <a:off x="3080674" y="23732"/>
            <a:ext cx="6030647" cy="769441"/>
          </a:xfrm>
          <a:prstGeom prst="rect">
            <a:avLst/>
          </a:prstGeom>
          <a:noFill/>
        </p:spPr>
        <p:txBody>
          <a:bodyPr wrap="square" rtlCol="0">
            <a:spAutoFit/>
          </a:bodyPr>
          <a:lstStyle/>
          <a:p>
            <a:r>
              <a:rPr lang="en-US" sz="4400" b="1">
                <a:solidFill>
                  <a:schemeClr val="bg1"/>
                </a:solidFill>
              </a:rPr>
              <a:t>BARRIER WALL PROJECT</a:t>
            </a:r>
          </a:p>
        </p:txBody>
      </p:sp>
      <p:pic>
        <p:nvPicPr>
          <p:cNvPr id="3" name="Picture 2" descr="A group of rectangular objects with writing on them&#10;&#10;AI-generated content may be incorrect.">
            <a:extLst>
              <a:ext uri="{FF2B5EF4-FFF2-40B4-BE49-F238E27FC236}">
                <a16:creationId xmlns:a16="http://schemas.microsoft.com/office/drawing/2014/main" id="{BE046AB8-1333-1B96-FEC7-6AF007FDD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922" y="0"/>
            <a:ext cx="8948156" cy="6858000"/>
          </a:xfrm>
          <a:prstGeom prst="rect">
            <a:avLst/>
          </a:prstGeom>
        </p:spPr>
      </p:pic>
    </p:spTree>
    <p:extLst>
      <p:ext uri="{BB962C8B-B14F-4D97-AF65-F5344CB8AC3E}">
        <p14:creationId xmlns:p14="http://schemas.microsoft.com/office/powerpoint/2010/main" val="1734903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177F352-1534-D622-1620-9CC26728CC4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BD437B5-EE75-E1C2-9197-1EBB96F2917C}"/>
              </a:ext>
            </a:extLst>
          </p:cNvPr>
          <p:cNvSpPr/>
          <p:nvPr/>
        </p:nvSpPr>
        <p:spPr>
          <a:xfrm>
            <a:off x="0" y="-26479"/>
            <a:ext cx="12192000" cy="796827"/>
          </a:xfrm>
          <a:prstGeom prst="rect">
            <a:avLst/>
          </a:prstGeom>
          <a:solidFill>
            <a:srgbClr val="0699C8"/>
          </a:solidFill>
          <a:ln>
            <a:solidFill>
              <a:srgbClr val="53C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C8ED"/>
              </a:solidFill>
            </a:endParaRPr>
          </a:p>
        </p:txBody>
      </p:sp>
      <p:sp>
        <p:nvSpPr>
          <p:cNvPr id="7" name="TextBox 6">
            <a:extLst>
              <a:ext uri="{FF2B5EF4-FFF2-40B4-BE49-F238E27FC236}">
                <a16:creationId xmlns:a16="http://schemas.microsoft.com/office/drawing/2014/main" id="{74113F56-49D0-EF70-E478-A25ACE896671}"/>
              </a:ext>
            </a:extLst>
          </p:cNvPr>
          <p:cNvSpPr txBox="1"/>
          <p:nvPr/>
        </p:nvSpPr>
        <p:spPr>
          <a:xfrm>
            <a:off x="2583180" y="23732"/>
            <a:ext cx="7396821" cy="769441"/>
          </a:xfrm>
          <a:prstGeom prst="rect">
            <a:avLst/>
          </a:prstGeom>
          <a:noFill/>
        </p:spPr>
        <p:txBody>
          <a:bodyPr wrap="square" rtlCol="0">
            <a:spAutoFit/>
          </a:bodyPr>
          <a:lstStyle/>
          <a:p>
            <a:r>
              <a:rPr lang="en-US" sz="4400" b="1">
                <a:solidFill>
                  <a:schemeClr val="bg1"/>
                </a:solidFill>
              </a:rPr>
              <a:t>HOW CAN I BREAK BARRIERS?</a:t>
            </a:r>
          </a:p>
        </p:txBody>
      </p:sp>
      <p:sp>
        <p:nvSpPr>
          <p:cNvPr id="3" name="TextBox 2">
            <a:extLst>
              <a:ext uri="{FF2B5EF4-FFF2-40B4-BE49-F238E27FC236}">
                <a16:creationId xmlns:a16="http://schemas.microsoft.com/office/drawing/2014/main" id="{71773EE5-FDEE-3053-C094-352BBB1C63DA}"/>
              </a:ext>
            </a:extLst>
          </p:cNvPr>
          <p:cNvSpPr txBox="1"/>
          <p:nvPr/>
        </p:nvSpPr>
        <p:spPr>
          <a:xfrm>
            <a:off x="297180" y="1028700"/>
            <a:ext cx="6263640" cy="4524315"/>
          </a:xfrm>
          <a:prstGeom prst="rect">
            <a:avLst/>
          </a:prstGeom>
          <a:noFill/>
        </p:spPr>
        <p:txBody>
          <a:bodyPr wrap="square">
            <a:spAutoFit/>
          </a:bodyPr>
          <a:lstStyle/>
          <a:p>
            <a:pPr>
              <a:buNone/>
            </a:pPr>
            <a:r>
              <a:rPr lang="en-US" sz="2400">
                <a:solidFill>
                  <a:schemeClr val="bg2">
                    <a:lumMod val="25000"/>
                  </a:schemeClr>
                </a:solidFill>
              </a:rPr>
              <a:t>As a member of a bar association, you can make a significant impact by:</a:t>
            </a:r>
          </a:p>
          <a:p>
            <a:pPr>
              <a:buNone/>
            </a:pPr>
            <a:endParaRPr lang="en-US" sz="2400">
              <a:solidFill>
                <a:schemeClr val="bg2">
                  <a:lumMod val="25000"/>
                </a:schemeClr>
              </a:solidFill>
            </a:endParaRPr>
          </a:p>
          <a:p>
            <a:pPr>
              <a:buFont typeface="Arial" panose="020B0604020202020204" pitchFamily="34" charset="0"/>
              <a:buChar char="•"/>
            </a:pPr>
            <a:r>
              <a:rPr lang="en-US" sz="2400" b="1">
                <a:solidFill>
                  <a:schemeClr val="bg2">
                    <a:lumMod val="25000"/>
                  </a:schemeClr>
                </a:solidFill>
              </a:rPr>
              <a:t>Pro Bono Legal Work:</a:t>
            </a:r>
            <a:r>
              <a:rPr lang="en-US" sz="2400">
                <a:solidFill>
                  <a:schemeClr val="bg2">
                    <a:lumMod val="25000"/>
                  </a:schemeClr>
                </a:solidFill>
              </a:rPr>
              <a:t> Offer legal support to survivors of trafficking and exploitation in areas such as immigration, family law, or criminal defense.</a:t>
            </a:r>
          </a:p>
          <a:p>
            <a:endParaRPr lang="en-US" sz="2400">
              <a:solidFill>
                <a:schemeClr val="bg2">
                  <a:lumMod val="25000"/>
                </a:schemeClr>
              </a:solidFill>
            </a:endParaRPr>
          </a:p>
          <a:p>
            <a:pPr>
              <a:buFont typeface="Arial" panose="020B0604020202020204" pitchFamily="34" charset="0"/>
              <a:buChar char="•"/>
            </a:pPr>
            <a:r>
              <a:rPr lang="en-US" sz="2400" b="1">
                <a:solidFill>
                  <a:schemeClr val="bg2">
                    <a:lumMod val="25000"/>
                  </a:schemeClr>
                </a:solidFill>
              </a:rPr>
              <a:t>Mentorship and Advocacy:</a:t>
            </a:r>
            <a:r>
              <a:rPr lang="en-US" sz="2400">
                <a:solidFill>
                  <a:schemeClr val="bg2">
                    <a:lumMod val="25000"/>
                  </a:schemeClr>
                </a:solidFill>
              </a:rPr>
              <a:t> Mentor survivors who are navigating legal processes, helping them understand their rights and advocating for policies that protect them.</a:t>
            </a:r>
          </a:p>
        </p:txBody>
      </p:sp>
      <p:pic>
        <p:nvPicPr>
          <p:cNvPr id="6" name="Picture 5" descr="A blue hands in a circle&#10;&#10;AI-generated content may be incorrect.">
            <a:extLst>
              <a:ext uri="{FF2B5EF4-FFF2-40B4-BE49-F238E27FC236}">
                <a16:creationId xmlns:a16="http://schemas.microsoft.com/office/drawing/2014/main" id="{5DB8E4C2-1DA3-60A2-186C-EF3A93E79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322" y="1254899"/>
            <a:ext cx="4094798" cy="4737960"/>
          </a:xfrm>
          <a:prstGeom prst="rect">
            <a:avLst/>
          </a:prstGeom>
        </p:spPr>
      </p:pic>
    </p:spTree>
    <p:extLst>
      <p:ext uri="{BB962C8B-B14F-4D97-AF65-F5344CB8AC3E}">
        <p14:creationId xmlns:p14="http://schemas.microsoft.com/office/powerpoint/2010/main" val="3959713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AAB4B4-B7E5-435A-9BF1-C97E60300807}"/>
              </a:ext>
            </a:extLst>
          </p:cNvPr>
          <p:cNvSpPr/>
          <p:nvPr/>
        </p:nvSpPr>
        <p:spPr>
          <a:xfrm>
            <a:off x="0" y="-26479"/>
            <a:ext cx="12192000" cy="796827"/>
          </a:xfrm>
          <a:prstGeom prst="rect">
            <a:avLst/>
          </a:prstGeom>
          <a:solidFill>
            <a:srgbClr val="0699C8"/>
          </a:solidFill>
          <a:ln>
            <a:solidFill>
              <a:srgbClr val="53C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C8ED"/>
              </a:solidFill>
            </a:endParaRPr>
          </a:p>
        </p:txBody>
      </p:sp>
      <p:sp>
        <p:nvSpPr>
          <p:cNvPr id="7" name="TextBox 6">
            <a:extLst>
              <a:ext uri="{FF2B5EF4-FFF2-40B4-BE49-F238E27FC236}">
                <a16:creationId xmlns:a16="http://schemas.microsoft.com/office/drawing/2014/main" id="{690E2982-A909-4A25-94DC-BF0CC67A2995}"/>
              </a:ext>
            </a:extLst>
          </p:cNvPr>
          <p:cNvSpPr txBox="1"/>
          <p:nvPr/>
        </p:nvSpPr>
        <p:spPr>
          <a:xfrm>
            <a:off x="3810684" y="-26479"/>
            <a:ext cx="4570631" cy="769441"/>
          </a:xfrm>
          <a:prstGeom prst="rect">
            <a:avLst/>
          </a:prstGeom>
          <a:noFill/>
        </p:spPr>
        <p:txBody>
          <a:bodyPr wrap="square" rtlCol="0">
            <a:spAutoFit/>
          </a:bodyPr>
          <a:lstStyle/>
          <a:p>
            <a:r>
              <a:rPr lang="en-US" sz="4400" b="1">
                <a:solidFill>
                  <a:schemeClr val="bg1"/>
                </a:solidFill>
              </a:rPr>
              <a:t>HELP. HEAL. HOPE.</a:t>
            </a:r>
          </a:p>
        </p:txBody>
      </p:sp>
      <p:sp>
        <p:nvSpPr>
          <p:cNvPr id="6" name="TextBox 5">
            <a:extLst>
              <a:ext uri="{FF2B5EF4-FFF2-40B4-BE49-F238E27FC236}">
                <a16:creationId xmlns:a16="http://schemas.microsoft.com/office/drawing/2014/main" id="{3EE14170-4264-4698-8375-F92F6BD69966}"/>
              </a:ext>
            </a:extLst>
          </p:cNvPr>
          <p:cNvSpPr txBox="1"/>
          <p:nvPr/>
        </p:nvSpPr>
        <p:spPr>
          <a:xfrm>
            <a:off x="643922" y="1074836"/>
            <a:ext cx="10904154" cy="3724096"/>
          </a:xfrm>
          <a:prstGeom prst="rect">
            <a:avLst/>
          </a:prstGeom>
          <a:noFill/>
        </p:spPr>
        <p:txBody>
          <a:bodyPr wrap="square">
            <a:spAutoFit/>
          </a:bodyPr>
          <a:lstStyle/>
          <a:p>
            <a:pPr algn="ctr"/>
            <a:r>
              <a:rPr lang="en-US" sz="4800" b="1">
                <a:solidFill>
                  <a:srgbClr val="A6193A"/>
                </a:solidFill>
              </a:rPr>
              <a:t>Thank YOU!</a:t>
            </a:r>
          </a:p>
          <a:p>
            <a:pPr algn="ctr"/>
            <a:endParaRPr lang="en-US" sz="1200" b="1">
              <a:solidFill>
                <a:srgbClr val="FF0000"/>
              </a:solidFill>
            </a:endParaRPr>
          </a:p>
          <a:p>
            <a:pPr algn="ctr"/>
            <a:endParaRPr lang="en-US" sz="4800" b="1">
              <a:solidFill>
                <a:srgbClr val="FF0000"/>
              </a:solidFill>
            </a:endParaRPr>
          </a:p>
          <a:p>
            <a:pPr algn="ctr"/>
            <a:endParaRPr lang="en-US" sz="4800" b="1">
              <a:solidFill>
                <a:srgbClr val="FF0000"/>
              </a:solidFill>
            </a:endParaRPr>
          </a:p>
          <a:p>
            <a:pPr algn="ctr"/>
            <a:endParaRPr lang="en-US" sz="2000" b="1">
              <a:solidFill>
                <a:srgbClr val="FF0000"/>
              </a:solidFill>
            </a:endParaRPr>
          </a:p>
          <a:p>
            <a:pPr marL="0" indent="0" algn="ctr">
              <a:buNone/>
            </a:pPr>
            <a:endParaRPr lang="en-US" sz="1200"/>
          </a:p>
          <a:p>
            <a:pPr marL="0" indent="0" algn="ctr">
              <a:buNone/>
            </a:pPr>
            <a:endParaRPr lang="en-US" sz="1200"/>
          </a:p>
          <a:p>
            <a:pPr marL="0" indent="0" algn="ctr">
              <a:buNone/>
            </a:pPr>
            <a:r>
              <a:rPr lang="en-US" sz="3600">
                <a:solidFill>
                  <a:srgbClr val="65666B"/>
                </a:solidFill>
              </a:rPr>
              <a:t>We appreciate your time and interest in our mission!  </a:t>
            </a:r>
            <a:endParaRPr lang="en-US">
              <a:solidFill>
                <a:srgbClr val="323339"/>
              </a:solidFill>
            </a:endParaRPr>
          </a:p>
        </p:txBody>
      </p:sp>
      <p:pic>
        <p:nvPicPr>
          <p:cNvPr id="8" name="Picture 7" descr="A hand holding a baby&#10;&#10;Description automatically generated">
            <a:extLst>
              <a:ext uri="{FF2B5EF4-FFF2-40B4-BE49-F238E27FC236}">
                <a16:creationId xmlns:a16="http://schemas.microsoft.com/office/drawing/2014/main" id="{981F3BBE-C202-4470-BAE1-7196F8220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093" y="2009683"/>
            <a:ext cx="3071812" cy="2047875"/>
          </a:xfrm>
          <a:prstGeom prst="rect">
            <a:avLst/>
          </a:prstGeom>
          <a:ln>
            <a:noFill/>
          </a:ln>
          <a:effectLst>
            <a:softEdge rad="112500"/>
          </a:effectLst>
        </p:spPr>
      </p:pic>
    </p:spTree>
    <p:extLst>
      <p:ext uri="{BB962C8B-B14F-4D97-AF65-F5344CB8AC3E}">
        <p14:creationId xmlns:p14="http://schemas.microsoft.com/office/powerpoint/2010/main" val="3679260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AAB4B4-B7E5-435A-9BF1-C97E60300807}"/>
              </a:ext>
            </a:extLst>
          </p:cNvPr>
          <p:cNvSpPr/>
          <p:nvPr/>
        </p:nvSpPr>
        <p:spPr>
          <a:xfrm>
            <a:off x="0" y="-26479"/>
            <a:ext cx="12192000" cy="796827"/>
          </a:xfrm>
          <a:prstGeom prst="rect">
            <a:avLst/>
          </a:prstGeom>
          <a:solidFill>
            <a:srgbClr val="0699C8"/>
          </a:solidFill>
          <a:ln>
            <a:solidFill>
              <a:srgbClr val="069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0E2982-A909-4A25-94DC-BF0CC67A2995}"/>
              </a:ext>
            </a:extLst>
          </p:cNvPr>
          <p:cNvSpPr txBox="1"/>
          <p:nvPr/>
        </p:nvSpPr>
        <p:spPr>
          <a:xfrm>
            <a:off x="4293296" y="26634"/>
            <a:ext cx="3605408" cy="769441"/>
          </a:xfrm>
          <a:prstGeom prst="rect">
            <a:avLst/>
          </a:prstGeom>
          <a:noFill/>
        </p:spPr>
        <p:txBody>
          <a:bodyPr wrap="square" rtlCol="0">
            <a:spAutoFit/>
          </a:bodyPr>
          <a:lstStyle/>
          <a:p>
            <a:r>
              <a:rPr lang="en-US" sz="4400" b="1">
                <a:solidFill>
                  <a:schemeClr val="bg1"/>
                </a:solidFill>
              </a:rPr>
              <a:t>THE PROBLEM</a:t>
            </a:r>
          </a:p>
        </p:txBody>
      </p:sp>
      <p:sp>
        <p:nvSpPr>
          <p:cNvPr id="5" name="Rectangle 4">
            <a:extLst>
              <a:ext uri="{FF2B5EF4-FFF2-40B4-BE49-F238E27FC236}">
                <a16:creationId xmlns:a16="http://schemas.microsoft.com/office/drawing/2014/main" id="{8D2598CF-3F35-43A8-8AF8-D09423A4BD17}"/>
              </a:ext>
            </a:extLst>
          </p:cNvPr>
          <p:cNvSpPr/>
          <p:nvPr/>
        </p:nvSpPr>
        <p:spPr>
          <a:xfrm>
            <a:off x="0" y="6117086"/>
            <a:ext cx="12192000" cy="45719"/>
          </a:xfrm>
          <a:prstGeom prst="rect">
            <a:avLst/>
          </a:prstGeom>
          <a:solidFill>
            <a:srgbClr val="A6193A"/>
          </a:solidFill>
          <a:ln>
            <a:solidFill>
              <a:srgbClr val="A6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D5E2CB-F3A6-4988-B394-7A84B53691E6}"/>
              </a:ext>
            </a:extLst>
          </p:cNvPr>
          <p:cNvSpPr txBox="1"/>
          <p:nvPr/>
        </p:nvSpPr>
        <p:spPr>
          <a:xfrm>
            <a:off x="263046" y="6281897"/>
            <a:ext cx="3056350" cy="400110"/>
          </a:xfrm>
          <a:prstGeom prst="rect">
            <a:avLst/>
          </a:prstGeom>
          <a:noFill/>
        </p:spPr>
        <p:txBody>
          <a:bodyPr wrap="square" rtlCol="0">
            <a:spAutoFit/>
          </a:bodyPr>
          <a:lstStyle/>
          <a:p>
            <a:r>
              <a:rPr lang="en-US" sz="2000" b="1">
                <a:solidFill>
                  <a:srgbClr val="0699C8"/>
                </a:solidFill>
              </a:rPr>
              <a:t>www.bloomforwomen.org</a:t>
            </a:r>
          </a:p>
        </p:txBody>
      </p:sp>
      <p:pic>
        <p:nvPicPr>
          <p:cNvPr id="9" name="Picture 8" descr="A picture containing text, mollusk&#10;&#10;Description automatically generated">
            <a:extLst>
              <a:ext uri="{FF2B5EF4-FFF2-40B4-BE49-F238E27FC236}">
                <a16:creationId xmlns:a16="http://schemas.microsoft.com/office/drawing/2014/main" id="{D35EB3D8-9AEB-465A-9A4F-D24D11D61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4052" y="6214260"/>
            <a:ext cx="1309435" cy="535385"/>
          </a:xfrm>
          <a:prstGeom prst="rect">
            <a:avLst/>
          </a:prstGeom>
        </p:spPr>
      </p:pic>
      <p:sp>
        <p:nvSpPr>
          <p:cNvPr id="8" name="TextBox 4">
            <a:extLst>
              <a:ext uri="{FF2B5EF4-FFF2-40B4-BE49-F238E27FC236}">
                <a16:creationId xmlns:a16="http://schemas.microsoft.com/office/drawing/2014/main" id="{C1FECE3B-F915-417E-B47A-441314FFD4FF}"/>
              </a:ext>
            </a:extLst>
          </p:cNvPr>
          <p:cNvSpPr txBox="1"/>
          <p:nvPr/>
        </p:nvSpPr>
        <p:spPr>
          <a:xfrm>
            <a:off x="595142" y="946094"/>
            <a:ext cx="11061366" cy="523220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rgbClr val="65666B"/>
                </a:solidFill>
              </a:rPr>
              <a:t>Sex Trafficking </a:t>
            </a:r>
          </a:p>
          <a:p>
            <a:pPr algn="ctr"/>
            <a:endParaRPr lang="en-US" sz="1200">
              <a:solidFill>
                <a:srgbClr val="65666B"/>
              </a:solidFill>
            </a:endParaRPr>
          </a:p>
          <a:p>
            <a:pPr algn="ctr"/>
            <a:r>
              <a:rPr lang="en-US" sz="2400">
                <a:solidFill>
                  <a:srgbClr val="65666B"/>
                </a:solidFill>
              </a:rPr>
              <a:t>The recruitment, transportation, provision, or obtaining of a person for the purpose of a commercial sex act where such an act is induced by force, fraud, coercion, or in which the person induced to perform such act has not attained 18 years of age.*</a:t>
            </a:r>
          </a:p>
          <a:p>
            <a:pPr algn="ctr"/>
            <a:r>
              <a:rPr lang="en-US" sz="2400">
                <a:solidFill>
                  <a:srgbClr val="65666B"/>
                </a:solidFill>
              </a:rPr>
              <a:t> </a:t>
            </a:r>
          </a:p>
          <a:p>
            <a:pPr marL="285750" indent="-285750">
              <a:buFont typeface="Arial" panose="020B0604020202020204" pitchFamily="34" charset="0"/>
              <a:buChar char="•"/>
            </a:pPr>
            <a:endParaRPr lang="en-US" sz="2400">
              <a:solidFill>
                <a:srgbClr val="65666B"/>
              </a:solidFill>
            </a:endParaRPr>
          </a:p>
          <a:p>
            <a:endParaRPr lang="en-US" sz="2400">
              <a:solidFill>
                <a:srgbClr val="65666B"/>
              </a:solidFill>
            </a:endParaRPr>
          </a:p>
          <a:p>
            <a:pPr marL="285750" indent="-285750">
              <a:buFont typeface="Arial" panose="020B0604020202020204" pitchFamily="34" charset="0"/>
              <a:buChar char="•"/>
            </a:pPr>
            <a:endParaRPr lang="en-US" sz="2400">
              <a:solidFill>
                <a:srgbClr val="65666B"/>
              </a:solidFill>
            </a:endParaRPr>
          </a:p>
          <a:p>
            <a:endParaRPr lang="en-US" sz="1000">
              <a:solidFill>
                <a:srgbClr val="65666B"/>
              </a:solidFill>
            </a:endParaRPr>
          </a:p>
          <a:p>
            <a:pPr algn="r"/>
            <a:endParaRPr lang="en-US" sz="1800">
              <a:solidFill>
                <a:srgbClr val="65666B"/>
              </a:solidFill>
            </a:endParaRPr>
          </a:p>
          <a:p>
            <a:pPr algn="r"/>
            <a:endParaRPr lang="en-US">
              <a:solidFill>
                <a:srgbClr val="65666B"/>
              </a:solidFill>
            </a:endParaRPr>
          </a:p>
          <a:p>
            <a:pPr algn="r"/>
            <a:endParaRPr lang="en-US" sz="1800">
              <a:solidFill>
                <a:srgbClr val="65666B"/>
              </a:solidFill>
            </a:endParaRPr>
          </a:p>
          <a:p>
            <a:pPr algn="r"/>
            <a:endParaRPr lang="en-US">
              <a:solidFill>
                <a:srgbClr val="65666B"/>
              </a:solidFill>
            </a:endParaRPr>
          </a:p>
          <a:p>
            <a:pPr algn="r"/>
            <a:r>
              <a:rPr lang="en-US" sz="1800">
                <a:solidFill>
                  <a:srgbClr val="65666B"/>
                </a:solidFill>
              </a:rPr>
              <a:t>*Source: The Federal Trafficking Victims Protection Act</a:t>
            </a:r>
          </a:p>
          <a:p>
            <a:endParaRPr lang="en-US" i="1">
              <a:solidFill>
                <a:srgbClr val="65666B"/>
              </a:solidFill>
            </a:endParaRPr>
          </a:p>
        </p:txBody>
      </p:sp>
      <p:pic>
        <p:nvPicPr>
          <p:cNvPr id="10" name="Picture 9" descr="A picture containing person, holding, person, person&#10;&#10;Description automatically generated">
            <a:extLst>
              <a:ext uri="{FF2B5EF4-FFF2-40B4-BE49-F238E27FC236}">
                <a16:creationId xmlns:a16="http://schemas.microsoft.com/office/drawing/2014/main" id="{48AEBF2B-37B1-4CF8-8CDC-7A45F3DAC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000" y="3148491"/>
            <a:ext cx="3829650" cy="2144603"/>
          </a:xfrm>
          <a:prstGeom prst="rect">
            <a:avLst/>
          </a:prstGeom>
          <a:ln>
            <a:noFill/>
          </a:ln>
          <a:effectLst>
            <a:softEdge rad="112500"/>
          </a:effectLst>
        </p:spPr>
      </p:pic>
    </p:spTree>
    <p:extLst>
      <p:ext uri="{BB962C8B-B14F-4D97-AF65-F5344CB8AC3E}">
        <p14:creationId xmlns:p14="http://schemas.microsoft.com/office/powerpoint/2010/main" val="3942051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AAB4B4-B7E5-435A-9BF1-C97E60300807}"/>
              </a:ext>
            </a:extLst>
          </p:cNvPr>
          <p:cNvSpPr/>
          <p:nvPr/>
        </p:nvSpPr>
        <p:spPr>
          <a:xfrm>
            <a:off x="0" y="-26479"/>
            <a:ext cx="12192000" cy="796827"/>
          </a:xfrm>
          <a:prstGeom prst="rect">
            <a:avLst/>
          </a:prstGeom>
          <a:solidFill>
            <a:srgbClr val="0699C8"/>
          </a:solidFill>
          <a:ln>
            <a:solidFill>
              <a:srgbClr val="069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0E2982-A909-4A25-94DC-BF0CC67A2995}"/>
              </a:ext>
            </a:extLst>
          </p:cNvPr>
          <p:cNvSpPr txBox="1"/>
          <p:nvPr/>
        </p:nvSpPr>
        <p:spPr>
          <a:xfrm>
            <a:off x="4293296" y="26634"/>
            <a:ext cx="3605408" cy="769441"/>
          </a:xfrm>
          <a:prstGeom prst="rect">
            <a:avLst/>
          </a:prstGeom>
          <a:noFill/>
        </p:spPr>
        <p:txBody>
          <a:bodyPr wrap="square" rtlCol="0">
            <a:spAutoFit/>
          </a:bodyPr>
          <a:lstStyle/>
          <a:p>
            <a:r>
              <a:rPr lang="en-US" sz="4400" b="1">
                <a:solidFill>
                  <a:schemeClr val="bg1"/>
                </a:solidFill>
              </a:rPr>
              <a:t>THE PROBLEM</a:t>
            </a:r>
          </a:p>
        </p:txBody>
      </p:sp>
      <p:sp>
        <p:nvSpPr>
          <p:cNvPr id="5" name="Rectangle 4">
            <a:extLst>
              <a:ext uri="{FF2B5EF4-FFF2-40B4-BE49-F238E27FC236}">
                <a16:creationId xmlns:a16="http://schemas.microsoft.com/office/drawing/2014/main" id="{8D2598CF-3F35-43A8-8AF8-D09423A4BD17}"/>
              </a:ext>
            </a:extLst>
          </p:cNvPr>
          <p:cNvSpPr/>
          <p:nvPr/>
        </p:nvSpPr>
        <p:spPr>
          <a:xfrm>
            <a:off x="0" y="6117086"/>
            <a:ext cx="12192000" cy="45719"/>
          </a:xfrm>
          <a:prstGeom prst="rect">
            <a:avLst/>
          </a:prstGeom>
          <a:solidFill>
            <a:srgbClr val="A6193A"/>
          </a:solidFill>
          <a:ln>
            <a:solidFill>
              <a:srgbClr val="A6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D5E2CB-F3A6-4988-B394-7A84B53691E6}"/>
              </a:ext>
            </a:extLst>
          </p:cNvPr>
          <p:cNvSpPr txBox="1"/>
          <p:nvPr/>
        </p:nvSpPr>
        <p:spPr>
          <a:xfrm>
            <a:off x="263046" y="6281897"/>
            <a:ext cx="3056350" cy="400110"/>
          </a:xfrm>
          <a:prstGeom prst="rect">
            <a:avLst/>
          </a:prstGeom>
          <a:noFill/>
        </p:spPr>
        <p:txBody>
          <a:bodyPr wrap="square" rtlCol="0">
            <a:spAutoFit/>
          </a:bodyPr>
          <a:lstStyle/>
          <a:p>
            <a:r>
              <a:rPr lang="en-US" sz="2000" b="1">
                <a:solidFill>
                  <a:srgbClr val="0699C8"/>
                </a:solidFill>
              </a:rPr>
              <a:t>www.bloomforwomen.org</a:t>
            </a:r>
          </a:p>
        </p:txBody>
      </p:sp>
      <p:pic>
        <p:nvPicPr>
          <p:cNvPr id="9" name="Picture 8" descr="A picture containing text, mollusk&#10;&#10;Description automatically generated">
            <a:extLst>
              <a:ext uri="{FF2B5EF4-FFF2-40B4-BE49-F238E27FC236}">
                <a16:creationId xmlns:a16="http://schemas.microsoft.com/office/drawing/2014/main" id="{D35EB3D8-9AEB-465A-9A4F-D24D11D61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4052" y="6214260"/>
            <a:ext cx="1309435" cy="535385"/>
          </a:xfrm>
          <a:prstGeom prst="rect">
            <a:avLst/>
          </a:prstGeom>
        </p:spPr>
      </p:pic>
      <p:sp>
        <p:nvSpPr>
          <p:cNvPr id="2" name="TextBox 4">
            <a:extLst>
              <a:ext uri="{FF2B5EF4-FFF2-40B4-BE49-F238E27FC236}">
                <a16:creationId xmlns:a16="http://schemas.microsoft.com/office/drawing/2014/main" id="{87C2C2D3-CD6B-9C9C-E842-C21F43ADCF80}"/>
              </a:ext>
            </a:extLst>
          </p:cNvPr>
          <p:cNvSpPr txBox="1"/>
          <p:nvPr/>
        </p:nvSpPr>
        <p:spPr>
          <a:xfrm>
            <a:off x="7185533" y="2105560"/>
            <a:ext cx="4210348" cy="286232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rgbClr val="C72F53"/>
                </a:solidFill>
              </a:rPr>
              <a:t>Pennsylvania ranks 11</a:t>
            </a:r>
            <a:r>
              <a:rPr lang="en-US" sz="3200" b="1" baseline="30000">
                <a:solidFill>
                  <a:srgbClr val="C72F53"/>
                </a:solidFill>
              </a:rPr>
              <a:t>th</a:t>
            </a:r>
            <a:r>
              <a:rPr lang="en-US" sz="3200" b="1">
                <a:solidFill>
                  <a:srgbClr val="C72F53"/>
                </a:solidFill>
              </a:rPr>
              <a:t> </a:t>
            </a:r>
          </a:p>
          <a:p>
            <a:pPr algn="ctr"/>
            <a:r>
              <a:rPr lang="en-US" sz="3200" b="1">
                <a:solidFill>
                  <a:srgbClr val="C72F53"/>
                </a:solidFill>
              </a:rPr>
              <a:t>New Jersey ranks 16th</a:t>
            </a:r>
          </a:p>
          <a:p>
            <a:pPr algn="ctr"/>
            <a:r>
              <a:rPr lang="en-US" sz="3200" b="1">
                <a:solidFill>
                  <a:srgbClr val="65666B"/>
                </a:solidFill>
              </a:rPr>
              <a:t>in the country for the number of signals made to the Hotline</a:t>
            </a:r>
          </a:p>
          <a:p>
            <a:pPr algn="ctr"/>
            <a:endParaRPr lang="en-US" sz="2000">
              <a:solidFill>
                <a:srgbClr val="65666B"/>
              </a:solidFill>
            </a:endParaRPr>
          </a:p>
        </p:txBody>
      </p:sp>
      <p:sp>
        <p:nvSpPr>
          <p:cNvPr id="4" name="TextBox 3">
            <a:extLst>
              <a:ext uri="{FF2B5EF4-FFF2-40B4-BE49-F238E27FC236}">
                <a16:creationId xmlns:a16="http://schemas.microsoft.com/office/drawing/2014/main" id="{3F944721-8B87-E79A-0C3D-FACB88DFA5F4}"/>
              </a:ext>
            </a:extLst>
          </p:cNvPr>
          <p:cNvSpPr txBox="1"/>
          <p:nvPr/>
        </p:nvSpPr>
        <p:spPr>
          <a:xfrm>
            <a:off x="2915472" y="953663"/>
            <a:ext cx="6369423" cy="584775"/>
          </a:xfrm>
          <a:prstGeom prst="rect">
            <a:avLst/>
          </a:prstGeom>
          <a:noFill/>
        </p:spPr>
        <p:txBody>
          <a:bodyPr wrap="square">
            <a:spAutoFit/>
          </a:bodyPr>
          <a:lstStyle/>
          <a:p>
            <a:pPr algn="ctr"/>
            <a:r>
              <a:rPr lang="en-US" sz="3200" b="1">
                <a:solidFill>
                  <a:srgbClr val="65666B"/>
                </a:solidFill>
              </a:rPr>
              <a:t>National Human Trafficking Hotline*</a:t>
            </a:r>
          </a:p>
        </p:txBody>
      </p:sp>
      <p:sp>
        <p:nvSpPr>
          <p:cNvPr id="11" name="TextBox 10">
            <a:extLst>
              <a:ext uri="{FF2B5EF4-FFF2-40B4-BE49-F238E27FC236}">
                <a16:creationId xmlns:a16="http://schemas.microsoft.com/office/drawing/2014/main" id="{247ADBA1-E708-964A-545F-A8B68D216B7D}"/>
              </a:ext>
            </a:extLst>
          </p:cNvPr>
          <p:cNvSpPr txBox="1"/>
          <p:nvPr/>
        </p:nvSpPr>
        <p:spPr>
          <a:xfrm>
            <a:off x="2473086" y="5535005"/>
            <a:ext cx="7247965" cy="369332"/>
          </a:xfrm>
          <a:prstGeom prst="rect">
            <a:avLst/>
          </a:prstGeom>
          <a:noFill/>
        </p:spPr>
        <p:txBody>
          <a:bodyPr wrap="square">
            <a:spAutoFit/>
          </a:bodyPr>
          <a:lstStyle/>
          <a:p>
            <a:pPr algn="ctr"/>
            <a:r>
              <a:rPr lang="en-US" sz="1800" i="1">
                <a:solidFill>
                  <a:srgbClr val="65666B"/>
                </a:solidFill>
              </a:rPr>
              <a:t>*data from 2023, the most recent year for which there is published data</a:t>
            </a:r>
          </a:p>
        </p:txBody>
      </p:sp>
      <p:sp>
        <p:nvSpPr>
          <p:cNvPr id="13" name="TextBox 4">
            <a:extLst>
              <a:ext uri="{FF2B5EF4-FFF2-40B4-BE49-F238E27FC236}">
                <a16:creationId xmlns:a16="http://schemas.microsoft.com/office/drawing/2014/main" id="{1ACCFA4C-F964-E1FB-5A56-59460A2BA468}"/>
              </a:ext>
            </a:extLst>
          </p:cNvPr>
          <p:cNvSpPr txBox="1"/>
          <p:nvPr/>
        </p:nvSpPr>
        <p:spPr>
          <a:xfrm>
            <a:off x="134685" y="1835124"/>
            <a:ext cx="6369422" cy="34163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a:solidFill>
                  <a:srgbClr val="C72F53"/>
                </a:solidFill>
              </a:rPr>
              <a:t>432,902</a:t>
            </a:r>
            <a:r>
              <a:rPr lang="en-US" sz="2400">
                <a:solidFill>
                  <a:srgbClr val="65666B"/>
                </a:solidFill>
              </a:rPr>
              <a:t> signals received</a:t>
            </a:r>
          </a:p>
          <a:p>
            <a:pPr algn="ctr"/>
            <a:r>
              <a:rPr lang="en-US" sz="3600">
                <a:solidFill>
                  <a:srgbClr val="C72F53"/>
                </a:solidFill>
              </a:rPr>
              <a:t>100,891</a:t>
            </a:r>
            <a:r>
              <a:rPr lang="en-US" sz="2400">
                <a:solidFill>
                  <a:srgbClr val="65666B"/>
                </a:solidFill>
              </a:rPr>
              <a:t>  case of human trafficking</a:t>
            </a:r>
          </a:p>
          <a:p>
            <a:pPr algn="ctr"/>
            <a:r>
              <a:rPr lang="en-US" sz="3600">
                <a:solidFill>
                  <a:srgbClr val="C72F53"/>
                </a:solidFill>
              </a:rPr>
              <a:t>197,000</a:t>
            </a:r>
            <a:r>
              <a:rPr lang="en-US" sz="2400">
                <a:solidFill>
                  <a:srgbClr val="65666B"/>
                </a:solidFill>
              </a:rPr>
              <a:t>  victims identified in these cases</a:t>
            </a:r>
          </a:p>
          <a:p>
            <a:pPr algn="ctr"/>
            <a:r>
              <a:rPr lang="en-US" sz="3600">
                <a:solidFill>
                  <a:srgbClr val="C72F53"/>
                </a:solidFill>
              </a:rPr>
              <a:t>80%</a:t>
            </a:r>
            <a:r>
              <a:rPr lang="en-US" sz="3600">
                <a:solidFill>
                  <a:srgbClr val="C00000"/>
                </a:solidFill>
              </a:rPr>
              <a:t> </a:t>
            </a:r>
            <a:r>
              <a:rPr lang="en-US" sz="2400">
                <a:solidFill>
                  <a:srgbClr val="65666B"/>
                </a:solidFill>
              </a:rPr>
              <a:t>were sex trafficking</a:t>
            </a:r>
          </a:p>
          <a:p>
            <a:pPr algn="ctr"/>
            <a:r>
              <a:rPr lang="en-US" sz="3600">
                <a:solidFill>
                  <a:srgbClr val="C72F53"/>
                </a:solidFill>
              </a:rPr>
              <a:t>82%</a:t>
            </a:r>
            <a:r>
              <a:rPr lang="en-US" sz="3600">
                <a:solidFill>
                  <a:srgbClr val="C00000"/>
                </a:solidFill>
              </a:rPr>
              <a:t> </a:t>
            </a:r>
            <a:r>
              <a:rPr lang="en-US" sz="2400">
                <a:solidFill>
                  <a:srgbClr val="65666B"/>
                </a:solidFill>
              </a:rPr>
              <a:t>female</a:t>
            </a:r>
          </a:p>
          <a:p>
            <a:pPr algn="ctr"/>
            <a:r>
              <a:rPr lang="en-US" sz="3600">
                <a:solidFill>
                  <a:srgbClr val="C72F53"/>
                </a:solidFill>
              </a:rPr>
              <a:t>72%</a:t>
            </a:r>
            <a:r>
              <a:rPr lang="en-US" sz="3600">
                <a:solidFill>
                  <a:srgbClr val="C00000"/>
                </a:solidFill>
              </a:rPr>
              <a:t> </a:t>
            </a:r>
            <a:r>
              <a:rPr lang="en-US" sz="2400">
                <a:solidFill>
                  <a:srgbClr val="65666B"/>
                </a:solidFill>
              </a:rPr>
              <a:t>adults</a:t>
            </a:r>
          </a:p>
        </p:txBody>
      </p:sp>
    </p:spTree>
    <p:extLst>
      <p:ext uri="{BB962C8B-B14F-4D97-AF65-F5344CB8AC3E}">
        <p14:creationId xmlns:p14="http://schemas.microsoft.com/office/powerpoint/2010/main" val="391845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AAB4B4-B7E5-435A-9BF1-C97E60300807}"/>
              </a:ext>
            </a:extLst>
          </p:cNvPr>
          <p:cNvSpPr/>
          <p:nvPr/>
        </p:nvSpPr>
        <p:spPr>
          <a:xfrm>
            <a:off x="0" y="-26479"/>
            <a:ext cx="12192000" cy="796827"/>
          </a:xfrm>
          <a:prstGeom prst="rect">
            <a:avLst/>
          </a:prstGeom>
          <a:solidFill>
            <a:srgbClr val="0699C8"/>
          </a:solidFill>
          <a:ln>
            <a:solidFill>
              <a:srgbClr val="069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0E2982-A909-4A25-94DC-BF0CC67A2995}"/>
              </a:ext>
            </a:extLst>
          </p:cNvPr>
          <p:cNvSpPr txBox="1"/>
          <p:nvPr/>
        </p:nvSpPr>
        <p:spPr>
          <a:xfrm>
            <a:off x="4293296" y="26634"/>
            <a:ext cx="3605408" cy="769441"/>
          </a:xfrm>
          <a:prstGeom prst="rect">
            <a:avLst/>
          </a:prstGeom>
          <a:noFill/>
        </p:spPr>
        <p:txBody>
          <a:bodyPr wrap="square" rtlCol="0">
            <a:spAutoFit/>
          </a:bodyPr>
          <a:lstStyle/>
          <a:p>
            <a:r>
              <a:rPr lang="en-US" sz="4400" b="1">
                <a:solidFill>
                  <a:schemeClr val="bg1"/>
                </a:solidFill>
              </a:rPr>
              <a:t>THE PROBLEM</a:t>
            </a:r>
          </a:p>
        </p:txBody>
      </p:sp>
      <p:sp>
        <p:nvSpPr>
          <p:cNvPr id="5" name="Rectangle 4">
            <a:extLst>
              <a:ext uri="{FF2B5EF4-FFF2-40B4-BE49-F238E27FC236}">
                <a16:creationId xmlns:a16="http://schemas.microsoft.com/office/drawing/2014/main" id="{8D2598CF-3F35-43A8-8AF8-D09423A4BD17}"/>
              </a:ext>
            </a:extLst>
          </p:cNvPr>
          <p:cNvSpPr/>
          <p:nvPr/>
        </p:nvSpPr>
        <p:spPr>
          <a:xfrm>
            <a:off x="0" y="6117086"/>
            <a:ext cx="12192000" cy="45719"/>
          </a:xfrm>
          <a:prstGeom prst="rect">
            <a:avLst/>
          </a:prstGeom>
          <a:solidFill>
            <a:srgbClr val="A6193A"/>
          </a:solidFill>
          <a:ln>
            <a:solidFill>
              <a:srgbClr val="A6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D5E2CB-F3A6-4988-B394-7A84B53691E6}"/>
              </a:ext>
            </a:extLst>
          </p:cNvPr>
          <p:cNvSpPr txBox="1"/>
          <p:nvPr/>
        </p:nvSpPr>
        <p:spPr>
          <a:xfrm>
            <a:off x="263046" y="6281897"/>
            <a:ext cx="3056350" cy="400110"/>
          </a:xfrm>
          <a:prstGeom prst="rect">
            <a:avLst/>
          </a:prstGeom>
          <a:noFill/>
        </p:spPr>
        <p:txBody>
          <a:bodyPr wrap="square" rtlCol="0">
            <a:spAutoFit/>
          </a:bodyPr>
          <a:lstStyle/>
          <a:p>
            <a:r>
              <a:rPr lang="en-US" sz="2000" b="1">
                <a:solidFill>
                  <a:srgbClr val="0699C8"/>
                </a:solidFill>
              </a:rPr>
              <a:t>www.bloomforwomen.org</a:t>
            </a:r>
          </a:p>
        </p:txBody>
      </p:sp>
      <p:pic>
        <p:nvPicPr>
          <p:cNvPr id="9" name="Picture 8" descr="A picture containing text, mollusk&#10;&#10;Description automatically generated">
            <a:extLst>
              <a:ext uri="{FF2B5EF4-FFF2-40B4-BE49-F238E27FC236}">
                <a16:creationId xmlns:a16="http://schemas.microsoft.com/office/drawing/2014/main" id="{D35EB3D8-9AEB-465A-9A4F-D24D11D61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4052" y="6214260"/>
            <a:ext cx="1309435" cy="535385"/>
          </a:xfrm>
          <a:prstGeom prst="rect">
            <a:avLst/>
          </a:prstGeom>
        </p:spPr>
      </p:pic>
      <p:sp>
        <p:nvSpPr>
          <p:cNvPr id="8" name="TextBox 4">
            <a:extLst>
              <a:ext uri="{FF2B5EF4-FFF2-40B4-BE49-F238E27FC236}">
                <a16:creationId xmlns:a16="http://schemas.microsoft.com/office/drawing/2014/main" id="{C1FECE3B-F915-417E-B47A-441314FFD4FF}"/>
              </a:ext>
            </a:extLst>
          </p:cNvPr>
          <p:cNvSpPr txBox="1"/>
          <p:nvPr/>
        </p:nvSpPr>
        <p:spPr>
          <a:xfrm>
            <a:off x="565317" y="849188"/>
            <a:ext cx="11061366" cy="424731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rgbClr val="65666B"/>
                </a:solidFill>
              </a:rPr>
              <a:t>Global System of Exploitation:</a:t>
            </a:r>
          </a:p>
          <a:p>
            <a:pPr algn="ctr"/>
            <a:r>
              <a:rPr lang="en-US" sz="3600" b="1">
                <a:solidFill>
                  <a:srgbClr val="65666B"/>
                </a:solidFill>
              </a:rPr>
              <a:t>Sex trafficking, prostitution, pornography &amp; stripping</a:t>
            </a:r>
          </a:p>
          <a:p>
            <a:pPr algn="ctr"/>
            <a:endParaRPr lang="en-US" sz="1200">
              <a:solidFill>
                <a:srgbClr val="65666B"/>
              </a:solidFill>
            </a:endParaRPr>
          </a:p>
          <a:p>
            <a:pPr algn="ctr"/>
            <a:r>
              <a:rPr lang="en-US" sz="2400">
                <a:solidFill>
                  <a:srgbClr val="65666B"/>
                </a:solidFill>
              </a:rPr>
              <a:t>Prostitution is not a choice, it is the </a:t>
            </a:r>
            <a:r>
              <a:rPr lang="en-US" sz="2400" b="1">
                <a:solidFill>
                  <a:srgbClr val="65666B"/>
                </a:solidFill>
              </a:rPr>
              <a:t>absence</a:t>
            </a:r>
            <a:r>
              <a:rPr lang="en-US" sz="2400">
                <a:solidFill>
                  <a:srgbClr val="65666B"/>
                </a:solidFill>
              </a:rPr>
              <a:t> of choice</a:t>
            </a:r>
          </a:p>
          <a:p>
            <a:pPr algn="ctr"/>
            <a:r>
              <a:rPr lang="en-US" sz="2400">
                <a:solidFill>
                  <a:srgbClr val="65666B"/>
                </a:solidFill>
              </a:rPr>
              <a:t>A woman doesn’t choose prostitution, she chooses survival</a:t>
            </a:r>
          </a:p>
          <a:p>
            <a:pPr algn="ctr"/>
            <a:r>
              <a:rPr lang="en-US" sz="2400" i="1">
                <a:solidFill>
                  <a:srgbClr val="65666B"/>
                </a:solidFill>
              </a:rPr>
              <a:t>Society &amp; individuals take advantage of this lack of choice</a:t>
            </a:r>
          </a:p>
          <a:p>
            <a:pPr algn="ctr"/>
            <a:endParaRPr lang="en-US" sz="2400">
              <a:solidFill>
                <a:srgbClr val="65666B"/>
              </a:solidFill>
            </a:endParaRPr>
          </a:p>
          <a:p>
            <a:pPr algn="ctr"/>
            <a:r>
              <a:rPr lang="en-US" sz="2400">
                <a:solidFill>
                  <a:srgbClr val="65666B"/>
                </a:solidFill>
              </a:rPr>
              <a:t> </a:t>
            </a:r>
          </a:p>
          <a:p>
            <a:pPr marL="285750" indent="-285750">
              <a:buFont typeface="Arial" panose="020B0604020202020204" pitchFamily="34" charset="0"/>
              <a:buChar char="•"/>
            </a:pPr>
            <a:endParaRPr lang="en-US" sz="2400">
              <a:solidFill>
                <a:srgbClr val="65666B"/>
              </a:solidFill>
            </a:endParaRPr>
          </a:p>
          <a:p>
            <a:endParaRPr lang="en-US" sz="2400">
              <a:solidFill>
                <a:srgbClr val="65666B"/>
              </a:solidFill>
            </a:endParaRPr>
          </a:p>
          <a:p>
            <a:endParaRPr lang="en-US" i="1">
              <a:solidFill>
                <a:srgbClr val="65666B"/>
              </a:solidFill>
            </a:endParaRPr>
          </a:p>
        </p:txBody>
      </p:sp>
      <p:pic>
        <p:nvPicPr>
          <p:cNvPr id="3" name="Picture 2" descr="A person holding a sign&#10;&#10;Description automatically generated">
            <a:extLst>
              <a:ext uri="{FF2B5EF4-FFF2-40B4-BE49-F238E27FC236}">
                <a16:creationId xmlns:a16="http://schemas.microsoft.com/office/drawing/2014/main" id="{CA06D159-1732-2B69-40CA-CC2970EC4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3373" y="3429000"/>
            <a:ext cx="3722327" cy="2084503"/>
          </a:xfrm>
          <a:prstGeom prst="rect">
            <a:avLst/>
          </a:prstGeom>
        </p:spPr>
      </p:pic>
      <p:sp>
        <p:nvSpPr>
          <p:cNvPr id="2" name="Rectangle: Rounded Corners 1">
            <a:extLst>
              <a:ext uri="{FF2B5EF4-FFF2-40B4-BE49-F238E27FC236}">
                <a16:creationId xmlns:a16="http://schemas.microsoft.com/office/drawing/2014/main" id="{89C67D0E-EF0D-E598-6D20-8BAD55373727}"/>
              </a:ext>
            </a:extLst>
          </p:cNvPr>
          <p:cNvSpPr/>
          <p:nvPr/>
        </p:nvSpPr>
        <p:spPr>
          <a:xfrm>
            <a:off x="876300" y="3542418"/>
            <a:ext cx="4419600" cy="2084503"/>
          </a:xfrm>
          <a:prstGeom prst="roundRect">
            <a:avLst/>
          </a:prstGeom>
          <a:solidFill>
            <a:srgbClr val="C72F53"/>
          </a:solidFill>
          <a:ln>
            <a:solidFill>
              <a:srgbClr val="C72F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70E5A0E-1002-294B-2C9C-0DA84EA5EFB5}"/>
              </a:ext>
            </a:extLst>
          </p:cNvPr>
          <p:cNvSpPr txBox="1"/>
          <p:nvPr/>
        </p:nvSpPr>
        <p:spPr>
          <a:xfrm>
            <a:off x="1028084" y="3790398"/>
            <a:ext cx="4165176" cy="1569660"/>
          </a:xfrm>
          <a:prstGeom prst="rect">
            <a:avLst/>
          </a:prstGeom>
          <a:noFill/>
        </p:spPr>
        <p:txBody>
          <a:bodyPr wrap="square">
            <a:spAutoFit/>
          </a:bodyPr>
          <a:lstStyle/>
          <a:p>
            <a:pPr algn="ctr"/>
            <a:r>
              <a:rPr lang="en-US" sz="2400" b="1">
                <a:solidFill>
                  <a:schemeClr val="bg1"/>
                </a:solidFill>
                <a:cs typeface="Calibri" panose="020F0502020204030204" pitchFamily="34" charset="0"/>
              </a:rPr>
              <a:t>90-94%</a:t>
            </a:r>
            <a:r>
              <a:rPr lang="en-US" sz="2400">
                <a:solidFill>
                  <a:schemeClr val="bg1"/>
                </a:solidFill>
                <a:cs typeface="Calibri" panose="020F0502020204030204" pitchFamily="34" charset="0"/>
              </a:rPr>
              <a:t> of women who are </a:t>
            </a:r>
          </a:p>
          <a:p>
            <a:pPr algn="ctr"/>
            <a:r>
              <a:rPr lang="en-US" sz="2400">
                <a:solidFill>
                  <a:schemeClr val="bg1"/>
                </a:solidFill>
                <a:cs typeface="Calibri" panose="020F0502020204030204" pitchFamily="34" charset="0"/>
              </a:rPr>
              <a:t>labeled “prostitutes” are </a:t>
            </a:r>
          </a:p>
          <a:p>
            <a:pPr algn="ctr"/>
            <a:r>
              <a:rPr lang="en-US" sz="2400" b="1" u="sng">
                <a:solidFill>
                  <a:schemeClr val="bg1"/>
                </a:solidFill>
                <a:cs typeface="Calibri" panose="020F0502020204030204" pitchFamily="34" charset="0"/>
              </a:rPr>
              <a:t>under third party control</a:t>
            </a:r>
            <a:r>
              <a:rPr lang="en-US" sz="2400" b="1">
                <a:solidFill>
                  <a:schemeClr val="bg1"/>
                </a:solidFill>
                <a:cs typeface="Calibri" panose="020F0502020204030204" pitchFamily="34" charset="0"/>
              </a:rPr>
              <a:t> </a:t>
            </a:r>
          </a:p>
          <a:p>
            <a:pPr algn="ctr"/>
            <a:r>
              <a:rPr lang="en-US" sz="2400">
                <a:solidFill>
                  <a:schemeClr val="bg1"/>
                </a:solidFill>
                <a:cs typeface="Calibri" panose="020F0502020204030204" pitchFamily="34" charset="0"/>
              </a:rPr>
              <a:t>(9 out of 10)</a:t>
            </a:r>
          </a:p>
        </p:txBody>
      </p:sp>
    </p:spTree>
    <p:extLst>
      <p:ext uri="{BB962C8B-B14F-4D97-AF65-F5344CB8AC3E}">
        <p14:creationId xmlns:p14="http://schemas.microsoft.com/office/powerpoint/2010/main" val="2662650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AAB4B4-B7E5-435A-9BF1-C97E60300807}"/>
              </a:ext>
            </a:extLst>
          </p:cNvPr>
          <p:cNvSpPr/>
          <p:nvPr/>
        </p:nvSpPr>
        <p:spPr>
          <a:xfrm>
            <a:off x="0" y="-26479"/>
            <a:ext cx="12192000" cy="796827"/>
          </a:xfrm>
          <a:prstGeom prst="rect">
            <a:avLst/>
          </a:prstGeom>
          <a:solidFill>
            <a:srgbClr val="0699C8"/>
          </a:solidFill>
          <a:ln>
            <a:solidFill>
              <a:srgbClr val="069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0E2982-A909-4A25-94DC-BF0CC67A2995}"/>
              </a:ext>
            </a:extLst>
          </p:cNvPr>
          <p:cNvSpPr txBox="1"/>
          <p:nvPr/>
        </p:nvSpPr>
        <p:spPr>
          <a:xfrm>
            <a:off x="4293296" y="26634"/>
            <a:ext cx="3605408" cy="769441"/>
          </a:xfrm>
          <a:prstGeom prst="rect">
            <a:avLst/>
          </a:prstGeom>
          <a:noFill/>
        </p:spPr>
        <p:txBody>
          <a:bodyPr wrap="square" rtlCol="0">
            <a:spAutoFit/>
          </a:bodyPr>
          <a:lstStyle/>
          <a:p>
            <a:r>
              <a:rPr lang="en-US" sz="4400" b="1">
                <a:solidFill>
                  <a:schemeClr val="bg1"/>
                </a:solidFill>
              </a:rPr>
              <a:t>THE PROBLEM</a:t>
            </a:r>
          </a:p>
        </p:txBody>
      </p:sp>
      <p:sp>
        <p:nvSpPr>
          <p:cNvPr id="5" name="Rectangle 4">
            <a:extLst>
              <a:ext uri="{FF2B5EF4-FFF2-40B4-BE49-F238E27FC236}">
                <a16:creationId xmlns:a16="http://schemas.microsoft.com/office/drawing/2014/main" id="{8D2598CF-3F35-43A8-8AF8-D09423A4BD17}"/>
              </a:ext>
            </a:extLst>
          </p:cNvPr>
          <p:cNvSpPr/>
          <p:nvPr/>
        </p:nvSpPr>
        <p:spPr>
          <a:xfrm>
            <a:off x="0" y="6117086"/>
            <a:ext cx="12192000" cy="45719"/>
          </a:xfrm>
          <a:prstGeom prst="rect">
            <a:avLst/>
          </a:prstGeom>
          <a:solidFill>
            <a:srgbClr val="A6193A"/>
          </a:solidFill>
          <a:ln>
            <a:solidFill>
              <a:srgbClr val="A6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D5E2CB-F3A6-4988-B394-7A84B53691E6}"/>
              </a:ext>
            </a:extLst>
          </p:cNvPr>
          <p:cNvSpPr txBox="1"/>
          <p:nvPr/>
        </p:nvSpPr>
        <p:spPr>
          <a:xfrm>
            <a:off x="263046" y="6281897"/>
            <a:ext cx="3056350" cy="400110"/>
          </a:xfrm>
          <a:prstGeom prst="rect">
            <a:avLst/>
          </a:prstGeom>
          <a:noFill/>
        </p:spPr>
        <p:txBody>
          <a:bodyPr wrap="square" rtlCol="0">
            <a:spAutoFit/>
          </a:bodyPr>
          <a:lstStyle/>
          <a:p>
            <a:r>
              <a:rPr lang="en-US" sz="2000" b="1">
                <a:solidFill>
                  <a:srgbClr val="0699C8"/>
                </a:solidFill>
              </a:rPr>
              <a:t>www.bloomforwomen.org</a:t>
            </a:r>
          </a:p>
        </p:txBody>
      </p:sp>
      <p:pic>
        <p:nvPicPr>
          <p:cNvPr id="9" name="Picture 8" descr="A picture containing text, mollusk&#10;&#10;Description automatically generated">
            <a:extLst>
              <a:ext uri="{FF2B5EF4-FFF2-40B4-BE49-F238E27FC236}">
                <a16:creationId xmlns:a16="http://schemas.microsoft.com/office/drawing/2014/main" id="{D35EB3D8-9AEB-465A-9A4F-D24D11D61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4052" y="6214260"/>
            <a:ext cx="1309435" cy="535385"/>
          </a:xfrm>
          <a:prstGeom prst="rect">
            <a:avLst/>
          </a:prstGeom>
        </p:spPr>
      </p:pic>
      <p:sp>
        <p:nvSpPr>
          <p:cNvPr id="8" name="TextBox 4">
            <a:extLst>
              <a:ext uri="{FF2B5EF4-FFF2-40B4-BE49-F238E27FC236}">
                <a16:creationId xmlns:a16="http://schemas.microsoft.com/office/drawing/2014/main" id="{C1FECE3B-F915-417E-B47A-441314FFD4FF}"/>
              </a:ext>
            </a:extLst>
          </p:cNvPr>
          <p:cNvSpPr txBox="1"/>
          <p:nvPr/>
        </p:nvSpPr>
        <p:spPr>
          <a:xfrm>
            <a:off x="565317" y="849188"/>
            <a:ext cx="11061366" cy="135421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rgbClr val="65666B"/>
                </a:solidFill>
                <a:latin typeface="Calibri" panose="020F0502020204030204" pitchFamily="34" charset="0"/>
                <a:cs typeface="Calibri" panose="020F0502020204030204" pitchFamily="34" charset="0"/>
              </a:rPr>
              <a:t>Nordic Model</a:t>
            </a:r>
            <a:r>
              <a:rPr lang="en-US" sz="2400">
                <a:solidFill>
                  <a:srgbClr val="65666B"/>
                </a:solidFill>
              </a:rPr>
              <a:t> </a:t>
            </a:r>
          </a:p>
          <a:p>
            <a:pPr algn="ctr"/>
            <a:r>
              <a:rPr lang="en-US" sz="2800">
                <a:solidFill>
                  <a:srgbClr val="65666B"/>
                </a:solidFill>
              </a:rPr>
              <a:t>(also known as the Equality &amp; Abolitionist Model) </a:t>
            </a:r>
            <a:endParaRPr lang="en-US" sz="2400">
              <a:solidFill>
                <a:srgbClr val="65666B"/>
              </a:solidFill>
            </a:endParaRPr>
          </a:p>
          <a:p>
            <a:endParaRPr lang="en-US" i="1">
              <a:solidFill>
                <a:srgbClr val="65666B"/>
              </a:solidFill>
            </a:endParaRPr>
          </a:p>
        </p:txBody>
      </p:sp>
      <p:sp>
        <p:nvSpPr>
          <p:cNvPr id="3" name="TextBox 2">
            <a:extLst>
              <a:ext uri="{FF2B5EF4-FFF2-40B4-BE49-F238E27FC236}">
                <a16:creationId xmlns:a16="http://schemas.microsoft.com/office/drawing/2014/main" id="{BD390A79-FE60-DAF0-FF82-97FA4CA7336A}"/>
              </a:ext>
            </a:extLst>
          </p:cNvPr>
          <p:cNvSpPr txBox="1"/>
          <p:nvPr/>
        </p:nvSpPr>
        <p:spPr>
          <a:xfrm>
            <a:off x="447674" y="2371678"/>
            <a:ext cx="6918325" cy="3416320"/>
          </a:xfrm>
          <a:prstGeom prst="rect">
            <a:avLst/>
          </a:prstGeom>
          <a:noFill/>
        </p:spPr>
        <p:txBody>
          <a:bodyPr wrap="square">
            <a:spAutoFit/>
          </a:bodyPr>
          <a:lstStyle/>
          <a:p>
            <a:pPr marL="342900" indent="-342900">
              <a:buFont typeface="Arial" panose="020B0604020202020204" pitchFamily="34" charset="0"/>
              <a:buChar char="•"/>
            </a:pPr>
            <a:r>
              <a:rPr lang="en-US" sz="2400">
                <a:solidFill>
                  <a:srgbClr val="65666B"/>
                </a:solidFill>
              </a:rPr>
              <a:t>offers real choices, empowerment &amp; real freedom</a:t>
            </a:r>
          </a:p>
          <a:p>
            <a:pPr marL="342900" indent="-342900">
              <a:buFont typeface="Arial" panose="020B0604020202020204" pitchFamily="34" charset="0"/>
              <a:buChar char="•"/>
            </a:pPr>
            <a:endParaRPr lang="en-US" sz="2400">
              <a:solidFill>
                <a:srgbClr val="65666B"/>
              </a:solidFill>
            </a:endParaRPr>
          </a:p>
          <a:p>
            <a:pPr marL="342900" indent="-342900">
              <a:buFont typeface="Arial" panose="020B0604020202020204" pitchFamily="34" charset="0"/>
              <a:buChar char="•"/>
            </a:pPr>
            <a:r>
              <a:rPr lang="en-US" sz="2400">
                <a:solidFill>
                  <a:srgbClr val="65666B"/>
                </a:solidFill>
              </a:rPr>
              <a:t>full decriminalization for victims &amp; holding buyers/traffickers accountable</a:t>
            </a:r>
          </a:p>
          <a:p>
            <a:pPr marL="342900" indent="-342900">
              <a:buFont typeface="Arial" panose="020B0604020202020204" pitchFamily="34" charset="0"/>
              <a:buChar char="•"/>
            </a:pPr>
            <a:endParaRPr lang="en-US" sz="2400">
              <a:solidFill>
                <a:srgbClr val="65666B"/>
              </a:solidFill>
            </a:endParaRPr>
          </a:p>
          <a:p>
            <a:pPr marL="342900" indent="-342900">
              <a:buFont typeface="Arial" panose="020B0604020202020204" pitchFamily="34" charset="0"/>
              <a:buChar char="•"/>
            </a:pPr>
            <a:r>
              <a:rPr lang="en-US" sz="2400" i="1">
                <a:solidFill>
                  <a:srgbClr val="65666B"/>
                </a:solidFill>
              </a:rPr>
              <a:t>Formally adopted in Sweden, Norway, Iceland, Northern Ireland, Canada, France, Ireland &amp; Israel and Maine in the U.S.</a:t>
            </a:r>
          </a:p>
          <a:p>
            <a:pPr marL="342900" indent="-342900">
              <a:buFont typeface="Arial" panose="020B0604020202020204" pitchFamily="34" charset="0"/>
              <a:buChar char="•"/>
            </a:pPr>
            <a:endParaRPr lang="en-US" sz="2400">
              <a:solidFill>
                <a:srgbClr val="65666B"/>
              </a:solidFill>
            </a:endParaRPr>
          </a:p>
        </p:txBody>
      </p:sp>
      <p:pic>
        <p:nvPicPr>
          <p:cNvPr id="10" name="Picture 9" descr="A yellow rectangular arrows with black text&#10;&#10;AI-generated content may be incorrect.">
            <a:extLst>
              <a:ext uri="{FF2B5EF4-FFF2-40B4-BE49-F238E27FC236}">
                <a16:creationId xmlns:a16="http://schemas.microsoft.com/office/drawing/2014/main" id="{1B622581-F43F-465A-4EE1-C2F8B0909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7405" y="2130539"/>
            <a:ext cx="3574158" cy="3574158"/>
          </a:xfrm>
          <a:prstGeom prst="rect">
            <a:avLst/>
          </a:prstGeom>
        </p:spPr>
      </p:pic>
    </p:spTree>
    <p:extLst>
      <p:ext uri="{BB962C8B-B14F-4D97-AF65-F5344CB8AC3E}">
        <p14:creationId xmlns:p14="http://schemas.microsoft.com/office/powerpoint/2010/main" val="4124334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A4258-5F81-E3FC-4E50-7AA2464AB6FF}"/>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465ED8A-B74C-7E72-9649-0DA8D40736A0}"/>
              </a:ext>
            </a:extLst>
          </p:cNvPr>
          <p:cNvSpPr/>
          <p:nvPr/>
        </p:nvSpPr>
        <p:spPr>
          <a:xfrm>
            <a:off x="0" y="-26479"/>
            <a:ext cx="12192000" cy="796827"/>
          </a:xfrm>
          <a:prstGeom prst="rect">
            <a:avLst/>
          </a:prstGeom>
          <a:solidFill>
            <a:srgbClr val="0699C8"/>
          </a:solidFill>
          <a:ln>
            <a:solidFill>
              <a:srgbClr val="069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9E5B2B8-5B0C-C1E7-B309-417A4646A4F2}"/>
              </a:ext>
            </a:extLst>
          </p:cNvPr>
          <p:cNvSpPr txBox="1"/>
          <p:nvPr/>
        </p:nvSpPr>
        <p:spPr>
          <a:xfrm>
            <a:off x="4293296" y="26634"/>
            <a:ext cx="3605408" cy="769441"/>
          </a:xfrm>
          <a:prstGeom prst="rect">
            <a:avLst/>
          </a:prstGeom>
          <a:noFill/>
        </p:spPr>
        <p:txBody>
          <a:bodyPr wrap="square" rtlCol="0">
            <a:spAutoFit/>
          </a:bodyPr>
          <a:lstStyle/>
          <a:p>
            <a:r>
              <a:rPr lang="en-US" sz="4400" b="1">
                <a:solidFill>
                  <a:schemeClr val="bg1"/>
                </a:solidFill>
              </a:rPr>
              <a:t>THE PROBLEM</a:t>
            </a:r>
          </a:p>
        </p:txBody>
      </p:sp>
      <p:sp>
        <p:nvSpPr>
          <p:cNvPr id="5" name="Rectangle 4">
            <a:extLst>
              <a:ext uri="{FF2B5EF4-FFF2-40B4-BE49-F238E27FC236}">
                <a16:creationId xmlns:a16="http://schemas.microsoft.com/office/drawing/2014/main" id="{28D2648D-7F1C-E63C-BF2C-D7C7AA7D36C6}"/>
              </a:ext>
            </a:extLst>
          </p:cNvPr>
          <p:cNvSpPr/>
          <p:nvPr/>
        </p:nvSpPr>
        <p:spPr>
          <a:xfrm>
            <a:off x="0" y="6117086"/>
            <a:ext cx="12192000" cy="45719"/>
          </a:xfrm>
          <a:prstGeom prst="rect">
            <a:avLst/>
          </a:prstGeom>
          <a:solidFill>
            <a:srgbClr val="A6193A"/>
          </a:solidFill>
          <a:ln>
            <a:solidFill>
              <a:srgbClr val="A6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7EB0B1-FDD3-C928-E041-76FE30F3C47C}"/>
              </a:ext>
            </a:extLst>
          </p:cNvPr>
          <p:cNvSpPr txBox="1"/>
          <p:nvPr/>
        </p:nvSpPr>
        <p:spPr>
          <a:xfrm>
            <a:off x="263046" y="6281897"/>
            <a:ext cx="3056350" cy="400110"/>
          </a:xfrm>
          <a:prstGeom prst="rect">
            <a:avLst/>
          </a:prstGeom>
          <a:noFill/>
        </p:spPr>
        <p:txBody>
          <a:bodyPr wrap="square" rtlCol="0">
            <a:spAutoFit/>
          </a:bodyPr>
          <a:lstStyle/>
          <a:p>
            <a:r>
              <a:rPr lang="en-US" sz="2000" b="1">
                <a:solidFill>
                  <a:srgbClr val="0699C8"/>
                </a:solidFill>
              </a:rPr>
              <a:t>www.bloomforwomen.org</a:t>
            </a:r>
          </a:p>
        </p:txBody>
      </p:sp>
      <p:pic>
        <p:nvPicPr>
          <p:cNvPr id="9" name="Picture 8" descr="A picture containing text, mollusk&#10;&#10;Description automatically generated">
            <a:extLst>
              <a:ext uri="{FF2B5EF4-FFF2-40B4-BE49-F238E27FC236}">
                <a16:creationId xmlns:a16="http://schemas.microsoft.com/office/drawing/2014/main" id="{DA8A6308-6B21-C759-8B19-65A0E7282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4052" y="6214260"/>
            <a:ext cx="1309435" cy="535385"/>
          </a:xfrm>
          <a:prstGeom prst="rect">
            <a:avLst/>
          </a:prstGeom>
        </p:spPr>
      </p:pic>
      <p:sp>
        <p:nvSpPr>
          <p:cNvPr id="11" name="TextBox 10">
            <a:extLst>
              <a:ext uri="{FF2B5EF4-FFF2-40B4-BE49-F238E27FC236}">
                <a16:creationId xmlns:a16="http://schemas.microsoft.com/office/drawing/2014/main" id="{CFDF6026-BB2E-900D-3AFA-65844E140D24}"/>
              </a:ext>
            </a:extLst>
          </p:cNvPr>
          <p:cNvSpPr txBox="1"/>
          <p:nvPr/>
        </p:nvSpPr>
        <p:spPr>
          <a:xfrm>
            <a:off x="684669" y="1808722"/>
            <a:ext cx="7532231" cy="3200876"/>
          </a:xfrm>
          <a:prstGeom prst="rect">
            <a:avLst/>
          </a:prstGeom>
          <a:noFill/>
        </p:spPr>
        <p:txBody>
          <a:bodyPr wrap="square">
            <a:spAutoFit/>
          </a:bodyPr>
          <a:lstStyle/>
          <a:p>
            <a:pPr algn="ctr"/>
            <a:endParaRPr lang="en-US" b="1">
              <a:solidFill>
                <a:srgbClr val="65666B"/>
              </a:solidFill>
            </a:endParaRPr>
          </a:p>
          <a:p>
            <a:pPr algn="ctr"/>
            <a:r>
              <a:rPr lang="en-US" sz="3200">
                <a:solidFill>
                  <a:srgbClr val="65666B"/>
                </a:solidFill>
                <a:cs typeface="Calibri" panose="020F0502020204030204" pitchFamily="34" charset="0"/>
              </a:rPr>
              <a:t>The average age of entry into “prostitution” is </a:t>
            </a:r>
            <a:r>
              <a:rPr lang="en-US" sz="3200" b="1">
                <a:solidFill>
                  <a:srgbClr val="C72F53"/>
                </a:solidFill>
                <a:cs typeface="Calibri" panose="020F0502020204030204" pitchFamily="34" charset="0"/>
              </a:rPr>
              <a:t>11-15</a:t>
            </a:r>
            <a:r>
              <a:rPr lang="en-US" sz="3200">
                <a:solidFill>
                  <a:srgbClr val="65666B"/>
                </a:solidFill>
                <a:cs typeface="Calibri" panose="020F0502020204030204" pitchFamily="34" charset="0"/>
              </a:rPr>
              <a:t> years young</a:t>
            </a:r>
          </a:p>
          <a:p>
            <a:pPr marL="285750" indent="-285750" algn="ctr">
              <a:buFont typeface="Arial" panose="020B0604020202020204" pitchFamily="34" charset="0"/>
              <a:buChar char="•"/>
            </a:pPr>
            <a:endParaRPr lang="en-US" sz="3200">
              <a:solidFill>
                <a:srgbClr val="65666B"/>
              </a:solidFill>
              <a:cs typeface="Calibri" panose="020F0502020204030204" pitchFamily="34" charset="0"/>
            </a:endParaRPr>
          </a:p>
          <a:p>
            <a:pPr algn="ctr"/>
            <a:r>
              <a:rPr lang="en-US" sz="3200">
                <a:solidFill>
                  <a:srgbClr val="65666B"/>
                </a:solidFill>
                <a:cs typeface="Calibri" panose="020F0502020204030204" pitchFamily="34" charset="0"/>
              </a:rPr>
              <a:t>Up to 84% of prostituted women and girls are survivors of childhood sexual abuse</a:t>
            </a:r>
          </a:p>
          <a:p>
            <a:pPr marL="285750" indent="-285750" algn="ctr">
              <a:buFont typeface="Arial" panose="020B0604020202020204" pitchFamily="34" charset="0"/>
              <a:buChar char="•"/>
            </a:pPr>
            <a:endParaRPr lang="en-US" sz="1200">
              <a:solidFill>
                <a:srgbClr val="65666B"/>
              </a:solidFill>
              <a:cs typeface="Calibri" panose="020F0502020204030204" pitchFamily="34" charset="0"/>
            </a:endParaRPr>
          </a:p>
          <a:p>
            <a:pPr algn="ctr"/>
            <a:endParaRPr lang="en-US" sz="1200">
              <a:solidFill>
                <a:srgbClr val="65666B"/>
              </a:solidFill>
              <a:cs typeface="Calibri" panose="020F0502020204030204" pitchFamily="34" charset="0"/>
            </a:endParaRPr>
          </a:p>
        </p:txBody>
      </p:sp>
      <p:pic>
        <p:nvPicPr>
          <p:cNvPr id="13" name="Picture 12" descr="A picture containing suit, shirt&#10;&#10;Description automatically generated">
            <a:extLst>
              <a:ext uri="{FF2B5EF4-FFF2-40B4-BE49-F238E27FC236}">
                <a16:creationId xmlns:a16="http://schemas.microsoft.com/office/drawing/2014/main" id="{83E0C8ED-B4A7-7A3E-74EE-5033BF062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0182" y="1828561"/>
            <a:ext cx="3147149" cy="3161199"/>
          </a:xfrm>
          <a:prstGeom prst="rect">
            <a:avLst/>
          </a:prstGeom>
          <a:ln>
            <a:noFill/>
          </a:ln>
          <a:effectLst>
            <a:softEdge rad="112500"/>
          </a:effectLst>
        </p:spPr>
      </p:pic>
      <p:sp>
        <p:nvSpPr>
          <p:cNvPr id="2" name="TextBox 1">
            <a:extLst>
              <a:ext uri="{FF2B5EF4-FFF2-40B4-BE49-F238E27FC236}">
                <a16:creationId xmlns:a16="http://schemas.microsoft.com/office/drawing/2014/main" id="{3D1F5F61-E882-6F7C-01B5-4E7F44DDAC39}"/>
              </a:ext>
            </a:extLst>
          </p:cNvPr>
          <p:cNvSpPr txBox="1"/>
          <p:nvPr/>
        </p:nvSpPr>
        <p:spPr>
          <a:xfrm>
            <a:off x="841375" y="5368757"/>
            <a:ext cx="6102350" cy="369332"/>
          </a:xfrm>
          <a:prstGeom prst="rect">
            <a:avLst/>
          </a:prstGeom>
          <a:noFill/>
        </p:spPr>
        <p:txBody>
          <a:bodyPr wrap="square">
            <a:spAutoFit/>
          </a:bodyPr>
          <a:lstStyle/>
          <a:p>
            <a:r>
              <a:rPr lang="en-US">
                <a:solidFill>
                  <a:srgbClr val="65666B"/>
                </a:solidFill>
                <a:cs typeface="Calibri" panose="020F0502020204030204" pitchFamily="34" charset="0"/>
              </a:rPr>
              <a:t>*World Without Exploitation, January 2020.</a:t>
            </a:r>
            <a:endParaRPr lang="en-US" sz="1800">
              <a:solidFill>
                <a:srgbClr val="65666B"/>
              </a:solidFill>
              <a:cs typeface="Calibri" panose="020F0502020204030204" pitchFamily="34" charset="0"/>
            </a:endParaRPr>
          </a:p>
        </p:txBody>
      </p:sp>
    </p:spTree>
    <p:extLst>
      <p:ext uri="{BB962C8B-B14F-4D97-AF65-F5344CB8AC3E}">
        <p14:creationId xmlns:p14="http://schemas.microsoft.com/office/powerpoint/2010/main" val="3563834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AD25A-D991-9AA3-F7DC-B6247F7C627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CF8A5779-44E2-77DC-DDC5-570073E38E7C}"/>
              </a:ext>
            </a:extLst>
          </p:cNvPr>
          <p:cNvSpPr/>
          <p:nvPr/>
        </p:nvSpPr>
        <p:spPr>
          <a:xfrm>
            <a:off x="0" y="-26479"/>
            <a:ext cx="12192000" cy="796827"/>
          </a:xfrm>
          <a:prstGeom prst="rect">
            <a:avLst/>
          </a:prstGeom>
          <a:solidFill>
            <a:srgbClr val="0699C8"/>
          </a:solidFill>
          <a:ln>
            <a:solidFill>
              <a:srgbClr val="069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6639D4C-7008-D7A2-2453-9346CF011A9A}"/>
              </a:ext>
            </a:extLst>
          </p:cNvPr>
          <p:cNvSpPr txBox="1"/>
          <p:nvPr/>
        </p:nvSpPr>
        <p:spPr>
          <a:xfrm>
            <a:off x="4293296" y="26634"/>
            <a:ext cx="3605408" cy="769441"/>
          </a:xfrm>
          <a:prstGeom prst="rect">
            <a:avLst/>
          </a:prstGeom>
          <a:noFill/>
        </p:spPr>
        <p:txBody>
          <a:bodyPr wrap="square" rtlCol="0">
            <a:spAutoFit/>
          </a:bodyPr>
          <a:lstStyle/>
          <a:p>
            <a:r>
              <a:rPr lang="en-US" sz="4400" b="1">
                <a:solidFill>
                  <a:schemeClr val="bg1"/>
                </a:solidFill>
              </a:rPr>
              <a:t>THE PROBLEM</a:t>
            </a:r>
          </a:p>
        </p:txBody>
      </p:sp>
      <p:sp>
        <p:nvSpPr>
          <p:cNvPr id="5" name="Rectangle 4">
            <a:extLst>
              <a:ext uri="{FF2B5EF4-FFF2-40B4-BE49-F238E27FC236}">
                <a16:creationId xmlns:a16="http://schemas.microsoft.com/office/drawing/2014/main" id="{D169FB84-256A-1978-5E80-1803DB518B45}"/>
              </a:ext>
            </a:extLst>
          </p:cNvPr>
          <p:cNvSpPr/>
          <p:nvPr/>
        </p:nvSpPr>
        <p:spPr>
          <a:xfrm>
            <a:off x="0" y="6117086"/>
            <a:ext cx="12192000" cy="45719"/>
          </a:xfrm>
          <a:prstGeom prst="rect">
            <a:avLst/>
          </a:prstGeom>
          <a:solidFill>
            <a:srgbClr val="A6193A"/>
          </a:solidFill>
          <a:ln>
            <a:solidFill>
              <a:srgbClr val="A6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A50B4FD-C5F7-D7C7-62B7-229DBA1D4871}"/>
              </a:ext>
            </a:extLst>
          </p:cNvPr>
          <p:cNvSpPr txBox="1"/>
          <p:nvPr/>
        </p:nvSpPr>
        <p:spPr>
          <a:xfrm>
            <a:off x="263046" y="6281897"/>
            <a:ext cx="3056350" cy="400110"/>
          </a:xfrm>
          <a:prstGeom prst="rect">
            <a:avLst/>
          </a:prstGeom>
          <a:noFill/>
        </p:spPr>
        <p:txBody>
          <a:bodyPr wrap="square" rtlCol="0">
            <a:spAutoFit/>
          </a:bodyPr>
          <a:lstStyle/>
          <a:p>
            <a:r>
              <a:rPr lang="en-US" sz="2000" b="1">
                <a:solidFill>
                  <a:srgbClr val="0699C8"/>
                </a:solidFill>
              </a:rPr>
              <a:t>www.bloomforwomen.org</a:t>
            </a:r>
          </a:p>
        </p:txBody>
      </p:sp>
      <p:pic>
        <p:nvPicPr>
          <p:cNvPr id="9" name="Picture 8" descr="A picture containing text, mollusk&#10;&#10;Description automatically generated">
            <a:extLst>
              <a:ext uri="{FF2B5EF4-FFF2-40B4-BE49-F238E27FC236}">
                <a16:creationId xmlns:a16="http://schemas.microsoft.com/office/drawing/2014/main" id="{2C5A4B98-0824-A787-F6E5-3432523F9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4052" y="6214260"/>
            <a:ext cx="1309435" cy="535385"/>
          </a:xfrm>
          <a:prstGeom prst="rect">
            <a:avLst/>
          </a:prstGeom>
        </p:spPr>
      </p:pic>
      <p:sp>
        <p:nvSpPr>
          <p:cNvPr id="11" name="TextBox 10">
            <a:extLst>
              <a:ext uri="{FF2B5EF4-FFF2-40B4-BE49-F238E27FC236}">
                <a16:creationId xmlns:a16="http://schemas.microsoft.com/office/drawing/2014/main" id="{B507759F-1727-95D4-2FF7-204ED01C6183}"/>
              </a:ext>
            </a:extLst>
          </p:cNvPr>
          <p:cNvSpPr txBox="1"/>
          <p:nvPr/>
        </p:nvSpPr>
        <p:spPr>
          <a:xfrm>
            <a:off x="684669" y="1316279"/>
            <a:ext cx="7532231" cy="4185761"/>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endParaRPr lang="en-US" b="1">
              <a:solidFill>
                <a:srgbClr val="65666B"/>
              </a:solidFill>
            </a:endParaRPr>
          </a:p>
          <a:p>
            <a:pPr marL="457200" indent="-457200">
              <a:buFont typeface="Arial" panose="020B0604020202020204" pitchFamily="34" charset="0"/>
              <a:buChar char="•"/>
            </a:pPr>
            <a:r>
              <a:rPr lang="en-US" sz="3200" b="1">
                <a:solidFill>
                  <a:srgbClr val="65666B"/>
                </a:solidFill>
                <a:cs typeface="Calibri"/>
              </a:rPr>
              <a:t>20% </a:t>
            </a:r>
            <a:r>
              <a:rPr lang="en-US" sz="3200">
                <a:solidFill>
                  <a:srgbClr val="65666B"/>
                </a:solidFill>
                <a:cs typeface="Calibri"/>
              </a:rPr>
              <a:t>of men have paid for sex</a:t>
            </a:r>
            <a:endParaRPr lang="en-US" sz="3200">
              <a:solidFill>
                <a:srgbClr val="65666B"/>
              </a:solidFill>
              <a:ea typeface="Calibri"/>
              <a:cs typeface="Calibri"/>
            </a:endParaRPr>
          </a:p>
          <a:p>
            <a:pPr marL="457200" indent="-457200">
              <a:buFont typeface="Arial" panose="020B0604020202020204" pitchFamily="34" charset="0"/>
              <a:buChar char="•"/>
            </a:pPr>
            <a:endParaRPr lang="en-US" sz="3200">
              <a:solidFill>
                <a:srgbClr val="65666B"/>
              </a:solidFill>
              <a:cs typeface="Calibri" panose="020F0502020204030204" pitchFamily="34" charset="0"/>
            </a:endParaRPr>
          </a:p>
          <a:p>
            <a:pPr marL="457200" indent="-457200">
              <a:buFont typeface="Arial" panose="020B0604020202020204" pitchFamily="34" charset="0"/>
              <a:buChar char="•"/>
            </a:pPr>
            <a:r>
              <a:rPr lang="en-US" sz="3200" b="1">
                <a:solidFill>
                  <a:srgbClr val="65666B"/>
                </a:solidFill>
                <a:cs typeface="Calibri" panose="020F0502020204030204" pitchFamily="34" charset="0"/>
              </a:rPr>
              <a:t>6% </a:t>
            </a:r>
            <a:r>
              <a:rPr lang="en-US" sz="3200">
                <a:solidFill>
                  <a:srgbClr val="65666B"/>
                </a:solidFill>
                <a:cs typeface="Calibri" panose="020F0502020204030204" pitchFamily="34" charset="0"/>
              </a:rPr>
              <a:t>of men have done so in the past 12 months</a:t>
            </a:r>
          </a:p>
          <a:p>
            <a:pPr marL="457200" indent="-457200">
              <a:buFont typeface="Arial" panose="020B0604020202020204" pitchFamily="34" charset="0"/>
              <a:buChar char="•"/>
            </a:pPr>
            <a:endParaRPr lang="en-US" sz="3200">
              <a:solidFill>
                <a:srgbClr val="65666B"/>
              </a:solidFill>
              <a:cs typeface="Calibri" panose="020F0502020204030204" pitchFamily="34" charset="0"/>
            </a:endParaRPr>
          </a:p>
          <a:p>
            <a:pPr marL="457200" indent="-457200">
              <a:buFont typeface="Arial" panose="020B0604020202020204" pitchFamily="34" charset="0"/>
              <a:buChar char="•"/>
            </a:pPr>
            <a:r>
              <a:rPr lang="en-US" sz="3200" b="1">
                <a:solidFill>
                  <a:srgbClr val="65666B"/>
                </a:solidFill>
                <a:cs typeface="Calibri" panose="020F0502020204030204" pitchFamily="34" charset="0"/>
              </a:rPr>
              <a:t>25% </a:t>
            </a:r>
            <a:r>
              <a:rPr lang="en-US" sz="3200">
                <a:solidFill>
                  <a:srgbClr val="65666B"/>
                </a:solidFill>
                <a:cs typeface="Calibri" panose="020F0502020204030204" pitchFamily="34" charset="0"/>
              </a:rPr>
              <a:t>of active buyers transact monthly or weekly</a:t>
            </a:r>
          </a:p>
          <a:p>
            <a:pPr marL="285750" indent="-285750">
              <a:buFont typeface="Arial" panose="020B0604020202020204" pitchFamily="34" charset="0"/>
              <a:buChar char="•"/>
            </a:pPr>
            <a:endParaRPr lang="en-US" sz="1200">
              <a:solidFill>
                <a:srgbClr val="65666B"/>
              </a:solidFill>
              <a:cs typeface="Calibri" panose="020F0502020204030204" pitchFamily="34" charset="0"/>
            </a:endParaRPr>
          </a:p>
          <a:p>
            <a:pPr marL="171450" indent="-171450">
              <a:buFont typeface="Arial" panose="020B0604020202020204" pitchFamily="34" charset="0"/>
              <a:buChar char="•"/>
            </a:pPr>
            <a:endParaRPr lang="en-US" sz="1200">
              <a:solidFill>
                <a:srgbClr val="65666B"/>
              </a:solidFill>
              <a:cs typeface="Calibri" panose="020F0502020204030204" pitchFamily="34" charset="0"/>
            </a:endParaRPr>
          </a:p>
        </p:txBody>
      </p:sp>
      <p:sp>
        <p:nvSpPr>
          <p:cNvPr id="2" name="TextBox 1">
            <a:extLst>
              <a:ext uri="{FF2B5EF4-FFF2-40B4-BE49-F238E27FC236}">
                <a16:creationId xmlns:a16="http://schemas.microsoft.com/office/drawing/2014/main" id="{F8DCB886-63C7-8E79-580A-319A0261F910}"/>
              </a:ext>
            </a:extLst>
          </p:cNvPr>
          <p:cNvSpPr txBox="1"/>
          <p:nvPr/>
        </p:nvSpPr>
        <p:spPr>
          <a:xfrm>
            <a:off x="841375" y="5368757"/>
            <a:ext cx="6102350" cy="369332"/>
          </a:xfrm>
          <a:prstGeom prst="rect">
            <a:avLst/>
          </a:prstGeom>
          <a:noFill/>
        </p:spPr>
        <p:txBody>
          <a:bodyPr wrap="square">
            <a:spAutoFit/>
          </a:bodyPr>
          <a:lstStyle/>
          <a:p>
            <a:r>
              <a:rPr lang="en-US">
                <a:solidFill>
                  <a:srgbClr val="65666B"/>
                </a:solidFill>
                <a:cs typeface="Calibri" panose="020F0502020204030204" pitchFamily="34" charset="0"/>
              </a:rPr>
              <a:t>*Demand Abolition, November 2018</a:t>
            </a:r>
            <a:endParaRPr lang="en-US" sz="1800">
              <a:solidFill>
                <a:srgbClr val="65666B"/>
              </a:solidFill>
              <a:cs typeface="Calibri" panose="020F0502020204030204" pitchFamily="34" charset="0"/>
            </a:endParaRPr>
          </a:p>
        </p:txBody>
      </p:sp>
      <p:pic>
        <p:nvPicPr>
          <p:cNvPr id="4" name="Picture 3" descr="A person sitting on the floor with a wallet in front of her&#10;&#10;AI-generated content may be incorrect.">
            <a:extLst>
              <a:ext uri="{FF2B5EF4-FFF2-40B4-BE49-F238E27FC236}">
                <a16:creationId xmlns:a16="http://schemas.microsoft.com/office/drawing/2014/main" id="{D757B6D1-A407-93C3-DBF0-9E0764DB5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0" y="1355960"/>
            <a:ext cx="3638022" cy="2420938"/>
          </a:xfrm>
          <a:prstGeom prst="rect">
            <a:avLst/>
          </a:prstGeom>
        </p:spPr>
      </p:pic>
    </p:spTree>
    <p:extLst>
      <p:ext uri="{BB962C8B-B14F-4D97-AF65-F5344CB8AC3E}">
        <p14:creationId xmlns:p14="http://schemas.microsoft.com/office/powerpoint/2010/main" val="1450355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AAB4B4-B7E5-435A-9BF1-C97E60300807}"/>
              </a:ext>
            </a:extLst>
          </p:cNvPr>
          <p:cNvSpPr/>
          <p:nvPr/>
        </p:nvSpPr>
        <p:spPr>
          <a:xfrm>
            <a:off x="0" y="-26479"/>
            <a:ext cx="12192000" cy="796827"/>
          </a:xfrm>
          <a:prstGeom prst="rect">
            <a:avLst/>
          </a:prstGeom>
          <a:solidFill>
            <a:srgbClr val="0699C8"/>
          </a:solidFill>
          <a:ln>
            <a:solidFill>
              <a:srgbClr val="069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0E2982-A909-4A25-94DC-BF0CC67A2995}"/>
              </a:ext>
            </a:extLst>
          </p:cNvPr>
          <p:cNvSpPr txBox="1"/>
          <p:nvPr/>
        </p:nvSpPr>
        <p:spPr>
          <a:xfrm>
            <a:off x="4293296" y="26634"/>
            <a:ext cx="3605408" cy="769441"/>
          </a:xfrm>
          <a:prstGeom prst="rect">
            <a:avLst/>
          </a:prstGeom>
          <a:noFill/>
        </p:spPr>
        <p:txBody>
          <a:bodyPr wrap="square" rtlCol="0">
            <a:spAutoFit/>
          </a:bodyPr>
          <a:lstStyle/>
          <a:p>
            <a:r>
              <a:rPr lang="en-US" sz="4400" b="1">
                <a:solidFill>
                  <a:schemeClr val="bg1"/>
                </a:solidFill>
              </a:rPr>
              <a:t>THE PROBLEM</a:t>
            </a:r>
          </a:p>
        </p:txBody>
      </p:sp>
      <p:sp>
        <p:nvSpPr>
          <p:cNvPr id="5" name="Rectangle 4">
            <a:extLst>
              <a:ext uri="{FF2B5EF4-FFF2-40B4-BE49-F238E27FC236}">
                <a16:creationId xmlns:a16="http://schemas.microsoft.com/office/drawing/2014/main" id="{8D2598CF-3F35-43A8-8AF8-D09423A4BD17}"/>
              </a:ext>
            </a:extLst>
          </p:cNvPr>
          <p:cNvSpPr/>
          <p:nvPr/>
        </p:nvSpPr>
        <p:spPr>
          <a:xfrm>
            <a:off x="0" y="6117086"/>
            <a:ext cx="12192000" cy="45719"/>
          </a:xfrm>
          <a:prstGeom prst="rect">
            <a:avLst/>
          </a:prstGeom>
          <a:solidFill>
            <a:srgbClr val="A6193A"/>
          </a:solidFill>
          <a:ln>
            <a:solidFill>
              <a:srgbClr val="A6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D5E2CB-F3A6-4988-B394-7A84B53691E6}"/>
              </a:ext>
            </a:extLst>
          </p:cNvPr>
          <p:cNvSpPr txBox="1"/>
          <p:nvPr/>
        </p:nvSpPr>
        <p:spPr>
          <a:xfrm>
            <a:off x="263046" y="6281897"/>
            <a:ext cx="3056350" cy="400110"/>
          </a:xfrm>
          <a:prstGeom prst="rect">
            <a:avLst/>
          </a:prstGeom>
          <a:noFill/>
        </p:spPr>
        <p:txBody>
          <a:bodyPr wrap="square" rtlCol="0">
            <a:spAutoFit/>
          </a:bodyPr>
          <a:lstStyle/>
          <a:p>
            <a:r>
              <a:rPr lang="en-US" sz="2000" b="1">
                <a:solidFill>
                  <a:srgbClr val="0699C8"/>
                </a:solidFill>
              </a:rPr>
              <a:t>www.bloomforwomen.org</a:t>
            </a:r>
          </a:p>
        </p:txBody>
      </p:sp>
      <p:pic>
        <p:nvPicPr>
          <p:cNvPr id="9" name="Picture 8" descr="A picture containing text, mollusk&#10;&#10;Description automatically generated">
            <a:extLst>
              <a:ext uri="{FF2B5EF4-FFF2-40B4-BE49-F238E27FC236}">
                <a16:creationId xmlns:a16="http://schemas.microsoft.com/office/drawing/2014/main" id="{D35EB3D8-9AEB-465A-9A4F-D24D11D61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4052" y="6214260"/>
            <a:ext cx="1309435" cy="535385"/>
          </a:xfrm>
          <a:prstGeom prst="rect">
            <a:avLst/>
          </a:prstGeom>
        </p:spPr>
      </p:pic>
      <p:sp>
        <p:nvSpPr>
          <p:cNvPr id="11" name="TextBox 10">
            <a:extLst>
              <a:ext uri="{FF2B5EF4-FFF2-40B4-BE49-F238E27FC236}">
                <a16:creationId xmlns:a16="http://schemas.microsoft.com/office/drawing/2014/main" id="{E2BCBF2F-6E85-4505-A47D-4AE0F1C40E03}"/>
              </a:ext>
            </a:extLst>
          </p:cNvPr>
          <p:cNvSpPr txBox="1"/>
          <p:nvPr/>
        </p:nvSpPr>
        <p:spPr>
          <a:xfrm>
            <a:off x="550784" y="1538374"/>
            <a:ext cx="6954916" cy="3354765"/>
          </a:xfrm>
          <a:prstGeom prst="rect">
            <a:avLst/>
          </a:prstGeom>
          <a:noFill/>
        </p:spPr>
        <p:txBody>
          <a:bodyPr wrap="square">
            <a:spAutoFit/>
          </a:bodyPr>
          <a:lstStyle/>
          <a:p>
            <a:pPr marL="457200" indent="-457200">
              <a:buFont typeface="Arial" panose="020B0604020202020204" pitchFamily="34" charset="0"/>
              <a:buChar char="•"/>
            </a:pPr>
            <a:r>
              <a:rPr lang="en-US" sz="2800">
                <a:solidFill>
                  <a:srgbClr val="65666B"/>
                </a:solidFill>
                <a:cs typeface="Calibri" panose="020F0502020204030204" pitchFamily="34" charset="0"/>
              </a:rPr>
              <a:t>The internet (and the pandemic) has changed how prostitution is organized and online pimping can include video, still photos and social media accounts</a:t>
            </a:r>
          </a:p>
          <a:p>
            <a:pPr marL="285750" indent="-285750">
              <a:buFont typeface="Arial" panose="020B0604020202020204" pitchFamily="34" charset="0"/>
              <a:buChar char="•"/>
            </a:pPr>
            <a:endParaRPr lang="en-US" sz="1600">
              <a:solidFill>
                <a:srgbClr val="65666B"/>
              </a:solidFill>
              <a:cs typeface="Calibri" panose="020F0502020204030204" pitchFamily="34" charset="0"/>
            </a:endParaRPr>
          </a:p>
          <a:p>
            <a:pPr marL="457200" indent="-457200">
              <a:buFont typeface="Arial" panose="020B0604020202020204" pitchFamily="34" charset="0"/>
              <a:buChar char="•"/>
            </a:pPr>
            <a:r>
              <a:rPr lang="en-US" sz="2800">
                <a:solidFill>
                  <a:srgbClr val="65666B"/>
                </a:solidFill>
                <a:cs typeface="Calibri" panose="020F0502020204030204" pitchFamily="34" charset="0"/>
              </a:rPr>
              <a:t>From 2019 to 2021, online recruitment increased 22%; Facebook &amp; Instagram recruitment increased </a:t>
            </a:r>
            <a:r>
              <a:rPr lang="en-US" sz="2800" b="1">
                <a:solidFill>
                  <a:srgbClr val="C72F53"/>
                </a:solidFill>
                <a:cs typeface="Calibri" panose="020F0502020204030204" pitchFamily="34" charset="0"/>
              </a:rPr>
              <a:t>120%</a:t>
            </a:r>
          </a:p>
        </p:txBody>
      </p:sp>
      <p:pic>
        <p:nvPicPr>
          <p:cNvPr id="3" name="Picture 2" descr="Hands typing on a computer&#10;&#10;AI-generated content may be incorrect.">
            <a:extLst>
              <a:ext uri="{FF2B5EF4-FFF2-40B4-BE49-F238E27FC236}">
                <a16:creationId xmlns:a16="http://schemas.microsoft.com/office/drawing/2014/main" id="{136F4659-CF12-4DBD-7463-AEAB7D3E2D2B}"/>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736823" y="1607819"/>
            <a:ext cx="3904393" cy="2598196"/>
          </a:xfrm>
          <a:prstGeom prst="rect">
            <a:avLst/>
          </a:prstGeom>
        </p:spPr>
      </p:pic>
      <p:sp>
        <p:nvSpPr>
          <p:cNvPr id="8" name="TextBox 7">
            <a:extLst>
              <a:ext uri="{FF2B5EF4-FFF2-40B4-BE49-F238E27FC236}">
                <a16:creationId xmlns:a16="http://schemas.microsoft.com/office/drawing/2014/main" id="{C3CCC15D-3BA0-3504-8AEB-DF7614F99492}"/>
              </a:ext>
            </a:extLst>
          </p:cNvPr>
          <p:cNvSpPr txBox="1"/>
          <p:nvPr/>
        </p:nvSpPr>
        <p:spPr>
          <a:xfrm>
            <a:off x="550784" y="5635438"/>
            <a:ext cx="6358016" cy="369332"/>
          </a:xfrm>
          <a:prstGeom prst="rect">
            <a:avLst/>
          </a:prstGeom>
          <a:noFill/>
        </p:spPr>
        <p:txBody>
          <a:bodyPr wrap="square">
            <a:spAutoFit/>
          </a:bodyPr>
          <a:lstStyle/>
          <a:p>
            <a:r>
              <a:rPr lang="en-US" sz="1800">
                <a:solidFill>
                  <a:srgbClr val="65666B"/>
                </a:solidFill>
                <a:cs typeface="Calibri" panose="020F0502020204030204" pitchFamily="34" charset="0"/>
              </a:rPr>
              <a:t>*Polaris, National Human Trafficking Hotline</a:t>
            </a:r>
          </a:p>
        </p:txBody>
      </p:sp>
    </p:spTree>
    <p:extLst>
      <p:ext uri="{BB962C8B-B14F-4D97-AF65-F5344CB8AC3E}">
        <p14:creationId xmlns:p14="http://schemas.microsoft.com/office/powerpoint/2010/main" val="3866605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aa7ccafd-2e30-45ba-93f8-aec074b05c4f">AWSMDZP6SSYA-1418459136-28975</_dlc_DocId>
    <_dlc_DocIdUrl xmlns="aa7ccafd-2e30-45ba-93f8-aec074b05c4f">
      <Url>https://bloomforwomen.sharepoint.com/sites/BloomOffice/_layouts/15/DocIdRedir.aspx?ID=AWSMDZP6SSYA-1418459136-28975</Url>
      <Description>AWSMDZP6SSYA-1418459136-28975</Description>
    </_dlc_DocIdUrl>
    <TaxCatchAll xmlns="aa7ccafd-2e30-45ba-93f8-aec074b05c4f" xsi:nil="true"/>
    <lcf76f155ced4ddcb4097134ff3c332f xmlns="02fd290d-162e-42f1-bd94-0d6c2db6e0a5">
      <Terms xmlns="http://schemas.microsoft.com/office/infopath/2007/PartnerControls"/>
    </lcf76f155ced4ddcb4097134ff3c332f>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C5F3161F0BCAA64CA244D434607B2307" ma:contentTypeVersion="19" ma:contentTypeDescription="Create a new document." ma:contentTypeScope="" ma:versionID="b9cc48a89e137c0dad8312b005e991ae">
  <xsd:schema xmlns:xsd="http://www.w3.org/2001/XMLSchema" xmlns:xs="http://www.w3.org/2001/XMLSchema" xmlns:p="http://schemas.microsoft.com/office/2006/metadata/properties" xmlns:ns2="aa7ccafd-2e30-45ba-93f8-aec074b05c4f" xmlns:ns3="02fd290d-162e-42f1-bd94-0d6c2db6e0a5" targetNamespace="http://schemas.microsoft.com/office/2006/metadata/properties" ma:root="true" ma:fieldsID="36af629e473a14011de0e29b76949d81" ns2:_="" ns3:_="">
    <xsd:import namespace="aa7ccafd-2e30-45ba-93f8-aec074b05c4f"/>
    <xsd:import namespace="02fd290d-162e-42f1-bd94-0d6c2db6e0a5"/>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lcf76f155ced4ddcb4097134ff3c332f" minOccurs="0"/>
                <xsd:element ref="ns2:TaxCatchAll" minOccurs="0"/>
                <xsd:element ref="ns2:SharedWithUsers" minOccurs="0"/>
                <xsd:element ref="ns2:SharedWithDetails" minOccurs="0"/>
                <xsd:element ref="ns3:MediaLengthInSeconds" minOccurs="0"/>
                <xsd:element ref="ns3:MediaServiceObjectDetectorVersions" minOccurs="0"/>
                <xsd:element ref="ns3:MediaServiceSearchProperties" minOccurs="0"/>
                <xsd:element ref="ns3:MediaServiceLocat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7ccafd-2e30-45ba-93f8-aec074b05c4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2" nillable="true" ma:displayName="Taxonomy Catch All Column" ma:hidden="true" ma:list="{c15d8d66-86e0-40a4-9a09-33590fff26d4}" ma:internalName="TaxCatchAll" ma:showField="CatchAllData" ma:web="aa7ccafd-2e30-45ba-93f8-aec074b05c4f">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fd290d-162e-42f1-bd94-0d6c2db6e0a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154f12e-f5cf-4846-a4d4-f06df9a090f4"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Location" ma:index="28" nillable="true" ma:displayName="Location" ma:indexed="true" ma:internalName="MediaServiceLocation" ma:readOnly="true">
      <xsd:simpleType>
        <xsd:restriction base="dms:Text"/>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68983C-6E75-4312-BCF0-A2D4ADA24D10}">
  <ds:schemaRefs>
    <ds:schemaRef ds:uri="02fd290d-162e-42f1-bd94-0d6c2db6e0a5"/>
    <ds:schemaRef ds:uri="aa7ccafd-2e30-45ba-93f8-aec074b05c4f"/>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2.xml><?xml version="1.0" encoding="utf-8"?>
<ds:datastoreItem xmlns:ds="http://schemas.openxmlformats.org/officeDocument/2006/customXml" ds:itemID="{2EEB82A4-82BC-43EB-9ED3-AC55B46EA83A}">
  <ds:schemaRefs>
    <ds:schemaRef ds:uri="http://schemas.microsoft.com/sharepoint/events"/>
    <ds:schemaRef ds:uri="http://www.w3.org/2000/xmlns/"/>
  </ds:schemaRefs>
</ds:datastoreItem>
</file>

<file path=customXml/itemProps3.xml><?xml version="1.0" encoding="utf-8"?>
<ds:datastoreItem xmlns:ds="http://schemas.openxmlformats.org/officeDocument/2006/customXml" ds:itemID="{D795CD82-C9D1-4330-A102-4DB4B79FDA98}">
  <ds:schemaRefs>
    <ds:schemaRef ds:uri="http://schemas.microsoft.com/sharepoint/v3/contenttype/forms"/>
  </ds:schemaRefs>
</ds:datastoreItem>
</file>

<file path=customXml/itemProps4.xml><?xml version="1.0" encoding="utf-8"?>
<ds:datastoreItem xmlns:ds="http://schemas.openxmlformats.org/officeDocument/2006/customXml" ds:itemID="{C5E63B55-0494-40D1-A4FA-05A08CDE573F}">
  <ds:schemaRefs>
    <ds:schemaRef ds:uri="02fd290d-162e-42f1-bd94-0d6c2db6e0a5"/>
    <ds:schemaRef ds:uri="aa7ccafd-2e30-45ba-93f8-aec074b05c4f"/>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dc079f22-ce38-497c-b959-81188baca301}" enabled="0" method="" siteId="{dc079f22-ce38-497c-b959-81188baca301}" removed="1"/>
</clbl:labelList>
</file>

<file path=docProps/app.xml><?xml version="1.0" encoding="utf-8"?>
<Properties xmlns="http://schemas.openxmlformats.org/officeDocument/2006/extended-properties" xmlns:vt="http://schemas.openxmlformats.org/officeDocument/2006/docPropsVTypes">
  <Template/>
  <TotalTime>0</TotalTime>
  <Words>2535</Words>
  <Application>Microsoft Macintosh PowerPoint</Application>
  <PresentationFormat>Widescreen</PresentationFormat>
  <Paragraphs>329</Paragraphs>
  <Slides>28</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Bradley Hand ITC</vt:lpstr>
      <vt:lpstr>Calibri</vt:lpstr>
      <vt:lpstr>Calibri Light</vt:lpstr>
      <vt:lpstr>inherit</vt:lpstr>
      <vt:lpstr>Ink Free</vt:lpstr>
      <vt:lpstr>Plus Jakarta Sans</vt:lpstr>
      <vt:lpstr>Raleway</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Higgins</dc:creator>
  <cp:lastModifiedBy>Carol Andersen</cp:lastModifiedBy>
  <cp:revision>9</cp:revision>
  <cp:lastPrinted>2023-01-15T13:31:13Z</cp:lastPrinted>
  <dcterms:created xsi:type="dcterms:W3CDTF">2020-10-20T19:35:57Z</dcterms:created>
  <dcterms:modified xsi:type="dcterms:W3CDTF">2025-05-21T19:33:11Z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0x010100C5F3161F0BCAA64CA244D434607B2307</vt:lpwstr>
  </property>
  <property fmtid="{D5CDD505-2E9C-101B-9397-08002B2CF9AE}" pid="3" name="MediaServiceImageTags">
    <vt:lpwstr/>
  </property>
  <property fmtid="{D5CDD505-2E9C-101B-9397-08002B2CF9AE}" pid="4" name="_dlc_DocIdItemGuid">
    <vt:lpwstr>686552d6-1463-4b96-bc58-751e51fbd7c7</vt:lpwstr>
  </property>
</Properties>
</file>